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72" r:id="rId3"/>
    <p:sldId id="271" r:id="rId4"/>
    <p:sldId id="292" r:id="rId5"/>
    <p:sldId id="263" r:id="rId6"/>
    <p:sldId id="293" r:id="rId7"/>
    <p:sldId id="284" r:id="rId8"/>
    <p:sldId id="286" r:id="rId9"/>
    <p:sldId id="296" r:id="rId10"/>
    <p:sldId id="295" r:id="rId11"/>
    <p:sldId id="294" r:id="rId12"/>
    <p:sldId id="297" r:id="rId13"/>
    <p:sldId id="287" r:id="rId14"/>
    <p:sldId id="288" r:id="rId15"/>
    <p:sldId id="289" r:id="rId16"/>
    <p:sldId id="273" r:id="rId17"/>
    <p:sldId id="314" r:id="rId18"/>
    <p:sldId id="317" r:id="rId19"/>
    <p:sldId id="329" r:id="rId20"/>
    <p:sldId id="342" r:id="rId22"/>
    <p:sldId id="318" r:id="rId23"/>
    <p:sldId id="315" r:id="rId24"/>
    <p:sldId id="343" r:id="rId25"/>
    <p:sldId id="344" r:id="rId26"/>
    <p:sldId id="345" r:id="rId27"/>
    <p:sldId id="346" r:id="rId28"/>
    <p:sldId id="362" r:id="rId29"/>
    <p:sldId id="416" r:id="rId30"/>
    <p:sldId id="316" r:id="rId31"/>
    <p:sldId id="359" r:id="rId32"/>
    <p:sldId id="360" r:id="rId33"/>
    <p:sldId id="363" r:id="rId34"/>
    <p:sldId id="361" r:id="rId35"/>
    <p:sldId id="364" r:id="rId36"/>
    <p:sldId id="378" r:id="rId37"/>
    <p:sldId id="379" r:id="rId38"/>
    <p:sldId id="417" r:id="rId39"/>
    <p:sldId id="418" r:id="rId40"/>
    <p:sldId id="380" r:id="rId41"/>
    <p:sldId id="381" r:id="rId42"/>
    <p:sldId id="382" r:id="rId43"/>
    <p:sldId id="397" r:id="rId44"/>
    <p:sldId id="383" r:id="rId45"/>
    <p:sldId id="384" r:id="rId46"/>
    <p:sldId id="386" r:id="rId47"/>
    <p:sldId id="385" r:id="rId48"/>
    <p:sldId id="411" r:id="rId49"/>
    <p:sldId id="358" r:id="rId50"/>
    <p:sldId id="412" r:id="rId51"/>
    <p:sldId id="413" r:id="rId52"/>
    <p:sldId id="274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A188"/>
    <a:srgbClr val="28B3BE"/>
    <a:srgbClr val="015A92"/>
    <a:srgbClr val="1074BB"/>
    <a:srgbClr val="8EB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39" autoAdjust="0"/>
    <p:restoredTop sz="94660"/>
  </p:normalViewPr>
  <p:slideViewPr>
    <p:cSldViewPr snapToGrid="0" showGuides="1">
      <p:cViewPr>
        <p:scale>
          <a:sx n="93" d="100"/>
          <a:sy n="93" d="100"/>
        </p:scale>
        <p:origin x="-342" y="-54"/>
      </p:cViewPr>
      <p:guideLst>
        <p:guide orient="horz" pos="2559"/>
        <p:guide pos="365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14514" y="-8009"/>
            <a:ext cx="12206514" cy="6776670"/>
            <a:chOff x="-14514" y="-29029"/>
            <a:chExt cx="12206514" cy="69088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15" t="560" r="13801" b="663"/>
            <a:stretch>
              <a:fillRect/>
            </a:stretch>
          </p:blipFill>
          <p:spPr>
            <a:xfrm>
              <a:off x="-14514" y="-29029"/>
              <a:ext cx="12206514" cy="69088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-14514" y="0"/>
              <a:ext cx="12206514" cy="6858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200647"/>
            <a:ext cx="12191999" cy="33467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5733" y="178774"/>
            <a:ext cx="4162087" cy="4363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在此输入你的标题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7697" y="1055162"/>
            <a:ext cx="10851748" cy="348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000" b="1" kern="1200" dirty="0" smtClean="0">
                <a:solidFill>
                  <a:srgbClr val="1074B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4035" indent="0" algn="l">
              <a:buNone/>
              <a:defRPr sz="1730" b="1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0"/>
            <a:r>
              <a:rPr lang="zh-CN" altLang="en-US" dirty="0" smtClean="0"/>
              <a:t>此文本框为标题，默认为</a:t>
            </a:r>
            <a:r>
              <a:rPr lang="en-US" altLang="zh-CN" dirty="0" smtClean="0"/>
              <a:t>20</a:t>
            </a:r>
            <a:r>
              <a:rPr lang="zh-CN" altLang="en-US" dirty="0" smtClean="0"/>
              <a:t>号微软雅黑字符，可以根据实际需要自行更改。</a:t>
            </a:r>
            <a:endParaRPr lang="en-US" altLang="zh-CN" dirty="0" smtClean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9869213" y="280030"/>
            <a:ext cx="2133815" cy="181542"/>
            <a:chOff x="239699" y="6234235"/>
            <a:chExt cx="3975885" cy="338263"/>
          </a:xfrm>
        </p:grpSpPr>
        <p:grpSp>
          <p:nvGrpSpPr>
            <p:cNvPr id="16" name="组合 15"/>
            <p:cNvGrpSpPr/>
            <p:nvPr/>
          </p:nvGrpSpPr>
          <p:grpSpPr>
            <a:xfrm>
              <a:off x="2045679" y="6310388"/>
              <a:ext cx="2169905" cy="261424"/>
              <a:chOff x="2045679" y="6310388"/>
              <a:chExt cx="2169905" cy="261424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2045679" y="6310388"/>
                <a:ext cx="2150454" cy="130745"/>
              </a:xfrm>
              <a:custGeom>
                <a:avLst/>
                <a:gdLst/>
                <a:ahLst/>
                <a:cxnLst/>
                <a:rect l="l" t="t" r="r" b="b"/>
                <a:pathLst>
                  <a:path w="2150454" h="130745">
                    <a:moveTo>
                      <a:pt x="505067" y="94803"/>
                    </a:moveTo>
                    <a:cubicBezTo>
                      <a:pt x="520694" y="99578"/>
                      <a:pt x="535496" y="104483"/>
                      <a:pt x="549473" y="109519"/>
                    </a:cubicBezTo>
                    <a:lnTo>
                      <a:pt x="544785" y="119285"/>
                    </a:lnTo>
                    <a:cubicBezTo>
                      <a:pt x="530634" y="113295"/>
                      <a:pt x="516049" y="107782"/>
                      <a:pt x="501030" y="102747"/>
                    </a:cubicBezTo>
                    <a:close/>
                    <a:moveTo>
                      <a:pt x="483319" y="94803"/>
                    </a:moveTo>
                    <a:cubicBezTo>
                      <a:pt x="484014" y="98276"/>
                      <a:pt x="484752" y="101184"/>
                      <a:pt x="485533" y="103528"/>
                    </a:cubicBezTo>
                    <a:cubicBezTo>
                      <a:pt x="467649" y="108824"/>
                      <a:pt x="452673" y="113382"/>
                      <a:pt x="440605" y="117202"/>
                    </a:cubicBezTo>
                    <a:lnTo>
                      <a:pt x="437350" y="107826"/>
                    </a:lnTo>
                    <a:cubicBezTo>
                      <a:pt x="450546" y="104527"/>
                      <a:pt x="465869" y="100186"/>
                      <a:pt x="483319" y="94803"/>
                    </a:cubicBezTo>
                    <a:close/>
                    <a:moveTo>
                      <a:pt x="895164" y="86990"/>
                    </a:moveTo>
                    <a:lnTo>
                      <a:pt x="895164" y="98059"/>
                    </a:lnTo>
                    <a:lnTo>
                      <a:pt x="968090" y="98059"/>
                    </a:lnTo>
                    <a:lnTo>
                      <a:pt x="968090" y="86990"/>
                    </a:lnTo>
                    <a:close/>
                    <a:moveTo>
                      <a:pt x="1636793" y="75270"/>
                    </a:moveTo>
                    <a:lnTo>
                      <a:pt x="1636793" y="90897"/>
                    </a:lnTo>
                    <a:lnTo>
                      <a:pt x="1702426" y="90897"/>
                    </a:lnTo>
                    <a:lnTo>
                      <a:pt x="1702426" y="75270"/>
                    </a:lnTo>
                    <a:close/>
                    <a:moveTo>
                      <a:pt x="18361" y="73577"/>
                    </a:moveTo>
                    <a:cubicBezTo>
                      <a:pt x="22008" y="75226"/>
                      <a:pt x="25567" y="76745"/>
                      <a:pt x="29040" y="78135"/>
                    </a:cubicBezTo>
                    <a:cubicBezTo>
                      <a:pt x="24959" y="92286"/>
                      <a:pt x="19881" y="108954"/>
                      <a:pt x="13803" y="128141"/>
                    </a:cubicBezTo>
                    <a:lnTo>
                      <a:pt x="2734" y="123974"/>
                    </a:lnTo>
                    <a:cubicBezTo>
                      <a:pt x="8812" y="107739"/>
                      <a:pt x="14021" y="90940"/>
                      <a:pt x="18361" y="73577"/>
                    </a:cubicBezTo>
                    <a:close/>
                    <a:moveTo>
                      <a:pt x="1376679" y="71102"/>
                    </a:moveTo>
                    <a:cubicBezTo>
                      <a:pt x="1380195" y="81347"/>
                      <a:pt x="1385859" y="90093"/>
                      <a:pt x="1393673" y="97343"/>
                    </a:cubicBezTo>
                    <a:cubicBezTo>
                      <a:pt x="1401617" y="89616"/>
                      <a:pt x="1407368" y="80869"/>
                      <a:pt x="1410928" y="71102"/>
                    </a:cubicBezTo>
                    <a:close/>
                    <a:moveTo>
                      <a:pt x="369094" y="68237"/>
                    </a:moveTo>
                    <a:cubicBezTo>
                      <a:pt x="373868" y="73186"/>
                      <a:pt x="377949" y="77831"/>
                      <a:pt x="381335" y="82171"/>
                    </a:cubicBezTo>
                    <a:lnTo>
                      <a:pt x="373651" y="88032"/>
                    </a:lnTo>
                    <a:cubicBezTo>
                      <a:pt x="369484" y="82389"/>
                      <a:pt x="365534" y="77614"/>
                      <a:pt x="361801" y="73707"/>
                    </a:cubicBezTo>
                    <a:close/>
                    <a:moveTo>
                      <a:pt x="2053698" y="68107"/>
                    </a:moveTo>
                    <a:lnTo>
                      <a:pt x="2053698" y="95454"/>
                    </a:lnTo>
                    <a:lnTo>
                      <a:pt x="2101490" y="95454"/>
                    </a:lnTo>
                    <a:lnTo>
                      <a:pt x="2101490" y="68107"/>
                    </a:lnTo>
                    <a:close/>
                    <a:moveTo>
                      <a:pt x="489049" y="67847"/>
                    </a:moveTo>
                    <a:lnTo>
                      <a:pt x="499207" y="67847"/>
                    </a:lnTo>
                    <a:lnTo>
                      <a:pt x="499207" y="112514"/>
                    </a:lnTo>
                    <a:cubicBezTo>
                      <a:pt x="499207" y="122671"/>
                      <a:pt x="493911" y="127750"/>
                      <a:pt x="483319" y="127750"/>
                    </a:cubicBezTo>
                    <a:cubicBezTo>
                      <a:pt x="478891" y="127750"/>
                      <a:pt x="473596" y="127663"/>
                      <a:pt x="467432" y="127490"/>
                    </a:cubicBezTo>
                    <a:cubicBezTo>
                      <a:pt x="467084" y="124538"/>
                      <a:pt x="466564" y="120935"/>
                      <a:pt x="465869" y="116681"/>
                    </a:cubicBezTo>
                    <a:cubicBezTo>
                      <a:pt x="472380" y="117376"/>
                      <a:pt x="477633" y="117723"/>
                      <a:pt x="481626" y="117723"/>
                    </a:cubicBezTo>
                    <a:cubicBezTo>
                      <a:pt x="486575" y="117723"/>
                      <a:pt x="489049" y="115422"/>
                      <a:pt x="489049" y="110821"/>
                    </a:cubicBezTo>
                    <a:close/>
                    <a:moveTo>
                      <a:pt x="895164" y="67326"/>
                    </a:moveTo>
                    <a:lnTo>
                      <a:pt x="895164" y="78395"/>
                    </a:lnTo>
                    <a:lnTo>
                      <a:pt x="968090" y="78395"/>
                    </a:lnTo>
                    <a:lnTo>
                      <a:pt x="968090" y="67326"/>
                    </a:lnTo>
                    <a:close/>
                    <a:moveTo>
                      <a:pt x="627385" y="66545"/>
                    </a:moveTo>
                    <a:cubicBezTo>
                      <a:pt x="624259" y="71797"/>
                      <a:pt x="621177" y="76919"/>
                      <a:pt x="618139" y="81911"/>
                    </a:cubicBezTo>
                    <a:cubicBezTo>
                      <a:pt x="628557" y="86382"/>
                      <a:pt x="638931" y="90918"/>
                      <a:pt x="649262" y="95519"/>
                    </a:cubicBezTo>
                    <a:cubicBezTo>
                      <a:pt x="659637" y="87619"/>
                      <a:pt x="666908" y="77961"/>
                      <a:pt x="671075" y="66545"/>
                    </a:cubicBezTo>
                    <a:close/>
                    <a:moveTo>
                      <a:pt x="1357926" y="61856"/>
                    </a:moveTo>
                    <a:lnTo>
                      <a:pt x="1421997" y="61856"/>
                    </a:lnTo>
                    <a:lnTo>
                      <a:pt x="1421997" y="71102"/>
                    </a:lnTo>
                    <a:cubicBezTo>
                      <a:pt x="1416961" y="83474"/>
                      <a:pt x="1410038" y="94261"/>
                      <a:pt x="1401226" y="103463"/>
                    </a:cubicBezTo>
                    <a:cubicBezTo>
                      <a:pt x="1410125" y="109627"/>
                      <a:pt x="1421085" y="114424"/>
                      <a:pt x="1434108" y="117853"/>
                    </a:cubicBezTo>
                    <a:cubicBezTo>
                      <a:pt x="1431416" y="121326"/>
                      <a:pt x="1429202" y="124668"/>
                      <a:pt x="1427466" y="127880"/>
                    </a:cubicBezTo>
                    <a:cubicBezTo>
                      <a:pt x="1414096" y="123409"/>
                      <a:pt x="1402810" y="117636"/>
                      <a:pt x="1393608" y="110560"/>
                    </a:cubicBezTo>
                    <a:cubicBezTo>
                      <a:pt x="1384319" y="118461"/>
                      <a:pt x="1373293" y="124929"/>
                      <a:pt x="1360531" y="129964"/>
                    </a:cubicBezTo>
                    <a:cubicBezTo>
                      <a:pt x="1358013" y="125884"/>
                      <a:pt x="1355930" y="122888"/>
                      <a:pt x="1354280" y="120978"/>
                    </a:cubicBezTo>
                    <a:cubicBezTo>
                      <a:pt x="1366738" y="116160"/>
                      <a:pt x="1377308" y="110474"/>
                      <a:pt x="1385990" y="103919"/>
                    </a:cubicBezTo>
                    <a:cubicBezTo>
                      <a:pt x="1376787" y="94760"/>
                      <a:pt x="1370363" y="83821"/>
                      <a:pt x="1366716" y="71102"/>
                    </a:cubicBezTo>
                    <a:lnTo>
                      <a:pt x="1357926" y="71102"/>
                    </a:lnTo>
                    <a:close/>
                    <a:moveTo>
                      <a:pt x="1085655" y="60684"/>
                    </a:moveTo>
                    <a:cubicBezTo>
                      <a:pt x="1089561" y="74401"/>
                      <a:pt x="1096072" y="85991"/>
                      <a:pt x="1105188" y="95454"/>
                    </a:cubicBezTo>
                    <a:cubicBezTo>
                      <a:pt x="1115432" y="85731"/>
                      <a:pt x="1122790" y="74141"/>
                      <a:pt x="1127261" y="60684"/>
                    </a:cubicBezTo>
                    <a:close/>
                    <a:moveTo>
                      <a:pt x="2043410" y="58731"/>
                    </a:moveTo>
                    <a:lnTo>
                      <a:pt x="2111778" y="58731"/>
                    </a:lnTo>
                    <a:lnTo>
                      <a:pt x="2111778" y="104831"/>
                    </a:lnTo>
                    <a:lnTo>
                      <a:pt x="2053698" y="104831"/>
                    </a:lnTo>
                    <a:lnTo>
                      <a:pt x="2053698" y="114337"/>
                    </a:lnTo>
                    <a:lnTo>
                      <a:pt x="2043410" y="114337"/>
                    </a:lnTo>
                    <a:close/>
                    <a:moveTo>
                      <a:pt x="885267" y="58471"/>
                    </a:moveTo>
                    <a:lnTo>
                      <a:pt x="977987" y="58471"/>
                    </a:lnTo>
                    <a:lnTo>
                      <a:pt x="977987" y="112253"/>
                    </a:lnTo>
                    <a:cubicBezTo>
                      <a:pt x="977987" y="122498"/>
                      <a:pt x="971910" y="127620"/>
                      <a:pt x="959755" y="127620"/>
                    </a:cubicBezTo>
                    <a:cubicBezTo>
                      <a:pt x="955675" y="127620"/>
                      <a:pt x="950683" y="127576"/>
                      <a:pt x="944779" y="127490"/>
                    </a:cubicBezTo>
                    <a:cubicBezTo>
                      <a:pt x="944606" y="126621"/>
                      <a:pt x="943911" y="123062"/>
                      <a:pt x="942696" y="116811"/>
                    </a:cubicBezTo>
                    <a:cubicBezTo>
                      <a:pt x="948686" y="117679"/>
                      <a:pt x="954156" y="118113"/>
                      <a:pt x="959104" y="118113"/>
                    </a:cubicBezTo>
                    <a:cubicBezTo>
                      <a:pt x="964921" y="118113"/>
                      <a:pt x="967916" y="115639"/>
                      <a:pt x="968090" y="110691"/>
                    </a:cubicBezTo>
                    <a:lnTo>
                      <a:pt x="968090" y="106654"/>
                    </a:lnTo>
                    <a:lnTo>
                      <a:pt x="895164" y="106654"/>
                    </a:lnTo>
                    <a:lnTo>
                      <a:pt x="895164" y="128792"/>
                    </a:lnTo>
                    <a:lnTo>
                      <a:pt x="885267" y="128792"/>
                    </a:lnTo>
                    <a:close/>
                    <a:moveTo>
                      <a:pt x="1502513" y="56908"/>
                    </a:moveTo>
                    <a:lnTo>
                      <a:pt x="1567625" y="56908"/>
                    </a:lnTo>
                    <a:cubicBezTo>
                      <a:pt x="1567538" y="58123"/>
                      <a:pt x="1566887" y="74011"/>
                      <a:pt x="1565672" y="104570"/>
                    </a:cubicBezTo>
                    <a:cubicBezTo>
                      <a:pt x="1565324" y="119503"/>
                      <a:pt x="1558509" y="127056"/>
                      <a:pt x="1545226" y="127229"/>
                    </a:cubicBezTo>
                    <a:cubicBezTo>
                      <a:pt x="1538108" y="127229"/>
                      <a:pt x="1531900" y="127099"/>
                      <a:pt x="1526604" y="126839"/>
                    </a:cubicBezTo>
                    <a:cubicBezTo>
                      <a:pt x="1526170" y="122845"/>
                      <a:pt x="1525519" y="119242"/>
                      <a:pt x="1524651" y="116030"/>
                    </a:cubicBezTo>
                    <a:cubicBezTo>
                      <a:pt x="1530641" y="116811"/>
                      <a:pt x="1536675" y="117289"/>
                      <a:pt x="1542752" y="117462"/>
                    </a:cubicBezTo>
                    <a:cubicBezTo>
                      <a:pt x="1551173" y="118070"/>
                      <a:pt x="1555427" y="113382"/>
                      <a:pt x="1555514" y="103398"/>
                    </a:cubicBezTo>
                    <a:cubicBezTo>
                      <a:pt x="1556209" y="91765"/>
                      <a:pt x="1556730" y="79307"/>
                      <a:pt x="1557077" y="66024"/>
                    </a:cubicBezTo>
                    <a:lnTo>
                      <a:pt x="1527776" y="66024"/>
                    </a:lnTo>
                    <a:cubicBezTo>
                      <a:pt x="1527516" y="79827"/>
                      <a:pt x="1525432" y="91244"/>
                      <a:pt x="1521526" y="100273"/>
                    </a:cubicBezTo>
                    <a:cubicBezTo>
                      <a:pt x="1516837" y="110604"/>
                      <a:pt x="1508764" y="120284"/>
                      <a:pt x="1497304" y="129313"/>
                    </a:cubicBezTo>
                    <a:cubicBezTo>
                      <a:pt x="1495047" y="126535"/>
                      <a:pt x="1492529" y="123713"/>
                      <a:pt x="1489751" y="120848"/>
                    </a:cubicBezTo>
                    <a:cubicBezTo>
                      <a:pt x="1500776" y="112253"/>
                      <a:pt x="1508112" y="104006"/>
                      <a:pt x="1511759" y="96105"/>
                    </a:cubicBezTo>
                    <a:cubicBezTo>
                      <a:pt x="1515318" y="89117"/>
                      <a:pt x="1517293" y="79089"/>
                      <a:pt x="1517684" y="66024"/>
                    </a:cubicBezTo>
                    <a:lnTo>
                      <a:pt x="1502513" y="66024"/>
                    </a:lnTo>
                    <a:close/>
                    <a:moveTo>
                      <a:pt x="1940514" y="53652"/>
                    </a:moveTo>
                    <a:lnTo>
                      <a:pt x="1951713" y="58731"/>
                    </a:lnTo>
                    <a:cubicBezTo>
                      <a:pt x="1940948" y="77223"/>
                      <a:pt x="1929445" y="94499"/>
                      <a:pt x="1917204" y="110560"/>
                    </a:cubicBezTo>
                    <a:cubicBezTo>
                      <a:pt x="1935131" y="109996"/>
                      <a:pt x="1955425" y="109193"/>
                      <a:pt x="1978084" y="108151"/>
                    </a:cubicBezTo>
                    <a:cubicBezTo>
                      <a:pt x="1973135" y="100642"/>
                      <a:pt x="1967687" y="92720"/>
                      <a:pt x="1961741" y="84385"/>
                    </a:cubicBezTo>
                    <a:lnTo>
                      <a:pt x="1970205" y="79046"/>
                    </a:lnTo>
                    <a:cubicBezTo>
                      <a:pt x="1982707" y="95281"/>
                      <a:pt x="1993255" y="110040"/>
                      <a:pt x="2001850" y="123322"/>
                    </a:cubicBezTo>
                    <a:lnTo>
                      <a:pt x="1991953" y="129834"/>
                    </a:lnTo>
                    <a:cubicBezTo>
                      <a:pt x="1989522" y="125840"/>
                      <a:pt x="1986939" y="121695"/>
                      <a:pt x="1984204" y="117397"/>
                    </a:cubicBezTo>
                    <a:cubicBezTo>
                      <a:pt x="1955555" y="118786"/>
                      <a:pt x="1932266" y="120197"/>
                      <a:pt x="1914339" y="121630"/>
                    </a:cubicBezTo>
                    <a:cubicBezTo>
                      <a:pt x="1911040" y="121977"/>
                      <a:pt x="1907046" y="122715"/>
                      <a:pt x="1902358" y="123843"/>
                    </a:cubicBezTo>
                    <a:lnTo>
                      <a:pt x="1896628" y="112774"/>
                    </a:lnTo>
                    <a:cubicBezTo>
                      <a:pt x="1900535" y="111212"/>
                      <a:pt x="1904138" y="108824"/>
                      <a:pt x="1907437" y="105612"/>
                    </a:cubicBezTo>
                    <a:cubicBezTo>
                      <a:pt x="1917594" y="93892"/>
                      <a:pt x="1928620" y="76572"/>
                      <a:pt x="1940514" y="53652"/>
                    </a:cubicBezTo>
                    <a:close/>
                    <a:moveTo>
                      <a:pt x="1636793" y="50918"/>
                    </a:moveTo>
                    <a:lnTo>
                      <a:pt x="1636793" y="66414"/>
                    </a:lnTo>
                    <a:lnTo>
                      <a:pt x="1702426" y="66414"/>
                    </a:lnTo>
                    <a:lnTo>
                      <a:pt x="1702426" y="50918"/>
                    </a:lnTo>
                    <a:close/>
                    <a:moveTo>
                      <a:pt x="1324198" y="49485"/>
                    </a:moveTo>
                    <a:lnTo>
                      <a:pt x="1324198" y="74098"/>
                    </a:lnTo>
                    <a:lnTo>
                      <a:pt x="1343211" y="74098"/>
                    </a:lnTo>
                    <a:lnTo>
                      <a:pt x="1343211" y="49485"/>
                    </a:lnTo>
                    <a:close/>
                    <a:moveTo>
                      <a:pt x="76181" y="48313"/>
                    </a:moveTo>
                    <a:lnTo>
                      <a:pt x="86469" y="48313"/>
                    </a:lnTo>
                    <a:lnTo>
                      <a:pt x="86469" y="64591"/>
                    </a:lnTo>
                    <a:lnTo>
                      <a:pt x="126708" y="64591"/>
                    </a:lnTo>
                    <a:lnTo>
                      <a:pt x="126708" y="74098"/>
                    </a:lnTo>
                    <a:lnTo>
                      <a:pt x="88552" y="74098"/>
                    </a:lnTo>
                    <a:cubicBezTo>
                      <a:pt x="99665" y="89117"/>
                      <a:pt x="113339" y="100837"/>
                      <a:pt x="129573" y="109258"/>
                    </a:cubicBezTo>
                    <a:cubicBezTo>
                      <a:pt x="127056" y="112384"/>
                      <a:pt x="124581" y="115466"/>
                      <a:pt x="122150" y="118504"/>
                    </a:cubicBezTo>
                    <a:cubicBezTo>
                      <a:pt x="107478" y="108911"/>
                      <a:pt x="95585" y="96561"/>
                      <a:pt x="86469" y="81455"/>
                    </a:cubicBezTo>
                    <a:lnTo>
                      <a:pt x="86469" y="129183"/>
                    </a:lnTo>
                    <a:lnTo>
                      <a:pt x="76181" y="129183"/>
                    </a:lnTo>
                    <a:lnTo>
                      <a:pt x="76181" y="81065"/>
                    </a:lnTo>
                    <a:cubicBezTo>
                      <a:pt x="66371" y="96084"/>
                      <a:pt x="53522" y="109041"/>
                      <a:pt x="37635" y="119937"/>
                    </a:cubicBezTo>
                    <a:cubicBezTo>
                      <a:pt x="34509" y="116377"/>
                      <a:pt x="31905" y="113642"/>
                      <a:pt x="29821" y="111732"/>
                    </a:cubicBezTo>
                    <a:cubicBezTo>
                      <a:pt x="48617" y="100794"/>
                      <a:pt x="63159" y="88249"/>
                      <a:pt x="73446" y="74098"/>
                    </a:cubicBezTo>
                    <a:lnTo>
                      <a:pt x="36853" y="74098"/>
                    </a:lnTo>
                    <a:lnTo>
                      <a:pt x="36853" y="64591"/>
                    </a:lnTo>
                    <a:lnTo>
                      <a:pt x="76181" y="64591"/>
                    </a:lnTo>
                    <a:close/>
                    <a:moveTo>
                      <a:pt x="1806364" y="43234"/>
                    </a:moveTo>
                    <a:lnTo>
                      <a:pt x="1806364" y="60815"/>
                    </a:lnTo>
                    <a:lnTo>
                      <a:pt x="1848817" y="60815"/>
                    </a:lnTo>
                    <a:lnTo>
                      <a:pt x="1848817" y="43234"/>
                    </a:lnTo>
                    <a:close/>
                    <a:moveTo>
                      <a:pt x="807634" y="36463"/>
                    </a:moveTo>
                    <a:cubicBezTo>
                      <a:pt x="806766" y="38980"/>
                      <a:pt x="805811" y="41498"/>
                      <a:pt x="804769" y="44016"/>
                    </a:cubicBezTo>
                    <a:cubicBezTo>
                      <a:pt x="806506" y="59816"/>
                      <a:pt x="810456" y="73490"/>
                      <a:pt x="816620" y="85036"/>
                    </a:cubicBezTo>
                    <a:cubicBezTo>
                      <a:pt x="824520" y="71319"/>
                      <a:pt x="828731" y="55128"/>
                      <a:pt x="829251" y="36463"/>
                    </a:cubicBezTo>
                    <a:close/>
                    <a:moveTo>
                      <a:pt x="6381" y="36202"/>
                    </a:moveTo>
                    <a:cubicBezTo>
                      <a:pt x="15930" y="42279"/>
                      <a:pt x="24395" y="48139"/>
                      <a:pt x="31774" y="53783"/>
                    </a:cubicBezTo>
                    <a:cubicBezTo>
                      <a:pt x="30472" y="55085"/>
                      <a:pt x="28128" y="57950"/>
                      <a:pt x="24742" y="62377"/>
                    </a:cubicBezTo>
                    <a:cubicBezTo>
                      <a:pt x="17537" y="56387"/>
                      <a:pt x="9289" y="50136"/>
                      <a:pt x="0" y="43625"/>
                    </a:cubicBezTo>
                    <a:close/>
                    <a:moveTo>
                      <a:pt x="2030518" y="33728"/>
                    </a:moveTo>
                    <a:lnTo>
                      <a:pt x="2129749" y="33728"/>
                    </a:lnTo>
                    <a:lnTo>
                      <a:pt x="2129749" y="43365"/>
                    </a:lnTo>
                    <a:lnTo>
                      <a:pt x="2030518" y="43365"/>
                    </a:lnTo>
                    <a:close/>
                    <a:moveTo>
                      <a:pt x="634026" y="32947"/>
                    </a:moveTo>
                    <a:lnTo>
                      <a:pt x="644314" y="37244"/>
                    </a:lnTo>
                    <a:cubicBezTo>
                      <a:pt x="640494" y="43972"/>
                      <a:pt x="636739" y="50527"/>
                      <a:pt x="633049" y="56908"/>
                    </a:cubicBezTo>
                    <a:lnTo>
                      <a:pt x="710338" y="56908"/>
                    </a:lnTo>
                    <a:lnTo>
                      <a:pt x="710338" y="66545"/>
                    </a:lnTo>
                    <a:lnTo>
                      <a:pt x="682405" y="66545"/>
                    </a:lnTo>
                    <a:cubicBezTo>
                      <a:pt x="678064" y="79697"/>
                      <a:pt x="670576" y="90940"/>
                      <a:pt x="659941" y="100273"/>
                    </a:cubicBezTo>
                    <a:cubicBezTo>
                      <a:pt x="673614" y="106437"/>
                      <a:pt x="687245" y="112687"/>
                      <a:pt x="700831" y="119025"/>
                    </a:cubicBezTo>
                    <a:lnTo>
                      <a:pt x="694450" y="129443"/>
                    </a:lnTo>
                    <a:cubicBezTo>
                      <a:pt x="681211" y="122498"/>
                      <a:pt x="666561" y="115227"/>
                      <a:pt x="650500" y="107630"/>
                    </a:cubicBezTo>
                    <a:cubicBezTo>
                      <a:pt x="635394" y="117788"/>
                      <a:pt x="615621" y="125102"/>
                      <a:pt x="591182" y="129573"/>
                    </a:cubicBezTo>
                    <a:cubicBezTo>
                      <a:pt x="589620" y="126274"/>
                      <a:pt x="587796" y="122715"/>
                      <a:pt x="585713" y="118895"/>
                    </a:cubicBezTo>
                    <a:cubicBezTo>
                      <a:pt x="607504" y="115552"/>
                      <a:pt x="625301" y="109996"/>
                      <a:pt x="639105" y="102226"/>
                    </a:cubicBezTo>
                    <a:cubicBezTo>
                      <a:pt x="627775" y="96930"/>
                      <a:pt x="615795" y="91461"/>
                      <a:pt x="603163" y="85818"/>
                    </a:cubicBezTo>
                    <a:cubicBezTo>
                      <a:pt x="607287" y="79654"/>
                      <a:pt x="611345" y="73229"/>
                      <a:pt x="615339" y="66545"/>
                    </a:cubicBezTo>
                    <a:lnTo>
                      <a:pt x="581155" y="66545"/>
                    </a:lnTo>
                    <a:lnTo>
                      <a:pt x="581155" y="56908"/>
                    </a:lnTo>
                    <a:lnTo>
                      <a:pt x="621004" y="56908"/>
                    </a:lnTo>
                    <a:cubicBezTo>
                      <a:pt x="625388" y="49225"/>
                      <a:pt x="629729" y="41238"/>
                      <a:pt x="634026" y="32947"/>
                    </a:cubicBezTo>
                    <a:close/>
                    <a:moveTo>
                      <a:pt x="311534" y="30212"/>
                    </a:moveTo>
                    <a:lnTo>
                      <a:pt x="389148" y="30212"/>
                    </a:lnTo>
                    <a:lnTo>
                      <a:pt x="389148" y="39067"/>
                    </a:lnTo>
                    <a:lnTo>
                      <a:pt x="355029" y="39067"/>
                    </a:lnTo>
                    <a:lnTo>
                      <a:pt x="355029" y="56517"/>
                    </a:lnTo>
                    <a:lnTo>
                      <a:pt x="386544" y="56517"/>
                    </a:lnTo>
                    <a:lnTo>
                      <a:pt x="386544" y="65373"/>
                    </a:lnTo>
                    <a:lnTo>
                      <a:pt x="355029" y="65373"/>
                    </a:lnTo>
                    <a:lnTo>
                      <a:pt x="355029" y="91157"/>
                    </a:lnTo>
                    <a:lnTo>
                      <a:pt x="391232" y="91157"/>
                    </a:lnTo>
                    <a:lnTo>
                      <a:pt x="391232" y="100012"/>
                    </a:lnTo>
                    <a:lnTo>
                      <a:pt x="309451" y="100012"/>
                    </a:lnTo>
                    <a:lnTo>
                      <a:pt x="309451" y="91157"/>
                    </a:lnTo>
                    <a:lnTo>
                      <a:pt x="345393" y="91157"/>
                    </a:lnTo>
                    <a:lnTo>
                      <a:pt x="345393" y="65373"/>
                    </a:lnTo>
                    <a:lnTo>
                      <a:pt x="314008" y="65373"/>
                    </a:lnTo>
                    <a:lnTo>
                      <a:pt x="314008" y="56517"/>
                    </a:lnTo>
                    <a:lnTo>
                      <a:pt x="345393" y="56517"/>
                    </a:lnTo>
                    <a:lnTo>
                      <a:pt x="345393" y="39067"/>
                    </a:lnTo>
                    <a:lnTo>
                      <a:pt x="311534" y="39067"/>
                    </a:lnTo>
                    <a:close/>
                    <a:moveTo>
                      <a:pt x="93501" y="27868"/>
                    </a:moveTo>
                    <a:cubicBezTo>
                      <a:pt x="104527" y="35334"/>
                      <a:pt x="114901" y="42974"/>
                      <a:pt x="124625" y="50787"/>
                    </a:cubicBezTo>
                    <a:lnTo>
                      <a:pt x="117723" y="58861"/>
                    </a:lnTo>
                    <a:cubicBezTo>
                      <a:pt x="108173" y="50353"/>
                      <a:pt x="98015" y="42323"/>
                      <a:pt x="87250" y="34770"/>
                    </a:cubicBezTo>
                    <a:close/>
                    <a:moveTo>
                      <a:pt x="68889" y="27868"/>
                    </a:moveTo>
                    <a:lnTo>
                      <a:pt x="75790" y="34900"/>
                    </a:lnTo>
                    <a:cubicBezTo>
                      <a:pt x="65025" y="44363"/>
                      <a:pt x="54738" y="52437"/>
                      <a:pt x="44927" y="59122"/>
                    </a:cubicBezTo>
                    <a:cubicBezTo>
                      <a:pt x="43104" y="56344"/>
                      <a:pt x="40977" y="53565"/>
                      <a:pt x="38546" y="50787"/>
                    </a:cubicBezTo>
                    <a:cubicBezTo>
                      <a:pt x="50006" y="43668"/>
                      <a:pt x="60120" y="36029"/>
                      <a:pt x="68889" y="27868"/>
                    </a:cubicBezTo>
                    <a:close/>
                    <a:moveTo>
                      <a:pt x="303460" y="17320"/>
                    </a:moveTo>
                    <a:lnTo>
                      <a:pt x="303460" y="113816"/>
                    </a:lnTo>
                    <a:lnTo>
                      <a:pt x="397352" y="113816"/>
                    </a:lnTo>
                    <a:lnTo>
                      <a:pt x="397352" y="17320"/>
                    </a:lnTo>
                    <a:close/>
                    <a:moveTo>
                      <a:pt x="1806364" y="17189"/>
                    </a:moveTo>
                    <a:lnTo>
                      <a:pt x="1806364" y="34509"/>
                    </a:lnTo>
                    <a:lnTo>
                      <a:pt x="1848817" y="34509"/>
                    </a:lnTo>
                    <a:lnTo>
                      <a:pt x="1848817" y="17189"/>
                    </a:lnTo>
                    <a:close/>
                    <a:moveTo>
                      <a:pt x="1324198" y="16668"/>
                    </a:moveTo>
                    <a:lnTo>
                      <a:pt x="1324198" y="40890"/>
                    </a:lnTo>
                    <a:lnTo>
                      <a:pt x="1343211" y="40890"/>
                    </a:lnTo>
                    <a:lnTo>
                      <a:pt x="1343211" y="16668"/>
                    </a:lnTo>
                    <a:close/>
                    <a:moveTo>
                      <a:pt x="40369" y="10027"/>
                    </a:moveTo>
                    <a:lnTo>
                      <a:pt x="124234" y="10027"/>
                    </a:lnTo>
                    <a:lnTo>
                      <a:pt x="124234" y="31644"/>
                    </a:lnTo>
                    <a:lnTo>
                      <a:pt x="113816" y="31644"/>
                    </a:lnTo>
                    <a:lnTo>
                      <a:pt x="113816" y="19924"/>
                    </a:lnTo>
                    <a:lnTo>
                      <a:pt x="50787" y="19924"/>
                    </a:lnTo>
                    <a:lnTo>
                      <a:pt x="50787" y="32035"/>
                    </a:lnTo>
                    <a:lnTo>
                      <a:pt x="40369" y="32035"/>
                    </a:lnTo>
                    <a:close/>
                    <a:moveTo>
                      <a:pt x="224135" y="8855"/>
                    </a:moveTo>
                    <a:lnTo>
                      <a:pt x="234162" y="8855"/>
                    </a:lnTo>
                    <a:lnTo>
                      <a:pt x="234162" y="117853"/>
                    </a:lnTo>
                    <a:lnTo>
                      <a:pt x="224135" y="117853"/>
                    </a:lnTo>
                    <a:close/>
                    <a:moveTo>
                      <a:pt x="1796727" y="8334"/>
                    </a:moveTo>
                    <a:lnTo>
                      <a:pt x="1858454" y="8334"/>
                    </a:lnTo>
                    <a:lnTo>
                      <a:pt x="1858454" y="73186"/>
                    </a:lnTo>
                    <a:lnTo>
                      <a:pt x="1848817" y="73186"/>
                    </a:lnTo>
                    <a:lnTo>
                      <a:pt x="1848817" y="69670"/>
                    </a:lnTo>
                    <a:lnTo>
                      <a:pt x="1826809" y="69670"/>
                    </a:lnTo>
                    <a:cubicBezTo>
                      <a:pt x="1829501" y="77483"/>
                      <a:pt x="1833190" y="84516"/>
                      <a:pt x="1837878" y="90766"/>
                    </a:cubicBezTo>
                    <a:cubicBezTo>
                      <a:pt x="1845692" y="85818"/>
                      <a:pt x="1853939" y="79697"/>
                      <a:pt x="1862621" y="72405"/>
                    </a:cubicBezTo>
                    <a:lnTo>
                      <a:pt x="1869523" y="80609"/>
                    </a:lnTo>
                    <a:cubicBezTo>
                      <a:pt x="1859973" y="87294"/>
                      <a:pt x="1851465" y="93024"/>
                      <a:pt x="1843999" y="97798"/>
                    </a:cubicBezTo>
                    <a:cubicBezTo>
                      <a:pt x="1851552" y="105438"/>
                      <a:pt x="1861058" y="111559"/>
                      <a:pt x="1872518" y="116160"/>
                    </a:cubicBezTo>
                    <a:cubicBezTo>
                      <a:pt x="1869306" y="119285"/>
                      <a:pt x="1866528" y="122454"/>
                      <a:pt x="1864184" y="125666"/>
                    </a:cubicBezTo>
                    <a:cubicBezTo>
                      <a:pt x="1840049" y="112991"/>
                      <a:pt x="1824509" y="94326"/>
                      <a:pt x="1817563" y="69670"/>
                    </a:cubicBezTo>
                    <a:lnTo>
                      <a:pt x="1806364" y="69670"/>
                    </a:lnTo>
                    <a:lnTo>
                      <a:pt x="1806364" y="113946"/>
                    </a:lnTo>
                    <a:cubicBezTo>
                      <a:pt x="1812181" y="111342"/>
                      <a:pt x="1819777" y="107522"/>
                      <a:pt x="1829153" y="102487"/>
                    </a:cubicBezTo>
                    <a:cubicBezTo>
                      <a:pt x="1829240" y="106480"/>
                      <a:pt x="1829457" y="109909"/>
                      <a:pt x="1829804" y="112774"/>
                    </a:cubicBezTo>
                    <a:cubicBezTo>
                      <a:pt x="1822078" y="116507"/>
                      <a:pt x="1814568" y="120544"/>
                      <a:pt x="1807276" y="124885"/>
                    </a:cubicBezTo>
                    <a:cubicBezTo>
                      <a:pt x="1805539" y="125840"/>
                      <a:pt x="1803195" y="127663"/>
                      <a:pt x="1800243" y="130355"/>
                    </a:cubicBezTo>
                    <a:lnTo>
                      <a:pt x="1792821" y="120588"/>
                    </a:lnTo>
                    <a:cubicBezTo>
                      <a:pt x="1795425" y="118331"/>
                      <a:pt x="1796727" y="115466"/>
                      <a:pt x="1796727" y="111993"/>
                    </a:cubicBezTo>
                    <a:close/>
                    <a:moveTo>
                      <a:pt x="2037940" y="8204"/>
                    </a:moveTo>
                    <a:lnTo>
                      <a:pt x="2150454" y="8204"/>
                    </a:lnTo>
                    <a:lnTo>
                      <a:pt x="2150454" y="109519"/>
                    </a:lnTo>
                    <a:cubicBezTo>
                      <a:pt x="2150454" y="121847"/>
                      <a:pt x="2144898" y="128011"/>
                      <a:pt x="2133786" y="128011"/>
                    </a:cubicBezTo>
                    <a:cubicBezTo>
                      <a:pt x="2127535" y="128011"/>
                      <a:pt x="2118984" y="127967"/>
                      <a:pt x="2108132" y="127880"/>
                    </a:cubicBezTo>
                    <a:cubicBezTo>
                      <a:pt x="2107871" y="124929"/>
                      <a:pt x="2107133" y="121195"/>
                      <a:pt x="2105918" y="116681"/>
                    </a:cubicBezTo>
                    <a:cubicBezTo>
                      <a:pt x="2116509" y="117289"/>
                      <a:pt x="2124800" y="117593"/>
                      <a:pt x="2130791" y="117593"/>
                    </a:cubicBezTo>
                    <a:cubicBezTo>
                      <a:pt x="2136781" y="117593"/>
                      <a:pt x="2139776" y="114120"/>
                      <a:pt x="2139776" y="107175"/>
                    </a:cubicBezTo>
                    <a:lnTo>
                      <a:pt x="2139776" y="17841"/>
                    </a:lnTo>
                    <a:lnTo>
                      <a:pt x="2037940" y="17841"/>
                    </a:lnTo>
                    <a:close/>
                    <a:moveTo>
                      <a:pt x="1371600" y="8204"/>
                    </a:moveTo>
                    <a:lnTo>
                      <a:pt x="1415225" y="8204"/>
                    </a:lnTo>
                    <a:lnTo>
                      <a:pt x="1415225" y="39588"/>
                    </a:lnTo>
                    <a:cubicBezTo>
                      <a:pt x="1415225" y="43495"/>
                      <a:pt x="1417178" y="45448"/>
                      <a:pt x="1421085" y="45448"/>
                    </a:cubicBezTo>
                    <a:cubicBezTo>
                      <a:pt x="1425947" y="45535"/>
                      <a:pt x="1430461" y="45405"/>
                      <a:pt x="1434629" y="45057"/>
                    </a:cubicBezTo>
                    <a:lnTo>
                      <a:pt x="1432805" y="54824"/>
                    </a:lnTo>
                    <a:cubicBezTo>
                      <a:pt x="1427336" y="54998"/>
                      <a:pt x="1422605" y="55085"/>
                      <a:pt x="1418611" y="55085"/>
                    </a:cubicBezTo>
                    <a:cubicBezTo>
                      <a:pt x="1409843" y="55085"/>
                      <a:pt x="1405458" y="50049"/>
                      <a:pt x="1405458" y="39979"/>
                    </a:cubicBezTo>
                    <a:lnTo>
                      <a:pt x="1405458" y="17450"/>
                    </a:lnTo>
                    <a:lnTo>
                      <a:pt x="1381367" y="17450"/>
                    </a:lnTo>
                    <a:lnTo>
                      <a:pt x="1381367" y="25263"/>
                    </a:lnTo>
                    <a:cubicBezTo>
                      <a:pt x="1381367" y="40196"/>
                      <a:pt x="1375203" y="51699"/>
                      <a:pt x="1362875" y="59773"/>
                    </a:cubicBezTo>
                    <a:cubicBezTo>
                      <a:pt x="1360704" y="57168"/>
                      <a:pt x="1358360" y="54520"/>
                      <a:pt x="1355843" y="51829"/>
                    </a:cubicBezTo>
                    <a:cubicBezTo>
                      <a:pt x="1366348" y="46099"/>
                      <a:pt x="1371600" y="37157"/>
                      <a:pt x="1371600" y="25003"/>
                    </a:cubicBezTo>
                    <a:close/>
                    <a:moveTo>
                      <a:pt x="1314431" y="8074"/>
                    </a:moveTo>
                    <a:lnTo>
                      <a:pt x="1352978" y="8074"/>
                    </a:lnTo>
                    <a:lnTo>
                      <a:pt x="1352978" y="113425"/>
                    </a:lnTo>
                    <a:cubicBezTo>
                      <a:pt x="1352978" y="122628"/>
                      <a:pt x="1348767" y="127229"/>
                      <a:pt x="1340346" y="127229"/>
                    </a:cubicBezTo>
                    <a:cubicBezTo>
                      <a:pt x="1336439" y="127229"/>
                      <a:pt x="1332185" y="127142"/>
                      <a:pt x="1327584" y="126969"/>
                    </a:cubicBezTo>
                    <a:cubicBezTo>
                      <a:pt x="1327323" y="124538"/>
                      <a:pt x="1326803" y="121326"/>
                      <a:pt x="1326021" y="117332"/>
                    </a:cubicBezTo>
                    <a:cubicBezTo>
                      <a:pt x="1330622" y="117853"/>
                      <a:pt x="1334573" y="118113"/>
                      <a:pt x="1337872" y="118113"/>
                    </a:cubicBezTo>
                    <a:cubicBezTo>
                      <a:pt x="1341431" y="118113"/>
                      <a:pt x="1343211" y="116117"/>
                      <a:pt x="1343211" y="112123"/>
                    </a:cubicBezTo>
                    <a:lnTo>
                      <a:pt x="1343211" y="82692"/>
                    </a:lnTo>
                    <a:lnTo>
                      <a:pt x="1324198" y="82692"/>
                    </a:lnTo>
                    <a:cubicBezTo>
                      <a:pt x="1323981" y="103441"/>
                      <a:pt x="1320031" y="119155"/>
                      <a:pt x="1312348" y="129834"/>
                    </a:cubicBezTo>
                    <a:cubicBezTo>
                      <a:pt x="1310091" y="127316"/>
                      <a:pt x="1307399" y="124885"/>
                      <a:pt x="1304274" y="122541"/>
                    </a:cubicBezTo>
                    <a:cubicBezTo>
                      <a:pt x="1311045" y="113078"/>
                      <a:pt x="1314431" y="99187"/>
                      <a:pt x="1314431" y="80869"/>
                    </a:cubicBezTo>
                    <a:close/>
                    <a:moveTo>
                      <a:pt x="293433" y="8074"/>
                    </a:moveTo>
                    <a:lnTo>
                      <a:pt x="407380" y="8074"/>
                    </a:lnTo>
                    <a:lnTo>
                      <a:pt x="407380" y="129573"/>
                    </a:lnTo>
                    <a:lnTo>
                      <a:pt x="397352" y="129573"/>
                    </a:lnTo>
                    <a:lnTo>
                      <a:pt x="397352" y="123062"/>
                    </a:lnTo>
                    <a:lnTo>
                      <a:pt x="303460" y="123062"/>
                    </a:lnTo>
                    <a:lnTo>
                      <a:pt x="303460" y="129703"/>
                    </a:lnTo>
                    <a:lnTo>
                      <a:pt x="293433" y="129703"/>
                    </a:lnTo>
                    <a:close/>
                    <a:moveTo>
                      <a:pt x="1749326" y="7943"/>
                    </a:moveTo>
                    <a:lnTo>
                      <a:pt x="1788784" y="7943"/>
                    </a:lnTo>
                    <a:lnTo>
                      <a:pt x="1788784" y="17059"/>
                    </a:lnTo>
                    <a:cubicBezTo>
                      <a:pt x="1784530" y="29300"/>
                      <a:pt x="1780449" y="41368"/>
                      <a:pt x="1776543" y="53262"/>
                    </a:cubicBezTo>
                    <a:cubicBezTo>
                      <a:pt x="1783488" y="62725"/>
                      <a:pt x="1787438" y="71233"/>
                      <a:pt x="1788393" y="78786"/>
                    </a:cubicBezTo>
                    <a:cubicBezTo>
                      <a:pt x="1790911" y="95368"/>
                      <a:pt x="1786787" y="104657"/>
                      <a:pt x="1776022" y="106654"/>
                    </a:cubicBezTo>
                    <a:cubicBezTo>
                      <a:pt x="1772115" y="107435"/>
                      <a:pt x="1767731" y="107522"/>
                      <a:pt x="1762869" y="106914"/>
                    </a:cubicBezTo>
                    <a:cubicBezTo>
                      <a:pt x="1762174" y="103355"/>
                      <a:pt x="1761220" y="99708"/>
                      <a:pt x="1760004" y="95975"/>
                    </a:cubicBezTo>
                    <a:cubicBezTo>
                      <a:pt x="1764605" y="97104"/>
                      <a:pt x="1768599" y="97451"/>
                      <a:pt x="1771985" y="97017"/>
                    </a:cubicBezTo>
                    <a:cubicBezTo>
                      <a:pt x="1777888" y="95888"/>
                      <a:pt x="1779885" y="89681"/>
                      <a:pt x="1777975" y="78395"/>
                    </a:cubicBezTo>
                    <a:cubicBezTo>
                      <a:pt x="1776760" y="71450"/>
                      <a:pt x="1772810" y="63636"/>
                      <a:pt x="1766125" y="54955"/>
                    </a:cubicBezTo>
                    <a:cubicBezTo>
                      <a:pt x="1769250" y="45492"/>
                      <a:pt x="1773330" y="32860"/>
                      <a:pt x="1778366" y="17059"/>
                    </a:cubicBezTo>
                    <a:lnTo>
                      <a:pt x="1759092" y="17059"/>
                    </a:lnTo>
                    <a:lnTo>
                      <a:pt x="1759092" y="130745"/>
                    </a:lnTo>
                    <a:lnTo>
                      <a:pt x="1749326" y="130745"/>
                    </a:lnTo>
                    <a:close/>
                    <a:moveTo>
                      <a:pt x="1521135" y="7292"/>
                    </a:moveTo>
                    <a:lnTo>
                      <a:pt x="1530381" y="10808"/>
                    </a:lnTo>
                    <a:cubicBezTo>
                      <a:pt x="1522307" y="31037"/>
                      <a:pt x="1510891" y="48183"/>
                      <a:pt x="1496132" y="62247"/>
                    </a:cubicBezTo>
                    <a:cubicBezTo>
                      <a:pt x="1493006" y="59035"/>
                      <a:pt x="1490402" y="56647"/>
                      <a:pt x="1488318" y="55085"/>
                    </a:cubicBezTo>
                    <a:cubicBezTo>
                      <a:pt x="1501862" y="43191"/>
                      <a:pt x="1512801" y="27260"/>
                      <a:pt x="1521135" y="7292"/>
                    </a:cubicBezTo>
                    <a:close/>
                    <a:moveTo>
                      <a:pt x="1928794" y="7032"/>
                    </a:moveTo>
                    <a:lnTo>
                      <a:pt x="1939081" y="11329"/>
                    </a:lnTo>
                    <a:cubicBezTo>
                      <a:pt x="1927361" y="35725"/>
                      <a:pt x="1912255" y="55692"/>
                      <a:pt x="1893763" y="71233"/>
                    </a:cubicBezTo>
                    <a:cubicBezTo>
                      <a:pt x="1891506" y="68368"/>
                      <a:pt x="1888728" y="65590"/>
                      <a:pt x="1885429" y="62898"/>
                    </a:cubicBezTo>
                    <a:cubicBezTo>
                      <a:pt x="1904789" y="47098"/>
                      <a:pt x="1919244" y="28476"/>
                      <a:pt x="1928794" y="7032"/>
                    </a:cubicBezTo>
                    <a:close/>
                    <a:moveTo>
                      <a:pt x="1968642" y="5209"/>
                    </a:moveTo>
                    <a:cubicBezTo>
                      <a:pt x="1977064" y="27868"/>
                      <a:pt x="1992734" y="45839"/>
                      <a:pt x="2015653" y="59122"/>
                    </a:cubicBezTo>
                    <a:cubicBezTo>
                      <a:pt x="2013309" y="61553"/>
                      <a:pt x="2010618" y="64938"/>
                      <a:pt x="2007580" y="69279"/>
                    </a:cubicBezTo>
                    <a:cubicBezTo>
                      <a:pt x="1983618" y="52784"/>
                      <a:pt x="1967427" y="32686"/>
                      <a:pt x="1959006" y="8985"/>
                    </a:cubicBezTo>
                    <a:close/>
                    <a:moveTo>
                      <a:pt x="253696" y="4037"/>
                    </a:moveTo>
                    <a:lnTo>
                      <a:pt x="263853" y="4037"/>
                    </a:lnTo>
                    <a:lnTo>
                      <a:pt x="263853" y="128011"/>
                    </a:lnTo>
                    <a:lnTo>
                      <a:pt x="253696" y="128011"/>
                    </a:lnTo>
                    <a:close/>
                    <a:moveTo>
                      <a:pt x="194965" y="4037"/>
                    </a:moveTo>
                    <a:lnTo>
                      <a:pt x="205122" y="4037"/>
                    </a:lnTo>
                    <a:lnTo>
                      <a:pt x="205122" y="50657"/>
                    </a:lnTo>
                    <a:cubicBezTo>
                      <a:pt x="205122" y="73229"/>
                      <a:pt x="203646" y="89117"/>
                      <a:pt x="200695" y="98319"/>
                    </a:cubicBezTo>
                    <a:cubicBezTo>
                      <a:pt x="198177" y="108130"/>
                      <a:pt x="191101" y="118765"/>
                      <a:pt x="179468" y="130224"/>
                    </a:cubicBezTo>
                    <a:cubicBezTo>
                      <a:pt x="176950" y="127012"/>
                      <a:pt x="174476" y="124147"/>
                      <a:pt x="172045" y="121630"/>
                    </a:cubicBezTo>
                    <a:cubicBezTo>
                      <a:pt x="182724" y="111819"/>
                      <a:pt x="189148" y="102443"/>
                      <a:pt x="191318" y="93501"/>
                    </a:cubicBezTo>
                    <a:cubicBezTo>
                      <a:pt x="193749" y="85861"/>
                      <a:pt x="194965" y="71580"/>
                      <a:pt x="194965" y="50657"/>
                    </a:cubicBezTo>
                    <a:close/>
                    <a:moveTo>
                      <a:pt x="750596" y="3646"/>
                    </a:moveTo>
                    <a:lnTo>
                      <a:pt x="759972" y="3646"/>
                    </a:lnTo>
                    <a:lnTo>
                      <a:pt x="759972" y="21357"/>
                    </a:lnTo>
                    <a:lnTo>
                      <a:pt x="775990" y="21357"/>
                    </a:lnTo>
                    <a:lnTo>
                      <a:pt x="775990" y="29951"/>
                    </a:lnTo>
                    <a:lnTo>
                      <a:pt x="759972" y="29951"/>
                    </a:lnTo>
                    <a:lnTo>
                      <a:pt x="759972" y="43234"/>
                    </a:lnTo>
                    <a:lnTo>
                      <a:pt x="766353" y="43234"/>
                    </a:lnTo>
                    <a:cubicBezTo>
                      <a:pt x="774166" y="34466"/>
                      <a:pt x="781285" y="24959"/>
                      <a:pt x="787710" y="14715"/>
                    </a:cubicBezTo>
                    <a:lnTo>
                      <a:pt x="795523" y="19794"/>
                    </a:lnTo>
                    <a:cubicBezTo>
                      <a:pt x="790227" y="27694"/>
                      <a:pt x="784324" y="35508"/>
                      <a:pt x="777813" y="43234"/>
                    </a:cubicBezTo>
                    <a:lnTo>
                      <a:pt x="787449" y="43234"/>
                    </a:lnTo>
                    <a:lnTo>
                      <a:pt x="787449" y="51829"/>
                    </a:lnTo>
                    <a:lnTo>
                      <a:pt x="770390" y="51829"/>
                    </a:lnTo>
                    <a:cubicBezTo>
                      <a:pt x="766917" y="55736"/>
                      <a:pt x="763358" y="59512"/>
                      <a:pt x="759712" y="63159"/>
                    </a:cubicBezTo>
                    <a:lnTo>
                      <a:pt x="781068" y="63159"/>
                    </a:lnTo>
                    <a:lnTo>
                      <a:pt x="781068" y="70972"/>
                    </a:lnTo>
                    <a:lnTo>
                      <a:pt x="764269" y="87511"/>
                    </a:lnTo>
                    <a:lnTo>
                      <a:pt x="764269" y="89855"/>
                    </a:lnTo>
                    <a:cubicBezTo>
                      <a:pt x="771301" y="88639"/>
                      <a:pt x="779072" y="87250"/>
                      <a:pt x="787580" y="85688"/>
                    </a:cubicBezTo>
                    <a:cubicBezTo>
                      <a:pt x="787319" y="88987"/>
                      <a:pt x="787146" y="91982"/>
                      <a:pt x="787059" y="94673"/>
                    </a:cubicBezTo>
                    <a:cubicBezTo>
                      <a:pt x="779940" y="95888"/>
                      <a:pt x="772343" y="97234"/>
                      <a:pt x="764269" y="98710"/>
                    </a:cubicBezTo>
                    <a:lnTo>
                      <a:pt x="764269" y="112904"/>
                    </a:lnTo>
                    <a:cubicBezTo>
                      <a:pt x="764877" y="123670"/>
                      <a:pt x="759842" y="128835"/>
                      <a:pt x="749163" y="128401"/>
                    </a:cubicBezTo>
                    <a:cubicBezTo>
                      <a:pt x="745430" y="128401"/>
                      <a:pt x="740612" y="128314"/>
                      <a:pt x="734708" y="128141"/>
                    </a:cubicBezTo>
                    <a:cubicBezTo>
                      <a:pt x="734361" y="125363"/>
                      <a:pt x="733927" y="122107"/>
                      <a:pt x="733406" y="118374"/>
                    </a:cubicBezTo>
                    <a:cubicBezTo>
                      <a:pt x="737486" y="118808"/>
                      <a:pt x="742131" y="119068"/>
                      <a:pt x="747340" y="119155"/>
                    </a:cubicBezTo>
                    <a:cubicBezTo>
                      <a:pt x="752810" y="119676"/>
                      <a:pt x="755327" y="117245"/>
                      <a:pt x="754893" y="111863"/>
                    </a:cubicBezTo>
                    <a:lnTo>
                      <a:pt x="754893" y="100403"/>
                    </a:lnTo>
                    <a:cubicBezTo>
                      <a:pt x="746472" y="101966"/>
                      <a:pt x="737617" y="103659"/>
                      <a:pt x="728327" y="105482"/>
                    </a:cubicBezTo>
                    <a:lnTo>
                      <a:pt x="726765" y="95975"/>
                    </a:lnTo>
                    <a:cubicBezTo>
                      <a:pt x="733970" y="94933"/>
                      <a:pt x="743347" y="93458"/>
                      <a:pt x="754893" y="91548"/>
                    </a:cubicBezTo>
                    <a:lnTo>
                      <a:pt x="754893" y="85036"/>
                    </a:lnTo>
                    <a:lnTo>
                      <a:pt x="768567" y="71493"/>
                    </a:lnTo>
                    <a:lnTo>
                      <a:pt x="751117" y="71493"/>
                    </a:lnTo>
                    <a:cubicBezTo>
                      <a:pt x="743911" y="78091"/>
                      <a:pt x="736705" y="84168"/>
                      <a:pt x="729499" y="89724"/>
                    </a:cubicBezTo>
                    <a:cubicBezTo>
                      <a:pt x="727763" y="87294"/>
                      <a:pt x="725723" y="84819"/>
                      <a:pt x="723379" y="82302"/>
                    </a:cubicBezTo>
                    <a:cubicBezTo>
                      <a:pt x="728414" y="78742"/>
                      <a:pt x="733102" y="75139"/>
                      <a:pt x="737443" y="71493"/>
                    </a:cubicBezTo>
                    <a:lnTo>
                      <a:pt x="726635" y="71493"/>
                    </a:lnTo>
                    <a:lnTo>
                      <a:pt x="726635" y="63159"/>
                    </a:lnTo>
                    <a:lnTo>
                      <a:pt x="746819" y="63159"/>
                    </a:lnTo>
                    <a:cubicBezTo>
                      <a:pt x="750900" y="59512"/>
                      <a:pt x="754850" y="55736"/>
                      <a:pt x="758670" y="51829"/>
                    </a:cubicBezTo>
                    <a:lnTo>
                      <a:pt x="724942" y="51829"/>
                    </a:lnTo>
                    <a:lnTo>
                      <a:pt x="724942" y="43234"/>
                    </a:lnTo>
                    <a:lnTo>
                      <a:pt x="750596" y="43234"/>
                    </a:lnTo>
                    <a:lnTo>
                      <a:pt x="750596" y="29951"/>
                    </a:lnTo>
                    <a:lnTo>
                      <a:pt x="730151" y="29951"/>
                    </a:lnTo>
                    <a:lnTo>
                      <a:pt x="730151" y="21357"/>
                    </a:lnTo>
                    <a:lnTo>
                      <a:pt x="750596" y="21357"/>
                    </a:lnTo>
                    <a:close/>
                    <a:moveTo>
                      <a:pt x="11720" y="3646"/>
                    </a:moveTo>
                    <a:cubicBezTo>
                      <a:pt x="21357" y="10244"/>
                      <a:pt x="29908" y="16495"/>
                      <a:pt x="37374" y="22398"/>
                    </a:cubicBezTo>
                    <a:cubicBezTo>
                      <a:pt x="34596" y="25611"/>
                      <a:pt x="32165" y="28432"/>
                      <a:pt x="30082" y="30863"/>
                    </a:cubicBezTo>
                    <a:cubicBezTo>
                      <a:pt x="20445" y="22615"/>
                      <a:pt x="12197" y="16017"/>
                      <a:pt x="5339" y="11069"/>
                    </a:cubicBezTo>
                    <a:close/>
                    <a:moveTo>
                      <a:pt x="807374" y="3516"/>
                    </a:moveTo>
                    <a:lnTo>
                      <a:pt x="816880" y="5860"/>
                    </a:lnTo>
                    <a:cubicBezTo>
                      <a:pt x="815144" y="12979"/>
                      <a:pt x="813147" y="20054"/>
                      <a:pt x="810890" y="27086"/>
                    </a:cubicBezTo>
                    <a:lnTo>
                      <a:pt x="851520" y="27086"/>
                    </a:lnTo>
                    <a:lnTo>
                      <a:pt x="851520" y="36463"/>
                    </a:lnTo>
                    <a:lnTo>
                      <a:pt x="838758" y="36463"/>
                    </a:lnTo>
                    <a:cubicBezTo>
                      <a:pt x="838150" y="58861"/>
                      <a:pt x="832681" y="78135"/>
                      <a:pt x="822350" y="94282"/>
                    </a:cubicBezTo>
                    <a:cubicBezTo>
                      <a:pt x="830250" y="105134"/>
                      <a:pt x="840624" y="113599"/>
                      <a:pt x="853473" y="119676"/>
                    </a:cubicBezTo>
                    <a:cubicBezTo>
                      <a:pt x="851042" y="123236"/>
                      <a:pt x="849002" y="126448"/>
                      <a:pt x="847353" y="129313"/>
                    </a:cubicBezTo>
                    <a:cubicBezTo>
                      <a:pt x="834677" y="122020"/>
                      <a:pt x="824346" y="113122"/>
                      <a:pt x="816359" y="102617"/>
                    </a:cubicBezTo>
                    <a:cubicBezTo>
                      <a:pt x="807591" y="113556"/>
                      <a:pt x="796218" y="122888"/>
                      <a:pt x="782240" y="130615"/>
                    </a:cubicBezTo>
                    <a:cubicBezTo>
                      <a:pt x="780678" y="128358"/>
                      <a:pt x="778551" y="125493"/>
                      <a:pt x="775859" y="122020"/>
                    </a:cubicBezTo>
                    <a:cubicBezTo>
                      <a:pt x="790358" y="114641"/>
                      <a:pt x="801948" y="105308"/>
                      <a:pt x="810629" y="94022"/>
                    </a:cubicBezTo>
                    <a:cubicBezTo>
                      <a:pt x="804552" y="83864"/>
                      <a:pt x="800428" y="72405"/>
                      <a:pt x="798258" y="59643"/>
                    </a:cubicBezTo>
                    <a:cubicBezTo>
                      <a:pt x="796261" y="63897"/>
                      <a:pt x="794221" y="68107"/>
                      <a:pt x="792138" y="72274"/>
                    </a:cubicBezTo>
                    <a:cubicBezTo>
                      <a:pt x="789359" y="70451"/>
                      <a:pt x="786581" y="68802"/>
                      <a:pt x="783803" y="67326"/>
                    </a:cubicBezTo>
                    <a:cubicBezTo>
                      <a:pt x="793613" y="49268"/>
                      <a:pt x="801470" y="27998"/>
                      <a:pt x="807374" y="3516"/>
                    </a:cubicBezTo>
                    <a:close/>
                    <a:moveTo>
                      <a:pt x="1251384" y="3125"/>
                    </a:moveTo>
                    <a:cubicBezTo>
                      <a:pt x="1258937" y="8247"/>
                      <a:pt x="1266403" y="13934"/>
                      <a:pt x="1273783" y="20185"/>
                    </a:cubicBezTo>
                    <a:lnTo>
                      <a:pt x="1266490" y="28258"/>
                    </a:lnTo>
                    <a:cubicBezTo>
                      <a:pt x="1259284" y="21834"/>
                      <a:pt x="1252035" y="15887"/>
                      <a:pt x="1244742" y="10418"/>
                    </a:cubicBezTo>
                    <a:close/>
                    <a:moveTo>
                      <a:pt x="161106" y="2995"/>
                    </a:moveTo>
                    <a:lnTo>
                      <a:pt x="170873" y="2995"/>
                    </a:lnTo>
                    <a:lnTo>
                      <a:pt x="170873" y="34249"/>
                    </a:lnTo>
                    <a:lnTo>
                      <a:pt x="186891" y="34249"/>
                    </a:lnTo>
                    <a:lnTo>
                      <a:pt x="186891" y="43755"/>
                    </a:lnTo>
                    <a:lnTo>
                      <a:pt x="170873" y="43755"/>
                    </a:lnTo>
                    <a:lnTo>
                      <a:pt x="170873" y="83213"/>
                    </a:lnTo>
                    <a:cubicBezTo>
                      <a:pt x="176603" y="81564"/>
                      <a:pt x="182420" y="79871"/>
                      <a:pt x="188323" y="78135"/>
                    </a:cubicBezTo>
                    <a:cubicBezTo>
                      <a:pt x="188323" y="81694"/>
                      <a:pt x="188410" y="85080"/>
                      <a:pt x="188584" y="88292"/>
                    </a:cubicBezTo>
                    <a:cubicBezTo>
                      <a:pt x="172870" y="92893"/>
                      <a:pt x="158198" y="97451"/>
                      <a:pt x="144568" y="101966"/>
                    </a:cubicBezTo>
                    <a:lnTo>
                      <a:pt x="142745" y="90766"/>
                    </a:lnTo>
                    <a:cubicBezTo>
                      <a:pt x="148822" y="89204"/>
                      <a:pt x="154942" y="87597"/>
                      <a:pt x="161106" y="85948"/>
                    </a:cubicBezTo>
                    <a:lnTo>
                      <a:pt x="161106" y="43755"/>
                    </a:lnTo>
                    <a:lnTo>
                      <a:pt x="144568" y="43755"/>
                    </a:lnTo>
                    <a:lnTo>
                      <a:pt x="144568" y="34249"/>
                    </a:lnTo>
                    <a:lnTo>
                      <a:pt x="161106" y="34249"/>
                    </a:lnTo>
                    <a:close/>
                    <a:moveTo>
                      <a:pt x="1037667" y="2474"/>
                    </a:moveTo>
                    <a:lnTo>
                      <a:pt x="1047694" y="2474"/>
                    </a:lnTo>
                    <a:lnTo>
                      <a:pt x="1047694" y="27738"/>
                    </a:lnTo>
                    <a:lnTo>
                      <a:pt x="1062930" y="27738"/>
                    </a:lnTo>
                    <a:lnTo>
                      <a:pt x="1062930" y="36723"/>
                    </a:lnTo>
                    <a:lnTo>
                      <a:pt x="1047694" y="36723"/>
                    </a:lnTo>
                    <a:lnTo>
                      <a:pt x="1047694" y="61661"/>
                    </a:lnTo>
                    <a:cubicBezTo>
                      <a:pt x="1052686" y="60055"/>
                      <a:pt x="1057548" y="58471"/>
                      <a:pt x="1062279" y="56908"/>
                    </a:cubicBezTo>
                    <a:cubicBezTo>
                      <a:pt x="1062279" y="61075"/>
                      <a:pt x="1062366" y="64461"/>
                      <a:pt x="1062540" y="67065"/>
                    </a:cubicBezTo>
                    <a:cubicBezTo>
                      <a:pt x="1057634" y="68628"/>
                      <a:pt x="1052686" y="70213"/>
                      <a:pt x="1047694" y="71819"/>
                    </a:cubicBezTo>
                    <a:lnTo>
                      <a:pt x="1047694" y="113816"/>
                    </a:lnTo>
                    <a:cubicBezTo>
                      <a:pt x="1047694" y="123019"/>
                      <a:pt x="1043353" y="127663"/>
                      <a:pt x="1034671" y="127750"/>
                    </a:cubicBezTo>
                    <a:cubicBezTo>
                      <a:pt x="1031199" y="127837"/>
                      <a:pt x="1027032" y="127837"/>
                      <a:pt x="1022170" y="127750"/>
                    </a:cubicBezTo>
                    <a:cubicBezTo>
                      <a:pt x="1021649" y="124104"/>
                      <a:pt x="1021085" y="120414"/>
                      <a:pt x="1020477" y="116681"/>
                    </a:cubicBezTo>
                    <a:cubicBezTo>
                      <a:pt x="1025599" y="117202"/>
                      <a:pt x="1029463" y="117462"/>
                      <a:pt x="1032067" y="117462"/>
                    </a:cubicBezTo>
                    <a:cubicBezTo>
                      <a:pt x="1035800" y="117462"/>
                      <a:pt x="1037667" y="115509"/>
                      <a:pt x="1037667" y="111602"/>
                    </a:cubicBezTo>
                    <a:lnTo>
                      <a:pt x="1037667" y="75139"/>
                    </a:lnTo>
                    <a:cubicBezTo>
                      <a:pt x="1031807" y="77093"/>
                      <a:pt x="1025903" y="79089"/>
                      <a:pt x="1019956" y="81130"/>
                    </a:cubicBezTo>
                    <a:lnTo>
                      <a:pt x="1018654" y="70321"/>
                    </a:lnTo>
                    <a:cubicBezTo>
                      <a:pt x="1025209" y="68454"/>
                      <a:pt x="1031546" y="66610"/>
                      <a:pt x="1037667" y="64786"/>
                    </a:cubicBezTo>
                    <a:lnTo>
                      <a:pt x="1037667" y="36723"/>
                    </a:lnTo>
                    <a:lnTo>
                      <a:pt x="1020347" y="36723"/>
                    </a:lnTo>
                    <a:lnTo>
                      <a:pt x="1020347" y="27738"/>
                    </a:lnTo>
                    <a:lnTo>
                      <a:pt x="1037667" y="27738"/>
                    </a:lnTo>
                    <a:close/>
                    <a:moveTo>
                      <a:pt x="1487016" y="2083"/>
                    </a:moveTo>
                    <a:lnTo>
                      <a:pt x="1497174" y="5599"/>
                    </a:lnTo>
                    <a:cubicBezTo>
                      <a:pt x="1492963" y="17146"/>
                      <a:pt x="1488362" y="27955"/>
                      <a:pt x="1483370" y="38025"/>
                    </a:cubicBezTo>
                    <a:lnTo>
                      <a:pt x="1483370" y="129052"/>
                    </a:lnTo>
                    <a:lnTo>
                      <a:pt x="1473473" y="129052"/>
                    </a:lnTo>
                    <a:lnTo>
                      <a:pt x="1473473" y="56127"/>
                    </a:lnTo>
                    <a:cubicBezTo>
                      <a:pt x="1469479" y="62725"/>
                      <a:pt x="1465312" y="68932"/>
                      <a:pt x="1460971" y="74749"/>
                    </a:cubicBezTo>
                    <a:cubicBezTo>
                      <a:pt x="1459669" y="71016"/>
                      <a:pt x="1458280" y="67152"/>
                      <a:pt x="1456804" y="63159"/>
                    </a:cubicBezTo>
                    <a:cubicBezTo>
                      <a:pt x="1469219" y="46750"/>
                      <a:pt x="1479289" y="26392"/>
                      <a:pt x="1487016" y="2083"/>
                    </a:cubicBezTo>
                    <a:close/>
                    <a:moveTo>
                      <a:pt x="1547310" y="1953"/>
                    </a:moveTo>
                    <a:cubicBezTo>
                      <a:pt x="1555905" y="24004"/>
                      <a:pt x="1569144" y="40109"/>
                      <a:pt x="1587029" y="50266"/>
                    </a:cubicBezTo>
                    <a:cubicBezTo>
                      <a:pt x="1583729" y="54086"/>
                      <a:pt x="1581255" y="57255"/>
                      <a:pt x="1579606" y="59773"/>
                    </a:cubicBezTo>
                    <a:cubicBezTo>
                      <a:pt x="1560246" y="46490"/>
                      <a:pt x="1546615" y="28432"/>
                      <a:pt x="1538715" y="5599"/>
                    </a:cubicBezTo>
                    <a:close/>
                    <a:moveTo>
                      <a:pt x="1100435" y="1693"/>
                    </a:moveTo>
                    <a:lnTo>
                      <a:pt x="1110853" y="1693"/>
                    </a:lnTo>
                    <a:lnTo>
                      <a:pt x="1110853" y="22659"/>
                    </a:lnTo>
                    <a:lnTo>
                      <a:pt x="1146274" y="22659"/>
                    </a:lnTo>
                    <a:lnTo>
                      <a:pt x="1146274" y="32165"/>
                    </a:lnTo>
                    <a:lnTo>
                      <a:pt x="1110853" y="32165"/>
                    </a:lnTo>
                    <a:lnTo>
                      <a:pt x="1110853" y="52090"/>
                    </a:lnTo>
                    <a:lnTo>
                      <a:pt x="1138591" y="52090"/>
                    </a:lnTo>
                    <a:lnTo>
                      <a:pt x="1138591" y="59903"/>
                    </a:lnTo>
                    <a:cubicBezTo>
                      <a:pt x="1132470" y="77266"/>
                      <a:pt x="1123767" y="91331"/>
                      <a:pt x="1112481" y="102096"/>
                    </a:cubicBezTo>
                    <a:cubicBezTo>
                      <a:pt x="1122248" y="109779"/>
                      <a:pt x="1134337" y="115639"/>
                      <a:pt x="1148748" y="119676"/>
                    </a:cubicBezTo>
                    <a:cubicBezTo>
                      <a:pt x="1145449" y="123496"/>
                      <a:pt x="1142671" y="126839"/>
                      <a:pt x="1140414" y="129703"/>
                    </a:cubicBezTo>
                    <a:cubicBezTo>
                      <a:pt x="1126306" y="123974"/>
                      <a:pt x="1114347" y="117007"/>
                      <a:pt x="1104537" y="108802"/>
                    </a:cubicBezTo>
                    <a:cubicBezTo>
                      <a:pt x="1093121" y="117397"/>
                      <a:pt x="1079773" y="124712"/>
                      <a:pt x="1064493" y="130745"/>
                    </a:cubicBezTo>
                    <a:cubicBezTo>
                      <a:pt x="1062670" y="127967"/>
                      <a:pt x="1060369" y="124885"/>
                      <a:pt x="1057591" y="121499"/>
                    </a:cubicBezTo>
                    <a:cubicBezTo>
                      <a:pt x="1073088" y="116464"/>
                      <a:pt x="1086327" y="109953"/>
                      <a:pt x="1097310" y="101966"/>
                    </a:cubicBezTo>
                    <a:cubicBezTo>
                      <a:pt x="1087673" y="91461"/>
                      <a:pt x="1080446" y="77700"/>
                      <a:pt x="1075627" y="60684"/>
                    </a:cubicBezTo>
                    <a:lnTo>
                      <a:pt x="1066967" y="60684"/>
                    </a:lnTo>
                    <a:lnTo>
                      <a:pt x="1066967" y="52090"/>
                    </a:lnTo>
                    <a:lnTo>
                      <a:pt x="1100435" y="52090"/>
                    </a:lnTo>
                    <a:lnTo>
                      <a:pt x="1100435" y="32165"/>
                    </a:lnTo>
                    <a:lnTo>
                      <a:pt x="1066446" y="32165"/>
                    </a:lnTo>
                    <a:lnTo>
                      <a:pt x="1066446" y="22659"/>
                    </a:lnTo>
                    <a:lnTo>
                      <a:pt x="1100435" y="22659"/>
                    </a:lnTo>
                    <a:close/>
                    <a:moveTo>
                      <a:pt x="1221562" y="1172"/>
                    </a:moveTo>
                    <a:lnTo>
                      <a:pt x="1231980" y="1172"/>
                    </a:lnTo>
                    <a:lnTo>
                      <a:pt x="1231980" y="32686"/>
                    </a:lnTo>
                    <a:lnTo>
                      <a:pt x="1288889" y="32686"/>
                    </a:lnTo>
                    <a:lnTo>
                      <a:pt x="1288889" y="42323"/>
                    </a:lnTo>
                    <a:lnTo>
                      <a:pt x="1236734" y="42323"/>
                    </a:lnTo>
                    <a:cubicBezTo>
                      <a:pt x="1251189" y="70625"/>
                      <a:pt x="1269702" y="91070"/>
                      <a:pt x="1292274" y="103659"/>
                    </a:cubicBezTo>
                    <a:cubicBezTo>
                      <a:pt x="1289149" y="107218"/>
                      <a:pt x="1286371" y="110691"/>
                      <a:pt x="1283940" y="114076"/>
                    </a:cubicBezTo>
                    <a:cubicBezTo>
                      <a:pt x="1262279" y="98753"/>
                      <a:pt x="1244960" y="77114"/>
                      <a:pt x="1231980" y="49160"/>
                    </a:cubicBezTo>
                    <a:lnTo>
                      <a:pt x="1231980" y="129703"/>
                    </a:lnTo>
                    <a:lnTo>
                      <a:pt x="1221562" y="129703"/>
                    </a:lnTo>
                    <a:lnTo>
                      <a:pt x="1221562" y="48899"/>
                    </a:lnTo>
                    <a:cubicBezTo>
                      <a:pt x="1209408" y="74944"/>
                      <a:pt x="1191654" y="97234"/>
                      <a:pt x="1168301" y="115769"/>
                    </a:cubicBezTo>
                    <a:cubicBezTo>
                      <a:pt x="1166304" y="112991"/>
                      <a:pt x="1163786" y="109692"/>
                      <a:pt x="1160748" y="105872"/>
                    </a:cubicBezTo>
                    <a:cubicBezTo>
                      <a:pt x="1184058" y="88987"/>
                      <a:pt x="1202637" y="67803"/>
                      <a:pt x="1216484" y="42323"/>
                    </a:cubicBezTo>
                    <a:lnTo>
                      <a:pt x="1164915" y="42323"/>
                    </a:lnTo>
                    <a:lnTo>
                      <a:pt x="1164915" y="32686"/>
                    </a:lnTo>
                    <a:lnTo>
                      <a:pt x="1221562" y="32686"/>
                    </a:lnTo>
                    <a:close/>
                    <a:moveTo>
                      <a:pt x="487877" y="911"/>
                    </a:moveTo>
                    <a:lnTo>
                      <a:pt x="498425" y="2344"/>
                    </a:lnTo>
                    <a:cubicBezTo>
                      <a:pt x="497774" y="6120"/>
                      <a:pt x="497101" y="9680"/>
                      <a:pt x="496407" y="13022"/>
                    </a:cubicBezTo>
                    <a:lnTo>
                      <a:pt x="551296" y="13022"/>
                    </a:lnTo>
                    <a:lnTo>
                      <a:pt x="551296" y="21357"/>
                    </a:lnTo>
                    <a:lnTo>
                      <a:pt x="494518" y="21357"/>
                    </a:lnTo>
                    <a:cubicBezTo>
                      <a:pt x="493520" y="25350"/>
                      <a:pt x="492478" y="28953"/>
                      <a:pt x="491393" y="32165"/>
                    </a:cubicBezTo>
                    <a:lnTo>
                      <a:pt x="546869" y="32165"/>
                    </a:lnTo>
                    <a:lnTo>
                      <a:pt x="546869" y="40500"/>
                    </a:lnTo>
                    <a:lnTo>
                      <a:pt x="488268" y="40500"/>
                    </a:lnTo>
                    <a:cubicBezTo>
                      <a:pt x="486488" y="44797"/>
                      <a:pt x="484361" y="48964"/>
                      <a:pt x="481887" y="53001"/>
                    </a:cubicBezTo>
                    <a:lnTo>
                      <a:pt x="556636" y="53001"/>
                    </a:lnTo>
                    <a:lnTo>
                      <a:pt x="556636" y="61336"/>
                    </a:lnTo>
                    <a:lnTo>
                      <a:pt x="520173" y="61336"/>
                    </a:lnTo>
                    <a:cubicBezTo>
                      <a:pt x="528898" y="72057"/>
                      <a:pt x="541833" y="79784"/>
                      <a:pt x="558980" y="84516"/>
                    </a:cubicBezTo>
                    <a:cubicBezTo>
                      <a:pt x="556549" y="88249"/>
                      <a:pt x="554378" y="91721"/>
                      <a:pt x="552468" y="94933"/>
                    </a:cubicBezTo>
                    <a:cubicBezTo>
                      <a:pt x="543353" y="91331"/>
                      <a:pt x="535387" y="87033"/>
                      <a:pt x="528572" y="82041"/>
                    </a:cubicBezTo>
                    <a:cubicBezTo>
                      <a:pt x="522929" y="85601"/>
                      <a:pt x="516483" y="89247"/>
                      <a:pt x="509234" y="92980"/>
                    </a:cubicBezTo>
                    <a:cubicBezTo>
                      <a:pt x="507932" y="90897"/>
                      <a:pt x="506152" y="88335"/>
                      <a:pt x="503895" y="85297"/>
                    </a:cubicBezTo>
                    <a:cubicBezTo>
                      <a:pt x="510015" y="82389"/>
                      <a:pt x="515788" y="79241"/>
                      <a:pt x="521215" y="75856"/>
                    </a:cubicBezTo>
                    <a:cubicBezTo>
                      <a:pt x="516570" y="71471"/>
                      <a:pt x="512663" y="66631"/>
                      <a:pt x="509494" y="61336"/>
                    </a:cubicBezTo>
                    <a:lnTo>
                      <a:pt x="476092" y="61336"/>
                    </a:lnTo>
                    <a:cubicBezTo>
                      <a:pt x="472315" y="66197"/>
                      <a:pt x="467974" y="70842"/>
                      <a:pt x="463069" y="75270"/>
                    </a:cubicBezTo>
                    <a:cubicBezTo>
                      <a:pt x="469103" y="78742"/>
                      <a:pt x="475028" y="82345"/>
                      <a:pt x="480845" y="86078"/>
                    </a:cubicBezTo>
                    <a:lnTo>
                      <a:pt x="474594" y="94022"/>
                    </a:lnTo>
                    <a:cubicBezTo>
                      <a:pt x="468647" y="89811"/>
                      <a:pt x="462375" y="85622"/>
                      <a:pt x="455777" y="81455"/>
                    </a:cubicBezTo>
                    <a:cubicBezTo>
                      <a:pt x="449179" y="86577"/>
                      <a:pt x="441734" y="91417"/>
                      <a:pt x="433443" y="95975"/>
                    </a:cubicBezTo>
                    <a:cubicBezTo>
                      <a:pt x="431707" y="93197"/>
                      <a:pt x="429623" y="90159"/>
                      <a:pt x="427192" y="86860"/>
                    </a:cubicBezTo>
                    <a:cubicBezTo>
                      <a:pt x="441777" y="79871"/>
                      <a:pt x="453671" y="71363"/>
                      <a:pt x="462874" y="61336"/>
                    </a:cubicBezTo>
                    <a:lnTo>
                      <a:pt x="429797" y="61336"/>
                    </a:lnTo>
                    <a:lnTo>
                      <a:pt x="429797" y="53001"/>
                    </a:lnTo>
                    <a:lnTo>
                      <a:pt x="469646" y="53001"/>
                    </a:lnTo>
                    <a:cubicBezTo>
                      <a:pt x="472510" y="49051"/>
                      <a:pt x="475006" y="44884"/>
                      <a:pt x="477133" y="40500"/>
                    </a:cubicBezTo>
                    <a:lnTo>
                      <a:pt x="439564" y="40500"/>
                    </a:lnTo>
                    <a:lnTo>
                      <a:pt x="439564" y="32165"/>
                    </a:lnTo>
                    <a:lnTo>
                      <a:pt x="480650" y="32165"/>
                    </a:lnTo>
                    <a:cubicBezTo>
                      <a:pt x="481908" y="28779"/>
                      <a:pt x="483037" y="25176"/>
                      <a:pt x="484035" y="21357"/>
                    </a:cubicBezTo>
                    <a:lnTo>
                      <a:pt x="434876" y="21357"/>
                    </a:lnTo>
                    <a:lnTo>
                      <a:pt x="434876" y="13022"/>
                    </a:lnTo>
                    <a:lnTo>
                      <a:pt x="485924" y="13022"/>
                    </a:lnTo>
                    <a:cubicBezTo>
                      <a:pt x="486705" y="9202"/>
                      <a:pt x="487356" y="5165"/>
                      <a:pt x="487877" y="911"/>
                    </a:cubicBezTo>
                    <a:close/>
                    <a:moveTo>
                      <a:pt x="1649946" y="521"/>
                    </a:moveTo>
                    <a:lnTo>
                      <a:pt x="1660754" y="2995"/>
                    </a:lnTo>
                    <a:cubicBezTo>
                      <a:pt x="1659018" y="7813"/>
                      <a:pt x="1657108" y="12545"/>
                      <a:pt x="1655024" y="17189"/>
                    </a:cubicBezTo>
                    <a:lnTo>
                      <a:pt x="1728601" y="17189"/>
                    </a:lnTo>
                    <a:lnTo>
                      <a:pt x="1728601" y="26826"/>
                    </a:lnTo>
                    <a:lnTo>
                      <a:pt x="1650336" y="26826"/>
                    </a:lnTo>
                    <a:cubicBezTo>
                      <a:pt x="1647645" y="31948"/>
                      <a:pt x="1644693" y="36940"/>
                      <a:pt x="1641481" y="41802"/>
                    </a:cubicBezTo>
                    <a:lnTo>
                      <a:pt x="1712844" y="41802"/>
                    </a:lnTo>
                    <a:lnTo>
                      <a:pt x="1712844" y="111342"/>
                    </a:lnTo>
                    <a:cubicBezTo>
                      <a:pt x="1712844" y="122107"/>
                      <a:pt x="1707592" y="127490"/>
                      <a:pt x="1697087" y="127490"/>
                    </a:cubicBezTo>
                    <a:cubicBezTo>
                      <a:pt x="1692486" y="127576"/>
                      <a:pt x="1685497" y="127620"/>
                      <a:pt x="1676121" y="127620"/>
                    </a:cubicBezTo>
                    <a:cubicBezTo>
                      <a:pt x="1675687" y="124668"/>
                      <a:pt x="1675036" y="121109"/>
                      <a:pt x="1674167" y="116941"/>
                    </a:cubicBezTo>
                    <a:cubicBezTo>
                      <a:pt x="1682154" y="117549"/>
                      <a:pt x="1688579" y="117853"/>
                      <a:pt x="1693441" y="117853"/>
                    </a:cubicBezTo>
                    <a:cubicBezTo>
                      <a:pt x="1699431" y="117853"/>
                      <a:pt x="1702426" y="114901"/>
                      <a:pt x="1702426" y="108998"/>
                    </a:cubicBezTo>
                    <a:lnTo>
                      <a:pt x="1702426" y="99752"/>
                    </a:lnTo>
                    <a:lnTo>
                      <a:pt x="1636793" y="99752"/>
                    </a:lnTo>
                    <a:lnTo>
                      <a:pt x="1636793" y="129183"/>
                    </a:lnTo>
                    <a:lnTo>
                      <a:pt x="1626505" y="129183"/>
                    </a:lnTo>
                    <a:lnTo>
                      <a:pt x="1626505" y="61791"/>
                    </a:lnTo>
                    <a:cubicBezTo>
                      <a:pt x="1620211" y="69127"/>
                      <a:pt x="1613266" y="76181"/>
                      <a:pt x="1605669" y="82953"/>
                    </a:cubicBezTo>
                    <a:cubicBezTo>
                      <a:pt x="1603846" y="79914"/>
                      <a:pt x="1601763" y="76745"/>
                      <a:pt x="1599418" y="73446"/>
                    </a:cubicBezTo>
                    <a:cubicBezTo>
                      <a:pt x="1616174" y="59426"/>
                      <a:pt x="1629262" y="43885"/>
                      <a:pt x="1638681" y="26826"/>
                    </a:cubicBezTo>
                    <a:lnTo>
                      <a:pt x="1603065" y="26826"/>
                    </a:lnTo>
                    <a:lnTo>
                      <a:pt x="1603065" y="17189"/>
                    </a:lnTo>
                    <a:lnTo>
                      <a:pt x="1643565" y="17189"/>
                    </a:lnTo>
                    <a:cubicBezTo>
                      <a:pt x="1646039" y="11763"/>
                      <a:pt x="1648166" y="6207"/>
                      <a:pt x="1649946" y="521"/>
                    </a:cubicBezTo>
                    <a:close/>
                    <a:moveTo>
                      <a:pt x="932278" y="521"/>
                    </a:moveTo>
                    <a:cubicBezTo>
                      <a:pt x="936228" y="6685"/>
                      <a:pt x="939158" y="11503"/>
                      <a:pt x="941068" y="14976"/>
                    </a:cubicBezTo>
                    <a:lnTo>
                      <a:pt x="994655" y="14976"/>
                    </a:lnTo>
                    <a:lnTo>
                      <a:pt x="994655" y="24091"/>
                    </a:lnTo>
                    <a:lnTo>
                      <a:pt x="922771" y="24091"/>
                    </a:lnTo>
                    <a:cubicBezTo>
                      <a:pt x="914176" y="30168"/>
                      <a:pt x="906320" y="35464"/>
                      <a:pt x="899201" y="39979"/>
                    </a:cubicBezTo>
                    <a:cubicBezTo>
                      <a:pt x="919559" y="39979"/>
                      <a:pt x="940352" y="39762"/>
                      <a:pt x="961578" y="39328"/>
                    </a:cubicBezTo>
                    <a:cubicBezTo>
                      <a:pt x="958713" y="37201"/>
                      <a:pt x="955762" y="35074"/>
                      <a:pt x="952723" y="32947"/>
                    </a:cubicBezTo>
                    <a:lnTo>
                      <a:pt x="958844" y="26175"/>
                    </a:lnTo>
                    <a:cubicBezTo>
                      <a:pt x="969956" y="33815"/>
                      <a:pt x="980938" y="41758"/>
                      <a:pt x="991790" y="50006"/>
                    </a:cubicBezTo>
                    <a:lnTo>
                      <a:pt x="984368" y="57429"/>
                    </a:lnTo>
                    <a:cubicBezTo>
                      <a:pt x="980765" y="54303"/>
                      <a:pt x="977010" y="51178"/>
                      <a:pt x="973103" y="48053"/>
                    </a:cubicBezTo>
                    <a:cubicBezTo>
                      <a:pt x="939071" y="48183"/>
                      <a:pt x="913091" y="48660"/>
                      <a:pt x="895164" y="49485"/>
                    </a:cubicBezTo>
                    <a:cubicBezTo>
                      <a:pt x="889694" y="49746"/>
                      <a:pt x="885006" y="50223"/>
                      <a:pt x="881100" y="50918"/>
                    </a:cubicBezTo>
                    <a:lnTo>
                      <a:pt x="877453" y="39979"/>
                    </a:lnTo>
                    <a:cubicBezTo>
                      <a:pt x="883444" y="38850"/>
                      <a:pt x="888262" y="37201"/>
                      <a:pt x="891908" y="35030"/>
                    </a:cubicBezTo>
                    <a:cubicBezTo>
                      <a:pt x="897117" y="31948"/>
                      <a:pt x="902283" y="28302"/>
                      <a:pt x="907405" y="24091"/>
                    </a:cubicBezTo>
                    <a:lnTo>
                      <a:pt x="868207" y="24091"/>
                    </a:lnTo>
                    <a:lnTo>
                      <a:pt x="868207" y="14976"/>
                    </a:lnTo>
                    <a:lnTo>
                      <a:pt x="929283" y="14976"/>
                    </a:lnTo>
                    <a:cubicBezTo>
                      <a:pt x="927459" y="11807"/>
                      <a:pt x="925463" y="8464"/>
                      <a:pt x="923292" y="4948"/>
                    </a:cubicBezTo>
                    <a:close/>
                    <a:moveTo>
                      <a:pt x="643533" y="0"/>
                    </a:moveTo>
                    <a:cubicBezTo>
                      <a:pt x="648828" y="5730"/>
                      <a:pt x="653299" y="11242"/>
                      <a:pt x="656946" y="16538"/>
                    </a:cubicBezTo>
                    <a:lnTo>
                      <a:pt x="650955" y="20575"/>
                    </a:lnTo>
                    <a:lnTo>
                      <a:pt x="704217" y="20575"/>
                    </a:lnTo>
                    <a:lnTo>
                      <a:pt x="704217" y="45318"/>
                    </a:lnTo>
                    <a:lnTo>
                      <a:pt x="693669" y="45318"/>
                    </a:lnTo>
                    <a:lnTo>
                      <a:pt x="693669" y="30212"/>
                    </a:lnTo>
                    <a:lnTo>
                      <a:pt x="597954" y="30212"/>
                    </a:lnTo>
                    <a:lnTo>
                      <a:pt x="597954" y="45318"/>
                    </a:lnTo>
                    <a:lnTo>
                      <a:pt x="587536" y="45318"/>
                    </a:lnTo>
                    <a:lnTo>
                      <a:pt x="587536" y="20575"/>
                    </a:lnTo>
                    <a:lnTo>
                      <a:pt x="646202" y="20575"/>
                    </a:lnTo>
                    <a:cubicBezTo>
                      <a:pt x="642903" y="15800"/>
                      <a:pt x="639105" y="10895"/>
                      <a:pt x="634808" y="586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b="1" i="0" kern="1200" baseline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Arial Black" panose="020B0A04020102020204" pitchFamily="34" charset="0"/>
                    <a:ea typeface="微软雅黑" panose="020B0503020204020204" pitchFamily="34" charset="-122"/>
                    <a:cs typeface="+mj-cs"/>
                  </a:defRPr>
                </a:lvl1pPr>
              </a:lstStyle>
              <a:p>
                <a:pPr algn="dist" defTabSz="913765">
                  <a:lnSpc>
                    <a:spcPct val="100000"/>
                  </a:lnSpc>
                </a:pPr>
                <a:endParaRPr lang="zh-CN" altLang="en-US" sz="1050" b="0" dirty="0">
                  <a:solidFill>
                    <a:srgbClr val="3E3A39"/>
                  </a:solidFill>
                  <a:latin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2050144" y="6486734"/>
                <a:ext cx="2165440" cy="85078"/>
              </a:xfrm>
              <a:custGeom>
                <a:avLst/>
                <a:gdLst/>
                <a:ahLst/>
                <a:cxnLst/>
                <a:rect l="l" t="t" r="r" b="b"/>
                <a:pathLst>
                  <a:path w="2165440" h="85078">
                    <a:moveTo>
                      <a:pt x="2158789" y="71930"/>
                    </a:moveTo>
                    <a:cubicBezTo>
                      <a:pt x="2160699" y="71930"/>
                      <a:pt x="2162285" y="72570"/>
                      <a:pt x="2163547" y="73849"/>
                    </a:cubicBezTo>
                    <a:cubicBezTo>
                      <a:pt x="2164809" y="75128"/>
                      <a:pt x="2165440" y="76671"/>
                      <a:pt x="2165440" y="78479"/>
                    </a:cubicBezTo>
                    <a:cubicBezTo>
                      <a:pt x="2165440" y="80252"/>
                      <a:pt x="2164809" y="81779"/>
                      <a:pt x="2163547" y="83058"/>
                    </a:cubicBezTo>
                    <a:cubicBezTo>
                      <a:pt x="2162285" y="84337"/>
                      <a:pt x="2160682" y="84976"/>
                      <a:pt x="2158738" y="84976"/>
                    </a:cubicBezTo>
                    <a:cubicBezTo>
                      <a:pt x="2156862" y="84976"/>
                      <a:pt x="2155301" y="84337"/>
                      <a:pt x="2154057" y="83058"/>
                    </a:cubicBezTo>
                    <a:cubicBezTo>
                      <a:pt x="2152812" y="81779"/>
                      <a:pt x="2152189" y="80252"/>
                      <a:pt x="2152189" y="78479"/>
                    </a:cubicBezTo>
                    <a:cubicBezTo>
                      <a:pt x="2152189" y="76637"/>
                      <a:pt x="2152820" y="75085"/>
                      <a:pt x="2154082" y="73823"/>
                    </a:cubicBezTo>
                    <a:cubicBezTo>
                      <a:pt x="2155344" y="72561"/>
                      <a:pt x="2156913" y="71930"/>
                      <a:pt x="2158789" y="71930"/>
                    </a:cubicBezTo>
                    <a:close/>
                    <a:moveTo>
                      <a:pt x="1281540" y="55355"/>
                    </a:moveTo>
                    <a:lnTo>
                      <a:pt x="1268290" y="57145"/>
                    </a:lnTo>
                    <a:cubicBezTo>
                      <a:pt x="1263651" y="57759"/>
                      <a:pt x="1260454" y="58919"/>
                      <a:pt x="1258697" y="60624"/>
                    </a:cubicBezTo>
                    <a:cubicBezTo>
                      <a:pt x="1256941" y="62329"/>
                      <a:pt x="1256063" y="64717"/>
                      <a:pt x="1256063" y="67786"/>
                    </a:cubicBezTo>
                    <a:cubicBezTo>
                      <a:pt x="1256063" y="70481"/>
                      <a:pt x="1257017" y="72681"/>
                      <a:pt x="1258927" y="74386"/>
                    </a:cubicBezTo>
                    <a:cubicBezTo>
                      <a:pt x="1260838" y="76091"/>
                      <a:pt x="1263361" y="76944"/>
                      <a:pt x="1266499" y="76944"/>
                    </a:cubicBezTo>
                    <a:cubicBezTo>
                      <a:pt x="1270865" y="76944"/>
                      <a:pt x="1274463" y="75409"/>
                      <a:pt x="1277294" y="72340"/>
                    </a:cubicBezTo>
                    <a:cubicBezTo>
                      <a:pt x="1280125" y="69270"/>
                      <a:pt x="1281540" y="65416"/>
                      <a:pt x="1281540" y="60778"/>
                    </a:cubicBezTo>
                    <a:close/>
                    <a:moveTo>
                      <a:pt x="2102490" y="34123"/>
                    </a:moveTo>
                    <a:cubicBezTo>
                      <a:pt x="2097169" y="34123"/>
                      <a:pt x="2092974" y="36110"/>
                      <a:pt x="2089905" y="40083"/>
                    </a:cubicBezTo>
                    <a:cubicBezTo>
                      <a:pt x="2086835" y="44057"/>
                      <a:pt x="2085300" y="49471"/>
                      <a:pt x="2085300" y="56327"/>
                    </a:cubicBezTo>
                    <a:cubicBezTo>
                      <a:pt x="2085300" y="62636"/>
                      <a:pt x="2086775" y="67624"/>
                      <a:pt x="2089726" y="71291"/>
                    </a:cubicBezTo>
                    <a:cubicBezTo>
                      <a:pt x="2092676" y="74957"/>
                      <a:pt x="2096607" y="76791"/>
                      <a:pt x="2101518" y="76791"/>
                    </a:cubicBezTo>
                    <a:cubicBezTo>
                      <a:pt x="2106361" y="76791"/>
                      <a:pt x="2110317" y="74991"/>
                      <a:pt x="2113387" y="71393"/>
                    </a:cubicBezTo>
                    <a:cubicBezTo>
                      <a:pt x="2116456" y="67795"/>
                      <a:pt x="2117991" y="63318"/>
                      <a:pt x="2117991" y="57964"/>
                    </a:cubicBezTo>
                    <a:lnTo>
                      <a:pt x="2117991" y="50085"/>
                    </a:lnTo>
                    <a:cubicBezTo>
                      <a:pt x="2117991" y="45549"/>
                      <a:pt x="2116499" y="41755"/>
                      <a:pt x="2113515" y="38702"/>
                    </a:cubicBezTo>
                    <a:cubicBezTo>
                      <a:pt x="2110531" y="35650"/>
                      <a:pt x="2106855" y="34123"/>
                      <a:pt x="2102490" y="34123"/>
                    </a:cubicBezTo>
                    <a:close/>
                    <a:moveTo>
                      <a:pt x="1436763" y="34123"/>
                    </a:moveTo>
                    <a:cubicBezTo>
                      <a:pt x="1431136" y="34123"/>
                      <a:pt x="1426693" y="36050"/>
                      <a:pt x="1423436" y="39904"/>
                    </a:cubicBezTo>
                    <a:cubicBezTo>
                      <a:pt x="1420179" y="43758"/>
                      <a:pt x="1418550" y="49045"/>
                      <a:pt x="1418550" y="55764"/>
                    </a:cubicBezTo>
                    <a:cubicBezTo>
                      <a:pt x="1418550" y="62278"/>
                      <a:pt x="1420196" y="67411"/>
                      <a:pt x="1423487" y="71163"/>
                    </a:cubicBezTo>
                    <a:cubicBezTo>
                      <a:pt x="1426778" y="74915"/>
                      <a:pt x="1431204" y="76791"/>
                      <a:pt x="1436763" y="76791"/>
                    </a:cubicBezTo>
                    <a:cubicBezTo>
                      <a:pt x="1442493" y="76791"/>
                      <a:pt x="1446859" y="74957"/>
                      <a:pt x="1449860" y="71291"/>
                    </a:cubicBezTo>
                    <a:cubicBezTo>
                      <a:pt x="1452861" y="67624"/>
                      <a:pt x="1454362" y="62364"/>
                      <a:pt x="1454362" y="55508"/>
                    </a:cubicBezTo>
                    <a:cubicBezTo>
                      <a:pt x="1454362" y="48619"/>
                      <a:pt x="1452861" y="43332"/>
                      <a:pt x="1449860" y="39649"/>
                    </a:cubicBezTo>
                    <a:cubicBezTo>
                      <a:pt x="1446859" y="35965"/>
                      <a:pt x="1442493" y="34123"/>
                      <a:pt x="1436763" y="34123"/>
                    </a:cubicBezTo>
                    <a:close/>
                    <a:moveTo>
                      <a:pt x="1045215" y="34123"/>
                    </a:moveTo>
                    <a:cubicBezTo>
                      <a:pt x="1039894" y="34123"/>
                      <a:pt x="1035699" y="36110"/>
                      <a:pt x="1032630" y="40083"/>
                    </a:cubicBezTo>
                    <a:cubicBezTo>
                      <a:pt x="1029560" y="44057"/>
                      <a:pt x="1028025" y="49471"/>
                      <a:pt x="1028025" y="56327"/>
                    </a:cubicBezTo>
                    <a:cubicBezTo>
                      <a:pt x="1028025" y="62636"/>
                      <a:pt x="1029500" y="67624"/>
                      <a:pt x="1032451" y="71291"/>
                    </a:cubicBezTo>
                    <a:cubicBezTo>
                      <a:pt x="1035401" y="74957"/>
                      <a:pt x="1039332" y="76791"/>
                      <a:pt x="1044243" y="76791"/>
                    </a:cubicBezTo>
                    <a:cubicBezTo>
                      <a:pt x="1049086" y="76791"/>
                      <a:pt x="1053042" y="74991"/>
                      <a:pt x="1056112" y="71393"/>
                    </a:cubicBezTo>
                    <a:cubicBezTo>
                      <a:pt x="1059182" y="67795"/>
                      <a:pt x="1060716" y="63318"/>
                      <a:pt x="1060716" y="57964"/>
                    </a:cubicBezTo>
                    <a:lnTo>
                      <a:pt x="1060716" y="50085"/>
                    </a:lnTo>
                    <a:cubicBezTo>
                      <a:pt x="1060716" y="45549"/>
                      <a:pt x="1059224" y="41755"/>
                      <a:pt x="1056240" y="38702"/>
                    </a:cubicBezTo>
                    <a:cubicBezTo>
                      <a:pt x="1053255" y="35650"/>
                      <a:pt x="1049580" y="34123"/>
                      <a:pt x="1045215" y="34123"/>
                    </a:cubicBezTo>
                    <a:close/>
                    <a:moveTo>
                      <a:pt x="1720211" y="33919"/>
                    </a:moveTo>
                    <a:cubicBezTo>
                      <a:pt x="1716221" y="33919"/>
                      <a:pt x="1712767" y="35402"/>
                      <a:pt x="1709851" y="38370"/>
                    </a:cubicBezTo>
                    <a:cubicBezTo>
                      <a:pt x="1706935" y="41337"/>
                      <a:pt x="1705102" y="45208"/>
                      <a:pt x="1704351" y="49983"/>
                    </a:cubicBezTo>
                    <a:lnTo>
                      <a:pt x="1733922" y="49983"/>
                    </a:lnTo>
                    <a:cubicBezTo>
                      <a:pt x="1733888" y="44867"/>
                      <a:pt x="1732677" y="40911"/>
                      <a:pt x="1730289" y="38114"/>
                    </a:cubicBezTo>
                    <a:cubicBezTo>
                      <a:pt x="1727902" y="35317"/>
                      <a:pt x="1724543" y="33919"/>
                      <a:pt x="1720211" y="33919"/>
                    </a:cubicBezTo>
                    <a:close/>
                    <a:moveTo>
                      <a:pt x="472436" y="33919"/>
                    </a:moveTo>
                    <a:cubicBezTo>
                      <a:pt x="468445" y="33919"/>
                      <a:pt x="464992" y="35402"/>
                      <a:pt x="462076" y="38370"/>
                    </a:cubicBezTo>
                    <a:cubicBezTo>
                      <a:pt x="459160" y="41337"/>
                      <a:pt x="457327" y="45208"/>
                      <a:pt x="456576" y="49983"/>
                    </a:cubicBezTo>
                    <a:lnTo>
                      <a:pt x="486147" y="49983"/>
                    </a:lnTo>
                    <a:cubicBezTo>
                      <a:pt x="486113" y="44867"/>
                      <a:pt x="484902" y="40911"/>
                      <a:pt x="482514" y="38114"/>
                    </a:cubicBezTo>
                    <a:cubicBezTo>
                      <a:pt x="480127" y="35317"/>
                      <a:pt x="476767" y="33919"/>
                      <a:pt x="472436" y="33919"/>
                    </a:cubicBezTo>
                    <a:close/>
                    <a:moveTo>
                      <a:pt x="177161" y="33919"/>
                    </a:moveTo>
                    <a:cubicBezTo>
                      <a:pt x="173170" y="33919"/>
                      <a:pt x="169717" y="35402"/>
                      <a:pt x="166801" y="38370"/>
                    </a:cubicBezTo>
                    <a:cubicBezTo>
                      <a:pt x="163885" y="41337"/>
                      <a:pt x="162052" y="45208"/>
                      <a:pt x="161301" y="49983"/>
                    </a:cubicBezTo>
                    <a:lnTo>
                      <a:pt x="190872" y="49983"/>
                    </a:lnTo>
                    <a:cubicBezTo>
                      <a:pt x="190838" y="44867"/>
                      <a:pt x="189627" y="40911"/>
                      <a:pt x="187239" y="38114"/>
                    </a:cubicBezTo>
                    <a:cubicBezTo>
                      <a:pt x="184852" y="35317"/>
                      <a:pt x="181492" y="33919"/>
                      <a:pt x="177161" y="33919"/>
                    </a:cubicBezTo>
                    <a:close/>
                    <a:moveTo>
                      <a:pt x="1373953" y="27166"/>
                    </a:moveTo>
                    <a:lnTo>
                      <a:pt x="1383980" y="27166"/>
                    </a:lnTo>
                    <a:lnTo>
                      <a:pt x="1383980" y="83748"/>
                    </a:lnTo>
                    <a:lnTo>
                      <a:pt x="1373953" y="83748"/>
                    </a:lnTo>
                    <a:close/>
                    <a:moveTo>
                      <a:pt x="1096654" y="27166"/>
                    </a:moveTo>
                    <a:lnTo>
                      <a:pt x="1106579" y="27166"/>
                    </a:lnTo>
                    <a:lnTo>
                      <a:pt x="1106579" y="59550"/>
                    </a:lnTo>
                    <a:cubicBezTo>
                      <a:pt x="1106579" y="71044"/>
                      <a:pt x="1110978" y="76791"/>
                      <a:pt x="1119778" y="76791"/>
                    </a:cubicBezTo>
                    <a:cubicBezTo>
                      <a:pt x="1124143" y="76791"/>
                      <a:pt x="1127673" y="75179"/>
                      <a:pt x="1130368" y="71956"/>
                    </a:cubicBezTo>
                    <a:cubicBezTo>
                      <a:pt x="1133062" y="68733"/>
                      <a:pt x="1134409" y="64666"/>
                      <a:pt x="1134409" y="59754"/>
                    </a:cubicBezTo>
                    <a:lnTo>
                      <a:pt x="1134409" y="27166"/>
                    </a:lnTo>
                    <a:lnTo>
                      <a:pt x="1144488" y="27166"/>
                    </a:lnTo>
                    <a:lnTo>
                      <a:pt x="1144488" y="83748"/>
                    </a:lnTo>
                    <a:lnTo>
                      <a:pt x="1134409" y="83748"/>
                    </a:lnTo>
                    <a:lnTo>
                      <a:pt x="1134409" y="74846"/>
                    </a:lnTo>
                    <a:lnTo>
                      <a:pt x="1134205" y="74846"/>
                    </a:lnTo>
                    <a:cubicBezTo>
                      <a:pt x="1130419" y="81668"/>
                      <a:pt x="1124604" y="85078"/>
                      <a:pt x="1116759" y="85078"/>
                    </a:cubicBezTo>
                    <a:cubicBezTo>
                      <a:pt x="1103355" y="85078"/>
                      <a:pt x="1096654" y="77063"/>
                      <a:pt x="1096654" y="61033"/>
                    </a:cubicBezTo>
                    <a:close/>
                    <a:moveTo>
                      <a:pt x="303111" y="27166"/>
                    </a:moveTo>
                    <a:lnTo>
                      <a:pt x="347211" y="27166"/>
                    </a:lnTo>
                    <a:lnTo>
                      <a:pt x="347211" y="30440"/>
                    </a:lnTo>
                    <a:lnTo>
                      <a:pt x="314520" y="75460"/>
                    </a:lnTo>
                    <a:lnTo>
                      <a:pt x="347006" y="75460"/>
                    </a:lnTo>
                    <a:lnTo>
                      <a:pt x="347006" y="83748"/>
                    </a:lnTo>
                    <a:lnTo>
                      <a:pt x="300042" y="83748"/>
                    </a:lnTo>
                    <a:lnTo>
                      <a:pt x="300042" y="80423"/>
                    </a:lnTo>
                    <a:lnTo>
                      <a:pt x="332937" y="35454"/>
                    </a:lnTo>
                    <a:lnTo>
                      <a:pt x="303111" y="35454"/>
                    </a:lnTo>
                    <a:close/>
                    <a:moveTo>
                      <a:pt x="1790365" y="25836"/>
                    </a:moveTo>
                    <a:cubicBezTo>
                      <a:pt x="1795549" y="25836"/>
                      <a:pt x="1799983" y="26756"/>
                      <a:pt x="1803666" y="28598"/>
                    </a:cubicBezTo>
                    <a:lnTo>
                      <a:pt x="1803666" y="38523"/>
                    </a:lnTo>
                    <a:cubicBezTo>
                      <a:pt x="1799676" y="35590"/>
                      <a:pt x="1795242" y="34123"/>
                      <a:pt x="1790365" y="34123"/>
                    </a:cubicBezTo>
                    <a:cubicBezTo>
                      <a:pt x="1784635" y="34123"/>
                      <a:pt x="1779971" y="36110"/>
                      <a:pt x="1776373" y="40083"/>
                    </a:cubicBezTo>
                    <a:cubicBezTo>
                      <a:pt x="1772774" y="44057"/>
                      <a:pt x="1770975" y="49352"/>
                      <a:pt x="1770975" y="55969"/>
                    </a:cubicBezTo>
                    <a:cubicBezTo>
                      <a:pt x="1770975" y="62483"/>
                      <a:pt x="1772672" y="67582"/>
                      <a:pt x="1776066" y="71265"/>
                    </a:cubicBezTo>
                    <a:cubicBezTo>
                      <a:pt x="1779459" y="74949"/>
                      <a:pt x="1784038" y="76791"/>
                      <a:pt x="1789802" y="76791"/>
                    </a:cubicBezTo>
                    <a:cubicBezTo>
                      <a:pt x="1794679" y="76791"/>
                      <a:pt x="1799284" y="75188"/>
                      <a:pt x="1803615" y="71982"/>
                    </a:cubicBezTo>
                    <a:lnTo>
                      <a:pt x="1803615" y="81190"/>
                    </a:lnTo>
                    <a:cubicBezTo>
                      <a:pt x="1799284" y="83782"/>
                      <a:pt x="1794065" y="85078"/>
                      <a:pt x="1787960" y="85078"/>
                    </a:cubicBezTo>
                    <a:cubicBezTo>
                      <a:pt x="1779775" y="85078"/>
                      <a:pt x="1773192" y="82452"/>
                      <a:pt x="1768213" y="77200"/>
                    </a:cubicBezTo>
                    <a:cubicBezTo>
                      <a:pt x="1763233" y="71947"/>
                      <a:pt x="1760743" y="65143"/>
                      <a:pt x="1760743" y="56787"/>
                    </a:cubicBezTo>
                    <a:cubicBezTo>
                      <a:pt x="1760743" y="47510"/>
                      <a:pt x="1763429" y="40032"/>
                      <a:pt x="1768801" y="34354"/>
                    </a:cubicBezTo>
                    <a:cubicBezTo>
                      <a:pt x="1774173" y="28675"/>
                      <a:pt x="1781361" y="25836"/>
                      <a:pt x="1790365" y="25836"/>
                    </a:cubicBezTo>
                    <a:close/>
                    <a:moveTo>
                      <a:pt x="1720364" y="25836"/>
                    </a:moveTo>
                    <a:cubicBezTo>
                      <a:pt x="1727766" y="25836"/>
                      <a:pt x="1733547" y="28214"/>
                      <a:pt x="1737708" y="32972"/>
                    </a:cubicBezTo>
                    <a:cubicBezTo>
                      <a:pt x="1741869" y="37730"/>
                      <a:pt x="1743949" y="44389"/>
                      <a:pt x="1743949" y="52950"/>
                    </a:cubicBezTo>
                    <a:lnTo>
                      <a:pt x="1743949" y="58015"/>
                    </a:lnTo>
                    <a:lnTo>
                      <a:pt x="1704351" y="58015"/>
                    </a:lnTo>
                    <a:cubicBezTo>
                      <a:pt x="1704522" y="64052"/>
                      <a:pt x="1706176" y="68716"/>
                      <a:pt x="1709314" y="72007"/>
                    </a:cubicBezTo>
                    <a:cubicBezTo>
                      <a:pt x="1712452" y="75298"/>
                      <a:pt x="1716834" y="76944"/>
                      <a:pt x="1722462" y="76944"/>
                    </a:cubicBezTo>
                    <a:cubicBezTo>
                      <a:pt x="1728806" y="76944"/>
                      <a:pt x="1734621" y="74915"/>
                      <a:pt x="1739907" y="70856"/>
                    </a:cubicBezTo>
                    <a:lnTo>
                      <a:pt x="1739907" y="79809"/>
                    </a:lnTo>
                    <a:cubicBezTo>
                      <a:pt x="1734928" y="83322"/>
                      <a:pt x="1728328" y="85078"/>
                      <a:pt x="1720109" y="85078"/>
                    </a:cubicBezTo>
                    <a:cubicBezTo>
                      <a:pt x="1711923" y="85078"/>
                      <a:pt x="1705537" y="82486"/>
                      <a:pt x="1700949" y="77302"/>
                    </a:cubicBezTo>
                    <a:cubicBezTo>
                      <a:pt x="1696362" y="72118"/>
                      <a:pt x="1694068" y="64921"/>
                      <a:pt x="1694068" y="55713"/>
                    </a:cubicBezTo>
                    <a:cubicBezTo>
                      <a:pt x="1694068" y="47050"/>
                      <a:pt x="1696584" y="39904"/>
                      <a:pt x="1701614" y="34277"/>
                    </a:cubicBezTo>
                    <a:cubicBezTo>
                      <a:pt x="1706645" y="28649"/>
                      <a:pt x="1712895" y="25836"/>
                      <a:pt x="1720364" y="25836"/>
                    </a:cubicBezTo>
                    <a:close/>
                    <a:moveTo>
                      <a:pt x="1526632" y="25836"/>
                    </a:moveTo>
                    <a:cubicBezTo>
                      <a:pt x="1532839" y="25836"/>
                      <a:pt x="1537563" y="27822"/>
                      <a:pt x="1540803" y="31796"/>
                    </a:cubicBezTo>
                    <a:cubicBezTo>
                      <a:pt x="1544043" y="35769"/>
                      <a:pt x="1545663" y="41559"/>
                      <a:pt x="1545663" y="49164"/>
                    </a:cubicBezTo>
                    <a:lnTo>
                      <a:pt x="1545663" y="83748"/>
                    </a:lnTo>
                    <a:lnTo>
                      <a:pt x="1535687" y="83748"/>
                    </a:lnTo>
                    <a:lnTo>
                      <a:pt x="1535687" y="51569"/>
                    </a:lnTo>
                    <a:cubicBezTo>
                      <a:pt x="1535687" y="39939"/>
                      <a:pt x="1531441" y="34123"/>
                      <a:pt x="1522949" y="34123"/>
                    </a:cubicBezTo>
                    <a:cubicBezTo>
                      <a:pt x="1518549" y="34123"/>
                      <a:pt x="1514934" y="35760"/>
                      <a:pt x="1512103" y="39035"/>
                    </a:cubicBezTo>
                    <a:cubicBezTo>
                      <a:pt x="1509272" y="42309"/>
                      <a:pt x="1507856" y="46453"/>
                      <a:pt x="1507856" y="51466"/>
                    </a:cubicBezTo>
                    <a:lnTo>
                      <a:pt x="1507856" y="83748"/>
                    </a:lnTo>
                    <a:lnTo>
                      <a:pt x="1497829" y="83748"/>
                    </a:lnTo>
                    <a:lnTo>
                      <a:pt x="1497829" y="27166"/>
                    </a:lnTo>
                    <a:lnTo>
                      <a:pt x="1507856" y="27166"/>
                    </a:lnTo>
                    <a:lnTo>
                      <a:pt x="1507856" y="36528"/>
                    </a:lnTo>
                    <a:lnTo>
                      <a:pt x="1508061" y="36528"/>
                    </a:lnTo>
                    <a:cubicBezTo>
                      <a:pt x="1512324" y="29400"/>
                      <a:pt x="1518515" y="25836"/>
                      <a:pt x="1526632" y="25836"/>
                    </a:cubicBezTo>
                    <a:close/>
                    <a:moveTo>
                      <a:pt x="1437377" y="25836"/>
                    </a:moveTo>
                    <a:cubicBezTo>
                      <a:pt x="1445870" y="25836"/>
                      <a:pt x="1452529" y="28436"/>
                      <a:pt x="1457355" y="33637"/>
                    </a:cubicBezTo>
                    <a:cubicBezTo>
                      <a:pt x="1462181" y="38839"/>
                      <a:pt x="1464594" y="46027"/>
                      <a:pt x="1464594" y="55201"/>
                    </a:cubicBezTo>
                    <a:cubicBezTo>
                      <a:pt x="1464594" y="64137"/>
                      <a:pt x="1462019" y="71351"/>
                      <a:pt x="1456869" y="76842"/>
                    </a:cubicBezTo>
                    <a:cubicBezTo>
                      <a:pt x="1451719" y="82333"/>
                      <a:pt x="1444812" y="85078"/>
                      <a:pt x="1436149" y="85078"/>
                    </a:cubicBezTo>
                    <a:cubicBezTo>
                      <a:pt x="1427691" y="85078"/>
                      <a:pt x="1420938" y="82418"/>
                      <a:pt x="1415890" y="77097"/>
                    </a:cubicBezTo>
                    <a:cubicBezTo>
                      <a:pt x="1410842" y="71777"/>
                      <a:pt x="1408318" y="64768"/>
                      <a:pt x="1408318" y="56071"/>
                    </a:cubicBezTo>
                    <a:cubicBezTo>
                      <a:pt x="1408318" y="46726"/>
                      <a:pt x="1410928" y="39350"/>
                      <a:pt x="1416146" y="33944"/>
                    </a:cubicBezTo>
                    <a:cubicBezTo>
                      <a:pt x="1421364" y="28538"/>
                      <a:pt x="1428441" y="25836"/>
                      <a:pt x="1437377" y="25836"/>
                    </a:cubicBezTo>
                    <a:close/>
                    <a:moveTo>
                      <a:pt x="1271001" y="25836"/>
                    </a:moveTo>
                    <a:cubicBezTo>
                      <a:pt x="1284644" y="25836"/>
                      <a:pt x="1291465" y="32998"/>
                      <a:pt x="1291465" y="47323"/>
                    </a:cubicBezTo>
                    <a:lnTo>
                      <a:pt x="1291465" y="83748"/>
                    </a:lnTo>
                    <a:lnTo>
                      <a:pt x="1281540" y="83748"/>
                    </a:lnTo>
                    <a:lnTo>
                      <a:pt x="1281540" y="75000"/>
                    </a:lnTo>
                    <a:lnTo>
                      <a:pt x="1281284" y="75000"/>
                    </a:lnTo>
                    <a:cubicBezTo>
                      <a:pt x="1277362" y="81719"/>
                      <a:pt x="1271581" y="85078"/>
                      <a:pt x="1263941" y="85078"/>
                    </a:cubicBezTo>
                    <a:cubicBezTo>
                      <a:pt x="1258450" y="85078"/>
                      <a:pt x="1254084" y="83595"/>
                      <a:pt x="1250844" y="80628"/>
                    </a:cubicBezTo>
                    <a:cubicBezTo>
                      <a:pt x="1247604" y="77660"/>
                      <a:pt x="1245984" y="73653"/>
                      <a:pt x="1245984" y="68605"/>
                    </a:cubicBezTo>
                    <a:cubicBezTo>
                      <a:pt x="1245984" y="58032"/>
                      <a:pt x="1252243" y="51876"/>
                      <a:pt x="1264760" y="50136"/>
                    </a:cubicBezTo>
                    <a:lnTo>
                      <a:pt x="1281540" y="47783"/>
                    </a:lnTo>
                    <a:cubicBezTo>
                      <a:pt x="1281540" y="38540"/>
                      <a:pt x="1277720" y="33919"/>
                      <a:pt x="1270080" y="33919"/>
                    </a:cubicBezTo>
                    <a:cubicBezTo>
                      <a:pt x="1263293" y="33919"/>
                      <a:pt x="1257103" y="36204"/>
                      <a:pt x="1251509" y="40774"/>
                    </a:cubicBezTo>
                    <a:lnTo>
                      <a:pt x="1251509" y="31105"/>
                    </a:lnTo>
                    <a:cubicBezTo>
                      <a:pt x="1257137" y="27592"/>
                      <a:pt x="1263634" y="25836"/>
                      <a:pt x="1271001" y="25836"/>
                    </a:cubicBezTo>
                    <a:close/>
                    <a:moveTo>
                      <a:pt x="1199815" y="25836"/>
                    </a:moveTo>
                    <a:cubicBezTo>
                      <a:pt x="1204999" y="25836"/>
                      <a:pt x="1209433" y="26756"/>
                      <a:pt x="1213116" y="28598"/>
                    </a:cubicBezTo>
                    <a:lnTo>
                      <a:pt x="1213116" y="38523"/>
                    </a:lnTo>
                    <a:cubicBezTo>
                      <a:pt x="1209126" y="35590"/>
                      <a:pt x="1204692" y="34123"/>
                      <a:pt x="1199815" y="34123"/>
                    </a:cubicBezTo>
                    <a:cubicBezTo>
                      <a:pt x="1194085" y="34123"/>
                      <a:pt x="1189421" y="36110"/>
                      <a:pt x="1185823" y="40083"/>
                    </a:cubicBezTo>
                    <a:cubicBezTo>
                      <a:pt x="1182224" y="44057"/>
                      <a:pt x="1180425" y="49352"/>
                      <a:pt x="1180425" y="55969"/>
                    </a:cubicBezTo>
                    <a:cubicBezTo>
                      <a:pt x="1180425" y="62483"/>
                      <a:pt x="1182122" y="67582"/>
                      <a:pt x="1185516" y="71265"/>
                    </a:cubicBezTo>
                    <a:cubicBezTo>
                      <a:pt x="1188909" y="74949"/>
                      <a:pt x="1193488" y="76791"/>
                      <a:pt x="1199252" y="76791"/>
                    </a:cubicBezTo>
                    <a:cubicBezTo>
                      <a:pt x="1204129" y="76791"/>
                      <a:pt x="1208734" y="75188"/>
                      <a:pt x="1213065" y="71982"/>
                    </a:cubicBezTo>
                    <a:lnTo>
                      <a:pt x="1213065" y="81190"/>
                    </a:lnTo>
                    <a:cubicBezTo>
                      <a:pt x="1208734" y="83782"/>
                      <a:pt x="1203515" y="85078"/>
                      <a:pt x="1197410" y="85078"/>
                    </a:cubicBezTo>
                    <a:cubicBezTo>
                      <a:pt x="1189225" y="85078"/>
                      <a:pt x="1182642" y="82452"/>
                      <a:pt x="1177663" y="77200"/>
                    </a:cubicBezTo>
                    <a:cubicBezTo>
                      <a:pt x="1172683" y="71947"/>
                      <a:pt x="1170193" y="65143"/>
                      <a:pt x="1170193" y="56787"/>
                    </a:cubicBezTo>
                    <a:cubicBezTo>
                      <a:pt x="1170193" y="47510"/>
                      <a:pt x="1172879" y="40032"/>
                      <a:pt x="1178251" y="34354"/>
                    </a:cubicBezTo>
                    <a:cubicBezTo>
                      <a:pt x="1183623" y="28675"/>
                      <a:pt x="1190811" y="25836"/>
                      <a:pt x="1199815" y="25836"/>
                    </a:cubicBezTo>
                    <a:close/>
                    <a:moveTo>
                      <a:pt x="555082" y="25836"/>
                    </a:moveTo>
                    <a:cubicBezTo>
                      <a:pt x="561289" y="25836"/>
                      <a:pt x="566013" y="27822"/>
                      <a:pt x="569253" y="31796"/>
                    </a:cubicBezTo>
                    <a:cubicBezTo>
                      <a:pt x="572493" y="35769"/>
                      <a:pt x="574113" y="41559"/>
                      <a:pt x="574113" y="49164"/>
                    </a:cubicBezTo>
                    <a:lnTo>
                      <a:pt x="574113" y="83748"/>
                    </a:lnTo>
                    <a:lnTo>
                      <a:pt x="564137" y="83748"/>
                    </a:lnTo>
                    <a:lnTo>
                      <a:pt x="564137" y="51569"/>
                    </a:lnTo>
                    <a:cubicBezTo>
                      <a:pt x="564137" y="39939"/>
                      <a:pt x="559891" y="34123"/>
                      <a:pt x="551399" y="34123"/>
                    </a:cubicBezTo>
                    <a:cubicBezTo>
                      <a:pt x="546999" y="34123"/>
                      <a:pt x="543383" y="35760"/>
                      <a:pt x="540553" y="39035"/>
                    </a:cubicBezTo>
                    <a:cubicBezTo>
                      <a:pt x="537722" y="42309"/>
                      <a:pt x="536306" y="46453"/>
                      <a:pt x="536306" y="51466"/>
                    </a:cubicBezTo>
                    <a:lnTo>
                      <a:pt x="536306" y="83748"/>
                    </a:lnTo>
                    <a:lnTo>
                      <a:pt x="526279" y="83748"/>
                    </a:lnTo>
                    <a:lnTo>
                      <a:pt x="526279" y="27166"/>
                    </a:lnTo>
                    <a:lnTo>
                      <a:pt x="536306" y="27166"/>
                    </a:lnTo>
                    <a:lnTo>
                      <a:pt x="536306" y="36528"/>
                    </a:lnTo>
                    <a:lnTo>
                      <a:pt x="536511" y="36528"/>
                    </a:lnTo>
                    <a:cubicBezTo>
                      <a:pt x="540774" y="29400"/>
                      <a:pt x="546965" y="25836"/>
                      <a:pt x="555082" y="25836"/>
                    </a:cubicBezTo>
                    <a:close/>
                    <a:moveTo>
                      <a:pt x="472589" y="25836"/>
                    </a:moveTo>
                    <a:cubicBezTo>
                      <a:pt x="479990" y="25836"/>
                      <a:pt x="485771" y="28214"/>
                      <a:pt x="489933" y="32972"/>
                    </a:cubicBezTo>
                    <a:cubicBezTo>
                      <a:pt x="494094" y="37730"/>
                      <a:pt x="496174" y="44389"/>
                      <a:pt x="496174" y="52950"/>
                    </a:cubicBezTo>
                    <a:lnTo>
                      <a:pt x="496174" y="58015"/>
                    </a:lnTo>
                    <a:lnTo>
                      <a:pt x="456576" y="58015"/>
                    </a:lnTo>
                    <a:cubicBezTo>
                      <a:pt x="456747" y="64052"/>
                      <a:pt x="458401" y="68716"/>
                      <a:pt x="461539" y="72007"/>
                    </a:cubicBezTo>
                    <a:cubicBezTo>
                      <a:pt x="464677" y="75298"/>
                      <a:pt x="469059" y="76944"/>
                      <a:pt x="474687" y="76944"/>
                    </a:cubicBezTo>
                    <a:cubicBezTo>
                      <a:pt x="481031" y="76944"/>
                      <a:pt x="486846" y="74915"/>
                      <a:pt x="492132" y="70856"/>
                    </a:cubicBezTo>
                    <a:lnTo>
                      <a:pt x="492132" y="79809"/>
                    </a:lnTo>
                    <a:cubicBezTo>
                      <a:pt x="487153" y="83322"/>
                      <a:pt x="480553" y="85078"/>
                      <a:pt x="472334" y="85078"/>
                    </a:cubicBezTo>
                    <a:cubicBezTo>
                      <a:pt x="464148" y="85078"/>
                      <a:pt x="457762" y="82486"/>
                      <a:pt x="453174" y="77302"/>
                    </a:cubicBezTo>
                    <a:cubicBezTo>
                      <a:pt x="448587" y="72118"/>
                      <a:pt x="446293" y="64921"/>
                      <a:pt x="446293" y="55713"/>
                    </a:cubicBezTo>
                    <a:cubicBezTo>
                      <a:pt x="446293" y="47050"/>
                      <a:pt x="448809" y="39904"/>
                      <a:pt x="453839" y="34277"/>
                    </a:cubicBezTo>
                    <a:cubicBezTo>
                      <a:pt x="458870" y="28649"/>
                      <a:pt x="465120" y="25836"/>
                      <a:pt x="472589" y="25836"/>
                    </a:cubicBezTo>
                    <a:close/>
                    <a:moveTo>
                      <a:pt x="250282" y="25836"/>
                    </a:moveTo>
                    <a:cubicBezTo>
                      <a:pt x="256489" y="25836"/>
                      <a:pt x="261213" y="27822"/>
                      <a:pt x="264453" y="31796"/>
                    </a:cubicBezTo>
                    <a:cubicBezTo>
                      <a:pt x="267693" y="35769"/>
                      <a:pt x="269313" y="41559"/>
                      <a:pt x="269313" y="49164"/>
                    </a:cubicBezTo>
                    <a:lnTo>
                      <a:pt x="269313" y="83748"/>
                    </a:lnTo>
                    <a:lnTo>
                      <a:pt x="259337" y="83748"/>
                    </a:lnTo>
                    <a:lnTo>
                      <a:pt x="259337" y="51569"/>
                    </a:lnTo>
                    <a:cubicBezTo>
                      <a:pt x="259337" y="39939"/>
                      <a:pt x="255091" y="34123"/>
                      <a:pt x="246599" y="34123"/>
                    </a:cubicBezTo>
                    <a:cubicBezTo>
                      <a:pt x="242199" y="34123"/>
                      <a:pt x="238584" y="35760"/>
                      <a:pt x="235753" y="39035"/>
                    </a:cubicBezTo>
                    <a:cubicBezTo>
                      <a:pt x="232922" y="42309"/>
                      <a:pt x="231506" y="46453"/>
                      <a:pt x="231506" y="51466"/>
                    </a:cubicBezTo>
                    <a:lnTo>
                      <a:pt x="231506" y="83748"/>
                    </a:lnTo>
                    <a:lnTo>
                      <a:pt x="221479" y="83748"/>
                    </a:lnTo>
                    <a:lnTo>
                      <a:pt x="221479" y="27166"/>
                    </a:lnTo>
                    <a:lnTo>
                      <a:pt x="231506" y="27166"/>
                    </a:lnTo>
                    <a:lnTo>
                      <a:pt x="231506" y="36528"/>
                    </a:lnTo>
                    <a:lnTo>
                      <a:pt x="231711" y="36528"/>
                    </a:lnTo>
                    <a:cubicBezTo>
                      <a:pt x="235974" y="29400"/>
                      <a:pt x="242165" y="25836"/>
                      <a:pt x="250282" y="25836"/>
                    </a:cubicBezTo>
                    <a:close/>
                    <a:moveTo>
                      <a:pt x="177314" y="25836"/>
                    </a:moveTo>
                    <a:cubicBezTo>
                      <a:pt x="184715" y="25836"/>
                      <a:pt x="190497" y="28214"/>
                      <a:pt x="194658" y="32972"/>
                    </a:cubicBezTo>
                    <a:cubicBezTo>
                      <a:pt x="198819" y="37730"/>
                      <a:pt x="200899" y="44389"/>
                      <a:pt x="200899" y="52950"/>
                    </a:cubicBezTo>
                    <a:lnTo>
                      <a:pt x="200899" y="58015"/>
                    </a:lnTo>
                    <a:lnTo>
                      <a:pt x="161301" y="58015"/>
                    </a:lnTo>
                    <a:cubicBezTo>
                      <a:pt x="161472" y="64052"/>
                      <a:pt x="163126" y="68716"/>
                      <a:pt x="166264" y="72007"/>
                    </a:cubicBezTo>
                    <a:cubicBezTo>
                      <a:pt x="169402" y="75298"/>
                      <a:pt x="173784" y="76944"/>
                      <a:pt x="179412" y="76944"/>
                    </a:cubicBezTo>
                    <a:cubicBezTo>
                      <a:pt x="185756" y="76944"/>
                      <a:pt x="191571" y="74915"/>
                      <a:pt x="196857" y="70856"/>
                    </a:cubicBezTo>
                    <a:lnTo>
                      <a:pt x="196857" y="79809"/>
                    </a:lnTo>
                    <a:cubicBezTo>
                      <a:pt x="191878" y="83322"/>
                      <a:pt x="185278" y="85078"/>
                      <a:pt x="177059" y="85078"/>
                    </a:cubicBezTo>
                    <a:cubicBezTo>
                      <a:pt x="168873" y="85078"/>
                      <a:pt x="162487" y="82486"/>
                      <a:pt x="157899" y="77302"/>
                    </a:cubicBezTo>
                    <a:cubicBezTo>
                      <a:pt x="153312" y="72118"/>
                      <a:pt x="151018" y="64921"/>
                      <a:pt x="151018" y="55713"/>
                    </a:cubicBezTo>
                    <a:cubicBezTo>
                      <a:pt x="151018" y="47050"/>
                      <a:pt x="153534" y="39904"/>
                      <a:pt x="158564" y="34277"/>
                    </a:cubicBezTo>
                    <a:cubicBezTo>
                      <a:pt x="163595" y="28649"/>
                      <a:pt x="169845" y="25836"/>
                      <a:pt x="177314" y="25836"/>
                    </a:cubicBezTo>
                    <a:close/>
                    <a:moveTo>
                      <a:pt x="839553" y="14632"/>
                    </a:moveTo>
                    <a:cubicBezTo>
                      <a:pt x="839178" y="17019"/>
                      <a:pt x="838751" y="18861"/>
                      <a:pt x="838274" y="20157"/>
                    </a:cubicBezTo>
                    <a:lnTo>
                      <a:pt x="826405" y="53104"/>
                    </a:lnTo>
                    <a:lnTo>
                      <a:pt x="853008" y="53104"/>
                    </a:lnTo>
                    <a:lnTo>
                      <a:pt x="841037" y="20157"/>
                    </a:lnTo>
                    <a:cubicBezTo>
                      <a:pt x="840661" y="19099"/>
                      <a:pt x="840252" y="17258"/>
                      <a:pt x="839809" y="14632"/>
                    </a:cubicBezTo>
                    <a:close/>
                    <a:moveTo>
                      <a:pt x="2044326" y="10385"/>
                    </a:moveTo>
                    <a:lnTo>
                      <a:pt x="2044326" y="27166"/>
                    </a:lnTo>
                    <a:lnTo>
                      <a:pt x="2058395" y="27166"/>
                    </a:lnTo>
                    <a:lnTo>
                      <a:pt x="2058395" y="35454"/>
                    </a:lnTo>
                    <a:lnTo>
                      <a:pt x="2044326" y="35454"/>
                    </a:lnTo>
                    <a:lnTo>
                      <a:pt x="2044326" y="66354"/>
                    </a:lnTo>
                    <a:cubicBezTo>
                      <a:pt x="2044326" y="70072"/>
                      <a:pt x="2044957" y="72732"/>
                      <a:pt x="2046219" y="74335"/>
                    </a:cubicBezTo>
                    <a:cubicBezTo>
                      <a:pt x="2047481" y="75938"/>
                      <a:pt x="2049578" y="76739"/>
                      <a:pt x="2052512" y="76739"/>
                    </a:cubicBezTo>
                    <a:cubicBezTo>
                      <a:pt x="2054763" y="76739"/>
                      <a:pt x="2056724" y="76108"/>
                      <a:pt x="2058395" y="74846"/>
                    </a:cubicBezTo>
                    <a:lnTo>
                      <a:pt x="2058395" y="83185"/>
                    </a:lnTo>
                    <a:cubicBezTo>
                      <a:pt x="2056212" y="84379"/>
                      <a:pt x="2053262" y="84976"/>
                      <a:pt x="2049544" y="84976"/>
                    </a:cubicBezTo>
                    <a:cubicBezTo>
                      <a:pt x="2039415" y="84976"/>
                      <a:pt x="2034350" y="79366"/>
                      <a:pt x="2034350" y="68145"/>
                    </a:cubicBezTo>
                    <a:lnTo>
                      <a:pt x="2034350" y="35454"/>
                    </a:lnTo>
                    <a:lnTo>
                      <a:pt x="2024630" y="35454"/>
                    </a:lnTo>
                    <a:lnTo>
                      <a:pt x="2024630" y="27166"/>
                    </a:lnTo>
                    <a:lnTo>
                      <a:pt x="2034350" y="27166"/>
                    </a:lnTo>
                    <a:lnTo>
                      <a:pt x="2034350" y="13557"/>
                    </a:lnTo>
                    <a:close/>
                    <a:moveTo>
                      <a:pt x="1329951" y="10385"/>
                    </a:moveTo>
                    <a:lnTo>
                      <a:pt x="1329951" y="27166"/>
                    </a:lnTo>
                    <a:lnTo>
                      <a:pt x="1344020" y="27166"/>
                    </a:lnTo>
                    <a:lnTo>
                      <a:pt x="1344020" y="35454"/>
                    </a:lnTo>
                    <a:lnTo>
                      <a:pt x="1329951" y="35454"/>
                    </a:lnTo>
                    <a:lnTo>
                      <a:pt x="1329951" y="66354"/>
                    </a:lnTo>
                    <a:cubicBezTo>
                      <a:pt x="1329951" y="70072"/>
                      <a:pt x="1330582" y="72732"/>
                      <a:pt x="1331844" y="74335"/>
                    </a:cubicBezTo>
                    <a:cubicBezTo>
                      <a:pt x="1333106" y="75938"/>
                      <a:pt x="1335204" y="76739"/>
                      <a:pt x="1338137" y="76739"/>
                    </a:cubicBezTo>
                    <a:cubicBezTo>
                      <a:pt x="1340388" y="76739"/>
                      <a:pt x="1342349" y="76108"/>
                      <a:pt x="1344020" y="74846"/>
                    </a:cubicBezTo>
                    <a:lnTo>
                      <a:pt x="1344020" y="83185"/>
                    </a:lnTo>
                    <a:cubicBezTo>
                      <a:pt x="1341837" y="84379"/>
                      <a:pt x="1338887" y="84976"/>
                      <a:pt x="1335169" y="84976"/>
                    </a:cubicBezTo>
                    <a:cubicBezTo>
                      <a:pt x="1325040" y="84976"/>
                      <a:pt x="1319975" y="79366"/>
                      <a:pt x="1319975" y="68145"/>
                    </a:cubicBezTo>
                    <a:lnTo>
                      <a:pt x="1319975" y="35454"/>
                    </a:lnTo>
                    <a:lnTo>
                      <a:pt x="1310255" y="35454"/>
                    </a:lnTo>
                    <a:lnTo>
                      <a:pt x="1310255" y="27166"/>
                    </a:lnTo>
                    <a:lnTo>
                      <a:pt x="1319975" y="27166"/>
                    </a:lnTo>
                    <a:lnTo>
                      <a:pt x="1319975" y="13557"/>
                    </a:lnTo>
                    <a:close/>
                    <a:moveTo>
                      <a:pt x="1956308" y="4502"/>
                    </a:moveTo>
                    <a:lnTo>
                      <a:pt x="1966540" y="4502"/>
                    </a:lnTo>
                    <a:lnTo>
                      <a:pt x="1966540" y="74693"/>
                    </a:lnTo>
                    <a:lnTo>
                      <a:pt x="1998106" y="74693"/>
                    </a:lnTo>
                    <a:lnTo>
                      <a:pt x="1998106" y="83748"/>
                    </a:lnTo>
                    <a:lnTo>
                      <a:pt x="1956308" y="83748"/>
                    </a:lnTo>
                    <a:close/>
                    <a:moveTo>
                      <a:pt x="1614901" y="4502"/>
                    </a:moveTo>
                    <a:lnTo>
                      <a:pt x="1670819" y="4502"/>
                    </a:lnTo>
                    <a:lnTo>
                      <a:pt x="1670819" y="13608"/>
                    </a:lnTo>
                    <a:lnTo>
                      <a:pt x="1647950" y="13608"/>
                    </a:lnTo>
                    <a:lnTo>
                      <a:pt x="1647950" y="83748"/>
                    </a:lnTo>
                    <a:lnTo>
                      <a:pt x="1637667" y="83748"/>
                    </a:lnTo>
                    <a:lnTo>
                      <a:pt x="1637667" y="13608"/>
                    </a:lnTo>
                    <a:lnTo>
                      <a:pt x="1614901" y="13608"/>
                    </a:lnTo>
                    <a:close/>
                    <a:moveTo>
                      <a:pt x="946658" y="4502"/>
                    </a:moveTo>
                    <a:lnTo>
                      <a:pt x="987484" y="4502"/>
                    </a:lnTo>
                    <a:lnTo>
                      <a:pt x="987484" y="13608"/>
                    </a:lnTo>
                    <a:lnTo>
                      <a:pt x="956890" y="13608"/>
                    </a:lnTo>
                    <a:lnTo>
                      <a:pt x="956890" y="38984"/>
                    </a:lnTo>
                    <a:lnTo>
                      <a:pt x="985233" y="38984"/>
                    </a:lnTo>
                    <a:lnTo>
                      <a:pt x="985233" y="48039"/>
                    </a:lnTo>
                    <a:lnTo>
                      <a:pt x="956890" y="48039"/>
                    </a:lnTo>
                    <a:lnTo>
                      <a:pt x="956890" y="74693"/>
                    </a:lnTo>
                    <a:lnTo>
                      <a:pt x="989274" y="74693"/>
                    </a:lnTo>
                    <a:lnTo>
                      <a:pt x="989274" y="83748"/>
                    </a:lnTo>
                    <a:lnTo>
                      <a:pt x="946658" y="83748"/>
                    </a:lnTo>
                    <a:close/>
                    <a:moveTo>
                      <a:pt x="834437" y="4502"/>
                    </a:moveTo>
                    <a:lnTo>
                      <a:pt x="845385" y="4502"/>
                    </a:lnTo>
                    <a:lnTo>
                      <a:pt x="875569" y="83748"/>
                    </a:lnTo>
                    <a:lnTo>
                      <a:pt x="864263" y="83748"/>
                    </a:lnTo>
                    <a:lnTo>
                      <a:pt x="856180" y="62057"/>
                    </a:lnTo>
                    <a:lnTo>
                      <a:pt x="823182" y="62057"/>
                    </a:lnTo>
                    <a:lnTo>
                      <a:pt x="815559" y="83748"/>
                    </a:lnTo>
                    <a:lnTo>
                      <a:pt x="804253" y="83748"/>
                    </a:lnTo>
                    <a:close/>
                    <a:moveTo>
                      <a:pt x="738601" y="4502"/>
                    </a:moveTo>
                    <a:lnTo>
                      <a:pt x="794519" y="4502"/>
                    </a:lnTo>
                    <a:lnTo>
                      <a:pt x="794519" y="13608"/>
                    </a:lnTo>
                    <a:lnTo>
                      <a:pt x="771650" y="13608"/>
                    </a:lnTo>
                    <a:lnTo>
                      <a:pt x="771650" y="83748"/>
                    </a:lnTo>
                    <a:lnTo>
                      <a:pt x="761367" y="83748"/>
                    </a:lnTo>
                    <a:lnTo>
                      <a:pt x="761367" y="13608"/>
                    </a:lnTo>
                    <a:lnTo>
                      <a:pt x="738601" y="13608"/>
                    </a:lnTo>
                    <a:close/>
                    <a:moveTo>
                      <a:pt x="687655" y="3172"/>
                    </a:moveTo>
                    <a:cubicBezTo>
                      <a:pt x="696216" y="3172"/>
                      <a:pt x="703464" y="4536"/>
                      <a:pt x="709398" y="7265"/>
                    </a:cubicBezTo>
                    <a:lnTo>
                      <a:pt x="709398" y="18315"/>
                    </a:lnTo>
                    <a:cubicBezTo>
                      <a:pt x="703054" y="14325"/>
                      <a:pt x="695500" y="12329"/>
                      <a:pt x="686734" y="12329"/>
                    </a:cubicBezTo>
                    <a:cubicBezTo>
                      <a:pt x="678105" y="12329"/>
                      <a:pt x="670994" y="15280"/>
                      <a:pt x="665401" y="21180"/>
                    </a:cubicBezTo>
                    <a:cubicBezTo>
                      <a:pt x="659807" y="27080"/>
                      <a:pt x="657011" y="34857"/>
                      <a:pt x="657011" y="44509"/>
                    </a:cubicBezTo>
                    <a:cubicBezTo>
                      <a:pt x="657011" y="54434"/>
                      <a:pt x="659586" y="62159"/>
                      <a:pt x="664736" y="67684"/>
                    </a:cubicBezTo>
                    <a:cubicBezTo>
                      <a:pt x="669886" y="73209"/>
                      <a:pt x="676844" y="75972"/>
                      <a:pt x="685609" y="75972"/>
                    </a:cubicBezTo>
                    <a:cubicBezTo>
                      <a:pt x="691646" y="75972"/>
                      <a:pt x="696779" y="74812"/>
                      <a:pt x="701008" y="72493"/>
                    </a:cubicBezTo>
                    <a:lnTo>
                      <a:pt x="701008" y="51057"/>
                    </a:lnTo>
                    <a:lnTo>
                      <a:pt x="683818" y="51057"/>
                    </a:lnTo>
                    <a:lnTo>
                      <a:pt x="683818" y="42002"/>
                    </a:lnTo>
                    <a:lnTo>
                      <a:pt x="711291" y="42002"/>
                    </a:lnTo>
                    <a:lnTo>
                      <a:pt x="711291" y="78325"/>
                    </a:lnTo>
                    <a:cubicBezTo>
                      <a:pt x="703378" y="82827"/>
                      <a:pt x="694442" y="85078"/>
                      <a:pt x="684483" y="85078"/>
                    </a:cubicBezTo>
                    <a:cubicBezTo>
                      <a:pt x="673024" y="85078"/>
                      <a:pt x="663789" y="81455"/>
                      <a:pt x="656780" y="74207"/>
                    </a:cubicBezTo>
                    <a:cubicBezTo>
                      <a:pt x="649772" y="66959"/>
                      <a:pt x="646267" y="57282"/>
                      <a:pt x="646267" y="45174"/>
                    </a:cubicBezTo>
                    <a:cubicBezTo>
                      <a:pt x="646267" y="32930"/>
                      <a:pt x="650138" y="22868"/>
                      <a:pt x="657880" y="14990"/>
                    </a:cubicBezTo>
                    <a:cubicBezTo>
                      <a:pt x="665623" y="7111"/>
                      <a:pt x="675548" y="3172"/>
                      <a:pt x="687655" y="3172"/>
                    </a:cubicBezTo>
                    <a:close/>
                    <a:moveTo>
                      <a:pt x="27984" y="3172"/>
                    </a:moveTo>
                    <a:cubicBezTo>
                      <a:pt x="35862" y="3172"/>
                      <a:pt x="41644" y="4127"/>
                      <a:pt x="45327" y="6037"/>
                    </a:cubicBezTo>
                    <a:lnTo>
                      <a:pt x="45327" y="17190"/>
                    </a:lnTo>
                    <a:cubicBezTo>
                      <a:pt x="40552" y="13881"/>
                      <a:pt x="34515" y="12227"/>
                      <a:pt x="27216" y="12227"/>
                    </a:cubicBezTo>
                    <a:cubicBezTo>
                      <a:pt x="22373" y="12227"/>
                      <a:pt x="18426" y="13242"/>
                      <a:pt x="15373" y="15271"/>
                    </a:cubicBezTo>
                    <a:cubicBezTo>
                      <a:pt x="12320" y="17300"/>
                      <a:pt x="10794" y="20123"/>
                      <a:pt x="10794" y="23738"/>
                    </a:cubicBezTo>
                    <a:cubicBezTo>
                      <a:pt x="10794" y="26944"/>
                      <a:pt x="11852" y="29553"/>
                      <a:pt x="13966" y="31565"/>
                    </a:cubicBezTo>
                    <a:cubicBezTo>
                      <a:pt x="16081" y="33578"/>
                      <a:pt x="20668" y="36323"/>
                      <a:pt x="27728" y="39802"/>
                    </a:cubicBezTo>
                    <a:cubicBezTo>
                      <a:pt x="35504" y="43520"/>
                      <a:pt x="40944" y="47237"/>
                      <a:pt x="44048" y="50955"/>
                    </a:cubicBezTo>
                    <a:cubicBezTo>
                      <a:pt x="47152" y="54673"/>
                      <a:pt x="48704" y="58851"/>
                      <a:pt x="48704" y="63489"/>
                    </a:cubicBezTo>
                    <a:cubicBezTo>
                      <a:pt x="48704" y="70447"/>
                      <a:pt x="46180" y="75784"/>
                      <a:pt x="41132" y="79502"/>
                    </a:cubicBezTo>
                    <a:cubicBezTo>
                      <a:pt x="36084" y="83220"/>
                      <a:pt x="29075" y="85078"/>
                      <a:pt x="20105" y="85078"/>
                    </a:cubicBezTo>
                    <a:cubicBezTo>
                      <a:pt x="16968" y="85078"/>
                      <a:pt x="13310" y="84644"/>
                      <a:pt x="9132" y="83774"/>
                    </a:cubicBezTo>
                    <a:cubicBezTo>
                      <a:pt x="4953" y="82904"/>
                      <a:pt x="1909" y="81821"/>
                      <a:pt x="0" y="80525"/>
                    </a:cubicBezTo>
                    <a:lnTo>
                      <a:pt x="0" y="68861"/>
                    </a:lnTo>
                    <a:cubicBezTo>
                      <a:pt x="2421" y="70975"/>
                      <a:pt x="5661" y="72715"/>
                      <a:pt x="9720" y="74079"/>
                    </a:cubicBezTo>
                    <a:cubicBezTo>
                      <a:pt x="13779" y="75443"/>
                      <a:pt x="17633" y="76125"/>
                      <a:pt x="21282" y="76125"/>
                    </a:cubicBezTo>
                    <a:cubicBezTo>
                      <a:pt x="32401" y="76125"/>
                      <a:pt x="37960" y="72169"/>
                      <a:pt x="37960" y="64256"/>
                    </a:cubicBezTo>
                    <a:cubicBezTo>
                      <a:pt x="37960" y="62039"/>
                      <a:pt x="37363" y="60044"/>
                      <a:pt x="36169" y="58271"/>
                    </a:cubicBezTo>
                    <a:cubicBezTo>
                      <a:pt x="34976" y="56497"/>
                      <a:pt x="33339" y="54928"/>
                      <a:pt x="31258" y="53564"/>
                    </a:cubicBezTo>
                    <a:cubicBezTo>
                      <a:pt x="29178" y="52200"/>
                      <a:pt x="25272" y="50102"/>
                      <a:pt x="19543" y="47271"/>
                    </a:cubicBezTo>
                    <a:cubicBezTo>
                      <a:pt x="11596" y="43315"/>
                      <a:pt x="6360" y="39640"/>
                      <a:pt x="3837" y="36246"/>
                    </a:cubicBezTo>
                    <a:cubicBezTo>
                      <a:pt x="1313" y="32853"/>
                      <a:pt x="51" y="28973"/>
                      <a:pt x="51" y="24608"/>
                    </a:cubicBezTo>
                    <a:cubicBezTo>
                      <a:pt x="51" y="18025"/>
                      <a:pt x="2694" y="12807"/>
                      <a:pt x="7980" y="8953"/>
                    </a:cubicBezTo>
                    <a:cubicBezTo>
                      <a:pt x="13267" y="5099"/>
                      <a:pt x="19935" y="3172"/>
                      <a:pt x="27984" y="3172"/>
                    </a:cubicBezTo>
                    <a:close/>
                    <a:moveTo>
                      <a:pt x="1379069" y="921"/>
                    </a:moveTo>
                    <a:cubicBezTo>
                      <a:pt x="1380877" y="921"/>
                      <a:pt x="1382403" y="1518"/>
                      <a:pt x="1383648" y="2711"/>
                    </a:cubicBezTo>
                    <a:cubicBezTo>
                      <a:pt x="1384893" y="3905"/>
                      <a:pt x="1385515" y="5406"/>
                      <a:pt x="1385515" y="7213"/>
                    </a:cubicBezTo>
                    <a:cubicBezTo>
                      <a:pt x="1385515" y="8987"/>
                      <a:pt x="1384893" y="10462"/>
                      <a:pt x="1383648" y="11639"/>
                    </a:cubicBezTo>
                    <a:cubicBezTo>
                      <a:pt x="1382403" y="12815"/>
                      <a:pt x="1380877" y="13404"/>
                      <a:pt x="1379069" y="13404"/>
                    </a:cubicBezTo>
                    <a:cubicBezTo>
                      <a:pt x="1377261" y="13404"/>
                      <a:pt x="1375761" y="12815"/>
                      <a:pt x="1374567" y="11639"/>
                    </a:cubicBezTo>
                    <a:cubicBezTo>
                      <a:pt x="1373373" y="10462"/>
                      <a:pt x="1372776" y="8987"/>
                      <a:pt x="1372776" y="7213"/>
                    </a:cubicBezTo>
                    <a:cubicBezTo>
                      <a:pt x="1372776" y="5440"/>
                      <a:pt x="1373382" y="3948"/>
                      <a:pt x="1374593" y="2737"/>
                    </a:cubicBezTo>
                    <a:cubicBezTo>
                      <a:pt x="1375803" y="1526"/>
                      <a:pt x="1377296" y="921"/>
                      <a:pt x="1379069" y="921"/>
                    </a:cubicBezTo>
                    <a:close/>
                    <a:moveTo>
                      <a:pt x="2117940" y="0"/>
                    </a:moveTo>
                    <a:lnTo>
                      <a:pt x="2127967" y="0"/>
                    </a:lnTo>
                    <a:lnTo>
                      <a:pt x="2127967" y="83748"/>
                    </a:lnTo>
                    <a:lnTo>
                      <a:pt x="2117940" y="83748"/>
                    </a:lnTo>
                    <a:lnTo>
                      <a:pt x="2117940" y="74335"/>
                    </a:lnTo>
                    <a:lnTo>
                      <a:pt x="2117735" y="74335"/>
                    </a:lnTo>
                    <a:cubicBezTo>
                      <a:pt x="2113609" y="81497"/>
                      <a:pt x="2107197" y="85078"/>
                      <a:pt x="2098499" y="85078"/>
                    </a:cubicBezTo>
                    <a:cubicBezTo>
                      <a:pt x="2091337" y="85078"/>
                      <a:pt x="2085641" y="82529"/>
                      <a:pt x="2081412" y="77430"/>
                    </a:cubicBezTo>
                    <a:cubicBezTo>
                      <a:pt x="2077183" y="72331"/>
                      <a:pt x="2075068" y="65450"/>
                      <a:pt x="2075068" y="56787"/>
                    </a:cubicBezTo>
                    <a:cubicBezTo>
                      <a:pt x="2075068" y="47442"/>
                      <a:pt x="2077456" y="39947"/>
                      <a:pt x="2082231" y="34302"/>
                    </a:cubicBezTo>
                    <a:cubicBezTo>
                      <a:pt x="2087006" y="28658"/>
                      <a:pt x="2093247" y="25836"/>
                      <a:pt x="2100955" y="25836"/>
                    </a:cubicBezTo>
                    <a:cubicBezTo>
                      <a:pt x="2108663" y="25836"/>
                      <a:pt x="2114257" y="28837"/>
                      <a:pt x="2117735" y="34840"/>
                    </a:cubicBezTo>
                    <a:lnTo>
                      <a:pt x="2117940" y="34840"/>
                    </a:lnTo>
                    <a:close/>
                    <a:moveTo>
                      <a:pt x="1831204" y="0"/>
                    </a:moveTo>
                    <a:lnTo>
                      <a:pt x="1841231" y="0"/>
                    </a:lnTo>
                    <a:lnTo>
                      <a:pt x="1841231" y="36477"/>
                    </a:lnTo>
                    <a:lnTo>
                      <a:pt x="1841436" y="36477"/>
                    </a:lnTo>
                    <a:cubicBezTo>
                      <a:pt x="1845768" y="29383"/>
                      <a:pt x="1851924" y="25836"/>
                      <a:pt x="1859905" y="25836"/>
                    </a:cubicBezTo>
                    <a:cubicBezTo>
                      <a:pt x="1872626" y="25836"/>
                      <a:pt x="1878987" y="33527"/>
                      <a:pt x="1878987" y="48909"/>
                    </a:cubicBezTo>
                    <a:lnTo>
                      <a:pt x="1878987" y="83748"/>
                    </a:lnTo>
                    <a:lnTo>
                      <a:pt x="1869011" y="83748"/>
                    </a:lnTo>
                    <a:lnTo>
                      <a:pt x="1869011" y="51211"/>
                    </a:lnTo>
                    <a:cubicBezTo>
                      <a:pt x="1869011" y="39819"/>
                      <a:pt x="1864782" y="34123"/>
                      <a:pt x="1856324" y="34123"/>
                    </a:cubicBezTo>
                    <a:cubicBezTo>
                      <a:pt x="1851992" y="34123"/>
                      <a:pt x="1848394" y="35786"/>
                      <a:pt x="1845529" y="39111"/>
                    </a:cubicBezTo>
                    <a:cubicBezTo>
                      <a:pt x="1842664" y="42437"/>
                      <a:pt x="1841231" y="46623"/>
                      <a:pt x="1841231" y="51671"/>
                    </a:cubicBezTo>
                    <a:lnTo>
                      <a:pt x="1841231" y="83748"/>
                    </a:lnTo>
                    <a:lnTo>
                      <a:pt x="1831204" y="83748"/>
                    </a:lnTo>
                    <a:close/>
                    <a:moveTo>
                      <a:pt x="1060665" y="0"/>
                    </a:moveTo>
                    <a:lnTo>
                      <a:pt x="1070692" y="0"/>
                    </a:lnTo>
                    <a:lnTo>
                      <a:pt x="1070692" y="83748"/>
                    </a:lnTo>
                    <a:lnTo>
                      <a:pt x="1060665" y="83748"/>
                    </a:lnTo>
                    <a:lnTo>
                      <a:pt x="1060665" y="74335"/>
                    </a:lnTo>
                    <a:lnTo>
                      <a:pt x="1060461" y="74335"/>
                    </a:lnTo>
                    <a:cubicBezTo>
                      <a:pt x="1056334" y="81497"/>
                      <a:pt x="1049922" y="85078"/>
                      <a:pt x="1041224" y="85078"/>
                    </a:cubicBezTo>
                    <a:cubicBezTo>
                      <a:pt x="1034062" y="85078"/>
                      <a:pt x="1028366" y="82529"/>
                      <a:pt x="1024137" y="77430"/>
                    </a:cubicBezTo>
                    <a:cubicBezTo>
                      <a:pt x="1019908" y="72331"/>
                      <a:pt x="1017793" y="65450"/>
                      <a:pt x="1017793" y="56787"/>
                    </a:cubicBezTo>
                    <a:cubicBezTo>
                      <a:pt x="1017793" y="47442"/>
                      <a:pt x="1020181" y="39947"/>
                      <a:pt x="1024956" y="34302"/>
                    </a:cubicBezTo>
                    <a:cubicBezTo>
                      <a:pt x="1029731" y="28658"/>
                      <a:pt x="1035972" y="25836"/>
                      <a:pt x="1043680" y="25836"/>
                    </a:cubicBezTo>
                    <a:cubicBezTo>
                      <a:pt x="1051388" y="25836"/>
                      <a:pt x="1056982" y="28837"/>
                      <a:pt x="1060461" y="34840"/>
                    </a:cubicBezTo>
                    <a:lnTo>
                      <a:pt x="1060665" y="34840"/>
                    </a:lnTo>
                    <a:close/>
                    <a:moveTo>
                      <a:pt x="364354" y="0"/>
                    </a:moveTo>
                    <a:lnTo>
                      <a:pt x="374381" y="0"/>
                    </a:lnTo>
                    <a:lnTo>
                      <a:pt x="374381" y="36477"/>
                    </a:lnTo>
                    <a:lnTo>
                      <a:pt x="374586" y="36477"/>
                    </a:lnTo>
                    <a:cubicBezTo>
                      <a:pt x="378918" y="29383"/>
                      <a:pt x="385074" y="25836"/>
                      <a:pt x="393055" y="25836"/>
                    </a:cubicBezTo>
                    <a:cubicBezTo>
                      <a:pt x="405776" y="25836"/>
                      <a:pt x="412137" y="33527"/>
                      <a:pt x="412137" y="48909"/>
                    </a:cubicBezTo>
                    <a:lnTo>
                      <a:pt x="412137" y="83748"/>
                    </a:lnTo>
                    <a:lnTo>
                      <a:pt x="402161" y="83748"/>
                    </a:lnTo>
                    <a:lnTo>
                      <a:pt x="402161" y="51211"/>
                    </a:lnTo>
                    <a:cubicBezTo>
                      <a:pt x="402161" y="39819"/>
                      <a:pt x="397932" y="34123"/>
                      <a:pt x="389474" y="34123"/>
                    </a:cubicBezTo>
                    <a:cubicBezTo>
                      <a:pt x="385142" y="34123"/>
                      <a:pt x="381544" y="35786"/>
                      <a:pt x="378679" y="39111"/>
                    </a:cubicBezTo>
                    <a:cubicBezTo>
                      <a:pt x="375814" y="42437"/>
                      <a:pt x="374381" y="46623"/>
                      <a:pt x="374381" y="51671"/>
                    </a:cubicBezTo>
                    <a:lnTo>
                      <a:pt x="374381" y="83748"/>
                    </a:lnTo>
                    <a:lnTo>
                      <a:pt x="364354" y="83748"/>
                    </a:lnTo>
                    <a:close/>
                    <a:moveTo>
                      <a:pt x="69079" y="0"/>
                    </a:moveTo>
                    <a:lnTo>
                      <a:pt x="79106" y="0"/>
                    </a:lnTo>
                    <a:lnTo>
                      <a:pt x="79106" y="36477"/>
                    </a:lnTo>
                    <a:lnTo>
                      <a:pt x="79311" y="36477"/>
                    </a:lnTo>
                    <a:cubicBezTo>
                      <a:pt x="83643" y="29383"/>
                      <a:pt x="89799" y="25836"/>
                      <a:pt x="97780" y="25836"/>
                    </a:cubicBezTo>
                    <a:cubicBezTo>
                      <a:pt x="110501" y="25836"/>
                      <a:pt x="116862" y="33527"/>
                      <a:pt x="116862" y="48909"/>
                    </a:cubicBezTo>
                    <a:lnTo>
                      <a:pt x="116862" y="83748"/>
                    </a:lnTo>
                    <a:lnTo>
                      <a:pt x="106886" y="83748"/>
                    </a:lnTo>
                    <a:lnTo>
                      <a:pt x="106886" y="51211"/>
                    </a:lnTo>
                    <a:cubicBezTo>
                      <a:pt x="106886" y="39819"/>
                      <a:pt x="102657" y="34123"/>
                      <a:pt x="94199" y="34123"/>
                    </a:cubicBezTo>
                    <a:cubicBezTo>
                      <a:pt x="89867" y="34123"/>
                      <a:pt x="86269" y="35786"/>
                      <a:pt x="83404" y="39111"/>
                    </a:cubicBezTo>
                    <a:cubicBezTo>
                      <a:pt x="80539" y="42437"/>
                      <a:pt x="79106" y="46623"/>
                      <a:pt x="79106" y="51671"/>
                    </a:cubicBezTo>
                    <a:lnTo>
                      <a:pt x="79106" y="83748"/>
                    </a:lnTo>
                    <a:lnTo>
                      <a:pt x="69079" y="83748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850" spc="100" dirty="0">
                  <a:solidFill>
                    <a:srgbClr val="3E3A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699" y="6234235"/>
              <a:ext cx="1558951" cy="338263"/>
            </a:xfrm>
            <a:prstGeom prst="rect">
              <a:avLst/>
            </a:prstGeom>
          </p:spPr>
        </p:pic>
        <p:cxnSp>
          <p:nvCxnSpPr>
            <p:cNvPr id="19" name="直接连接符 18"/>
            <p:cNvCxnSpPr/>
            <p:nvPr/>
          </p:nvCxnSpPr>
          <p:spPr>
            <a:xfrm>
              <a:off x="1908564" y="6311783"/>
              <a:ext cx="0" cy="26071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直接连接符 2"/>
          <p:cNvCxnSpPr/>
          <p:nvPr userDrawn="1"/>
        </p:nvCxnSpPr>
        <p:spPr>
          <a:xfrm>
            <a:off x="0" y="562601"/>
            <a:ext cx="12192000" cy="0"/>
          </a:xfrm>
          <a:prstGeom prst="line">
            <a:avLst/>
          </a:prstGeom>
          <a:ln w="9525">
            <a:solidFill>
              <a:srgbClr val="015A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emf"/><Relationship Id="rId2" Type="http://schemas.microsoft.com/office/2007/relationships/hdphoto" Target="../media/hdphoto1.wdp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5.png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0" Type="http://schemas.openxmlformats.org/officeDocument/2006/relationships/slideLayout" Target="../slideLayouts/slideLayout3.xml"/><Relationship Id="rId2" Type="http://schemas.openxmlformats.org/officeDocument/2006/relationships/tags" Target="../tags/tag38.xml"/><Relationship Id="rId19" Type="http://schemas.openxmlformats.org/officeDocument/2006/relationships/image" Target="../media/image21.jpeg"/><Relationship Id="rId18" Type="http://schemas.openxmlformats.org/officeDocument/2006/relationships/image" Target="../media/image20.png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tags" Target="../tags/tag37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6" Type="http://schemas.openxmlformats.org/officeDocument/2006/relationships/slideLayout" Target="../slideLayouts/slideLayout3.xml"/><Relationship Id="rId25" Type="http://schemas.openxmlformats.org/officeDocument/2006/relationships/image" Target="../media/image31.jpeg"/><Relationship Id="rId24" Type="http://schemas.openxmlformats.org/officeDocument/2006/relationships/tags" Target="../tags/tag92.xml"/><Relationship Id="rId23" Type="http://schemas.openxmlformats.org/officeDocument/2006/relationships/tags" Target="../tags/tag91.xml"/><Relationship Id="rId22" Type="http://schemas.openxmlformats.org/officeDocument/2006/relationships/tags" Target="../tags/tag90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tags" Target="../tags/tag70.xml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tags" Target="../tags/tag69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jpeg"/><Relationship Id="rId8" Type="http://schemas.openxmlformats.org/officeDocument/2006/relationships/image" Target="../media/image33.jpeg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7.jpe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jpeg"/><Relationship Id="rId8" Type="http://schemas.openxmlformats.org/officeDocument/2006/relationships/image" Target="../media/image55.jpeg"/><Relationship Id="rId7" Type="http://schemas.openxmlformats.org/officeDocument/2006/relationships/image" Target="../media/image54.png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3" Type="http://schemas.openxmlformats.org/officeDocument/2006/relationships/image" Target="../media/image50.jpeg"/><Relationship Id="rId29" Type="http://schemas.openxmlformats.org/officeDocument/2006/relationships/slideLayout" Target="../slideLayouts/slideLayout3.xml"/><Relationship Id="rId28" Type="http://schemas.openxmlformats.org/officeDocument/2006/relationships/image" Target="../media/image75.jpeg"/><Relationship Id="rId27" Type="http://schemas.openxmlformats.org/officeDocument/2006/relationships/image" Target="../media/image74.jpeg"/><Relationship Id="rId26" Type="http://schemas.openxmlformats.org/officeDocument/2006/relationships/image" Target="../media/image73.png"/><Relationship Id="rId25" Type="http://schemas.openxmlformats.org/officeDocument/2006/relationships/image" Target="../media/image72.png"/><Relationship Id="rId24" Type="http://schemas.openxmlformats.org/officeDocument/2006/relationships/image" Target="../media/image71.jpeg"/><Relationship Id="rId23" Type="http://schemas.openxmlformats.org/officeDocument/2006/relationships/image" Target="../media/image70.png"/><Relationship Id="rId22" Type="http://schemas.openxmlformats.org/officeDocument/2006/relationships/image" Target="../media/image69.png"/><Relationship Id="rId21" Type="http://schemas.openxmlformats.org/officeDocument/2006/relationships/image" Target="../media/image68.png"/><Relationship Id="rId20" Type="http://schemas.openxmlformats.org/officeDocument/2006/relationships/image" Target="../media/image67.jpeg"/><Relationship Id="rId2" Type="http://schemas.openxmlformats.org/officeDocument/2006/relationships/image" Target="../media/image49.png"/><Relationship Id="rId19" Type="http://schemas.openxmlformats.org/officeDocument/2006/relationships/image" Target="../media/image66.jpeg"/><Relationship Id="rId18" Type="http://schemas.openxmlformats.org/officeDocument/2006/relationships/image" Target="../media/image65.jpeg"/><Relationship Id="rId17" Type="http://schemas.openxmlformats.org/officeDocument/2006/relationships/image" Target="../media/image64.jpeg"/><Relationship Id="rId16" Type="http://schemas.openxmlformats.org/officeDocument/2006/relationships/image" Target="../media/image63.jpeg"/><Relationship Id="rId15" Type="http://schemas.openxmlformats.org/officeDocument/2006/relationships/image" Target="../media/image62.jpeg"/><Relationship Id="rId14" Type="http://schemas.openxmlformats.org/officeDocument/2006/relationships/image" Target="../media/image61.jpeg"/><Relationship Id="rId13" Type="http://schemas.openxmlformats.org/officeDocument/2006/relationships/image" Target="../media/image60.jpe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4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6.jpeg"/><Relationship Id="rId3" Type="http://schemas.openxmlformats.org/officeDocument/2006/relationships/image" Target="../media/image5.emf"/><Relationship Id="rId2" Type="http://schemas.microsoft.com/office/2007/relationships/hdphoto" Target="../media/hdphoto1.wdp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9" Type="http://schemas.openxmlformats.org/officeDocument/2006/relationships/slideLayout" Target="../slideLayouts/slideLayout3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04"/>
          <a:stretch>
            <a:fillRect/>
          </a:stretch>
        </p:blipFill>
        <p:spPr>
          <a:xfrm>
            <a:off x="0" y="-12700"/>
            <a:ext cx="12192000" cy="687227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" y="3678988"/>
            <a:ext cx="4918839" cy="197003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18840" y="3678988"/>
            <a:ext cx="7273159" cy="1970034"/>
          </a:xfrm>
          <a:prstGeom prst="rect">
            <a:avLst/>
          </a:prstGeom>
          <a:solidFill>
            <a:srgbClr val="1074B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196" y="2024365"/>
            <a:ext cx="3751608" cy="444068"/>
          </a:xfrm>
          <a:prstGeom prst="rect">
            <a:avLst/>
          </a:prstGeom>
        </p:spPr>
      </p:pic>
      <p:sp>
        <p:nvSpPr>
          <p:cNvPr id="9" name="标题 3"/>
          <p:cNvSpPr txBox="1"/>
          <p:nvPr/>
        </p:nvSpPr>
        <p:spPr>
          <a:xfrm>
            <a:off x="6217162" y="3707852"/>
            <a:ext cx="61569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913765">
              <a:lnSpc>
                <a:spcPct val="100000"/>
              </a:lnSpc>
            </a:pPr>
            <a:endParaRPr lang="zh-CN" altLang="en-US" sz="3200" b="0" dirty="0">
              <a:solidFill>
                <a:schemeClr val="bg1"/>
              </a:solidFill>
              <a:latin typeface="微软雅黑" panose="020B0503020204020204" pitchFamily="34" charset="-122"/>
              <a:cs typeface="+mn-cs"/>
            </a:endParaRPr>
          </a:p>
        </p:txBody>
      </p:sp>
      <p:sp>
        <p:nvSpPr>
          <p:cNvPr id="12" name="标题 3"/>
          <p:cNvSpPr txBox="1"/>
          <p:nvPr/>
        </p:nvSpPr>
        <p:spPr>
          <a:xfrm>
            <a:off x="6217162" y="3707852"/>
            <a:ext cx="615694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913765">
              <a:lnSpc>
                <a:spcPct val="100000"/>
              </a:lnSpc>
            </a:pPr>
            <a:r>
              <a:rPr lang="zh-CN" altLang="en-US" sz="4000" dirty="0" smtClean="0">
                <a:solidFill>
                  <a:schemeClr val="bg1"/>
                </a:solidFill>
                <a:latin typeface="方正书宋简体" charset="0"/>
                <a:ea typeface="方正书宋简体" charset="0"/>
                <a:cs typeface="+mn-cs"/>
              </a:rPr>
              <a:t>国泰安智慧校园</a:t>
            </a:r>
            <a:endParaRPr lang="en-US" altLang="zh-CN" sz="4000" dirty="0" smtClean="0">
              <a:solidFill>
                <a:schemeClr val="bg1"/>
              </a:solidFill>
              <a:latin typeface="方正书宋简体" charset="0"/>
              <a:ea typeface="方正书宋简体" charset="0"/>
              <a:cs typeface="+mn-cs"/>
            </a:endParaRPr>
          </a:p>
          <a:p>
            <a:pPr defTabSz="913765">
              <a:lnSpc>
                <a:spcPct val="100000"/>
              </a:lnSpc>
            </a:pPr>
            <a:r>
              <a:rPr lang="zh-CN" altLang="en-US" sz="3200" b="0" dirty="0">
                <a:solidFill>
                  <a:schemeClr val="bg1"/>
                </a:solidFill>
                <a:latin typeface="方正书宋简体" charset="0"/>
                <a:ea typeface="方正书宋简体" charset="0"/>
                <a:cs typeface="+mn-cs"/>
              </a:rPr>
              <a:t>综合解决方案</a:t>
            </a:r>
            <a:endParaRPr lang="zh-CN" altLang="en-US" sz="3200" b="0" dirty="0">
              <a:solidFill>
                <a:schemeClr val="bg1"/>
              </a:solidFill>
              <a:latin typeface="方正书宋简体" charset="0"/>
              <a:ea typeface="方正书宋简体" charset="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17285" y="4909820"/>
            <a:ext cx="603631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GTA INTEGRATED SOLUTIONS FOR SMART CAMPUS</a:t>
            </a:r>
            <a:endParaRPr lang="en-US" altLang="zh-CN" sz="200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jiahui.wu\Desktop\智慧校园设计图\智慧校园pad图2 拷贝(1)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5" y="0"/>
            <a:ext cx="11795125" cy="689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34950" y="-8255"/>
            <a:ext cx="356362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365760" y="54610"/>
            <a:ext cx="371284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02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整体规划 / 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效果图</a:t>
            </a:r>
            <a:endParaRPr lang="zh-CN" altLang="en-US" sz="18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43" b="47019"/>
          <a:stretch>
            <a:fillRect/>
          </a:stretch>
        </p:blipFill>
        <p:spPr>
          <a:xfrm flipH="1">
            <a:off x="-7620" y="609599"/>
            <a:ext cx="12199620" cy="15467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86854" y="614150"/>
            <a:ext cx="5443500" cy="1542196"/>
          </a:xfrm>
          <a:prstGeom prst="rect">
            <a:avLst/>
          </a:prstGeom>
          <a:solidFill>
            <a:srgbClr val="1074B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86853" y="1382972"/>
            <a:ext cx="26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879458" y="3075400"/>
            <a:ext cx="5474779" cy="2214104"/>
            <a:chOff x="1887638" y="2460720"/>
            <a:chExt cx="5474779" cy="2214104"/>
          </a:xfrm>
        </p:grpSpPr>
        <p:sp>
          <p:nvSpPr>
            <p:cNvPr id="17" name="文本框 16"/>
            <p:cNvSpPr txBox="1"/>
            <p:nvPr/>
          </p:nvSpPr>
          <p:spPr>
            <a:xfrm>
              <a:off x="3466496" y="2461092"/>
              <a:ext cx="295421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4000" b="1" dirty="0" smtClean="0">
                  <a:solidFill>
                    <a:srgbClr val="015A92"/>
                  </a:solidFill>
                  <a:latin typeface="方正书宋简体" charset="0"/>
                  <a:ea typeface="方正书宋简体" charset="0"/>
                  <a:cs typeface="Segoe UI Semibold" panose="020B0702040204020203" pitchFamily="34" charset="0"/>
                  <a:sym typeface="Calibri" panose="020F0502020204030204" charset="0"/>
                </a:rPr>
                <a:t>建设内容</a:t>
              </a:r>
              <a:endParaRPr lang="zh-CN" altLang="en-US" sz="4000" b="1" dirty="0" smtClean="0">
                <a:solidFill>
                  <a:srgbClr val="015A92"/>
                </a:solidFill>
                <a:latin typeface="方正书宋简体" charset="0"/>
                <a:ea typeface="方正书宋简体" charset="0"/>
                <a:cs typeface="Segoe UI Semibold" panose="020B0702040204020203" pitchFamily="34" charset="0"/>
                <a:sym typeface="Calibri" panose="020F05020202040302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23217" y="3691209"/>
              <a:ext cx="29542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书宋简体" pitchFamily="65" charset="-122"/>
                  <a:ea typeface="方正书宋简体" pitchFamily="65" charset="-122"/>
                  <a:cs typeface="Segoe UI Semibold" panose="020B0702040204020203" pitchFamily="34" charset="0"/>
                  <a:sym typeface="+mn-ea"/>
                </a:rPr>
                <a:t>应用体系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cs typeface="Segoe UI Semibold" panose="020B0702040204020203" pitchFamily="34" charset="0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887638" y="2460720"/>
              <a:ext cx="185782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rgbClr val="015A92"/>
                  </a:solidFill>
                  <a:latin typeface="方正书宋简体" charset="0"/>
                  <a:ea typeface="方正书宋简体" charset="0"/>
                  <a:cs typeface="Segoe UI Semibold" panose="020B0702040204020203" pitchFamily="34" charset="0"/>
                </a:rPr>
                <a:t>0</a:t>
              </a:r>
              <a:r>
                <a:rPr lang="en-US" altLang="zh-CN" sz="4000" b="1" dirty="0" smtClean="0">
                  <a:solidFill>
                    <a:srgbClr val="015A92"/>
                  </a:solidFill>
                  <a:latin typeface="方正书宋简体" charset="0"/>
                  <a:ea typeface="方正书宋简体" charset="0"/>
                  <a:cs typeface="Segoe UI Semibold" panose="020B0702040204020203" pitchFamily="34" charset="0"/>
                </a:rPr>
                <a:t>3</a:t>
              </a:r>
              <a:endParaRPr lang="en-US" altLang="zh-CN" sz="4000" b="1" dirty="0" smtClean="0">
                <a:solidFill>
                  <a:srgbClr val="015A92"/>
                </a:solidFill>
                <a:latin typeface="方正书宋简体" charset="0"/>
                <a:ea typeface="方正书宋简体" charset="0"/>
                <a:cs typeface="Segoe UI Semibold" panose="020B0702040204020203" pitchFamily="34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408202" y="3691209"/>
              <a:ext cx="29542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书宋简体" pitchFamily="65" charset="-122"/>
                  <a:ea typeface="方正书宋简体" pitchFamily="65" charset="-122"/>
                  <a:cs typeface="Segoe UI Semibold" panose="020B0702040204020203" pitchFamily="34" charset="0"/>
                  <a:sym typeface="+mn-ea"/>
                </a:rPr>
                <a:t>支撑平台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cs typeface="Segoe UI Semibold" panose="020B0702040204020203" pitchFamily="34" charset="0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27027" y="4306524"/>
              <a:ext cx="29542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书宋简体" pitchFamily="65" charset="-122"/>
                  <a:ea typeface="方正书宋简体" pitchFamily="65" charset="-122"/>
                  <a:cs typeface="Segoe UI Semibold" panose="020B0702040204020203" pitchFamily="34" charset="0"/>
                  <a:sym typeface="+mn-ea"/>
                </a:rPr>
                <a:t>分析平台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cs typeface="Segoe UI Semibold" panose="020B0702040204020203" pitchFamily="34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32155" y="0"/>
            <a:ext cx="430466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0"/>
          </p:nvPr>
        </p:nvSpPr>
        <p:spPr>
          <a:xfrm>
            <a:off x="854710" y="125730"/>
            <a:ext cx="3836670" cy="436245"/>
          </a:xfrm>
        </p:spPr>
        <p:txBody>
          <a:bodyPr/>
          <a:lstStyle/>
          <a:p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 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 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概述 </a:t>
            </a:r>
            <a:endParaRPr lang="zh-CN" altLang="en-US" sz="18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grpSp>
        <p:nvGrpSpPr>
          <p:cNvPr id="16" name="Group 19"/>
          <p:cNvGrpSpPr/>
          <p:nvPr/>
        </p:nvGrpSpPr>
        <p:grpSpPr bwMode="auto">
          <a:xfrm>
            <a:off x="3226435" y="1991360"/>
            <a:ext cx="3179390" cy="2826067"/>
            <a:chOff x="1930" y="1737"/>
            <a:chExt cx="3599" cy="1934"/>
          </a:xfrm>
        </p:grpSpPr>
        <p:sp>
          <p:nvSpPr>
            <p:cNvPr id="17" name="Line 20"/>
            <p:cNvSpPr>
              <a:spLocks noChangeShapeType="1"/>
            </p:cNvSpPr>
            <p:nvPr/>
          </p:nvSpPr>
          <p:spPr bwMode="auto">
            <a:xfrm flipH="1">
              <a:off x="2984" y="3671"/>
              <a:ext cx="2545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65000"/>
                </a:schemeClr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5670">
                <a:defRPr/>
              </a:pPr>
              <a:endParaRPr lang="zh-CN" altLang="en-US" sz="1805" b="1" ker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Line 21"/>
            <p:cNvSpPr>
              <a:spLocks noChangeShapeType="1"/>
            </p:cNvSpPr>
            <p:nvPr/>
          </p:nvSpPr>
          <p:spPr bwMode="auto">
            <a:xfrm flipH="1">
              <a:off x="1930" y="1737"/>
              <a:ext cx="3203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65000"/>
                </a:schemeClr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5670">
                <a:defRPr/>
              </a:pPr>
              <a:endParaRPr lang="zh-CN" altLang="en-US" sz="1805" b="1" ker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 flipH="1">
              <a:off x="2515" y="2642"/>
              <a:ext cx="2903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65000"/>
                </a:schemeClr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5670">
                <a:defRPr/>
              </a:pPr>
              <a:endParaRPr lang="zh-CN" altLang="en-US" sz="1805" b="1" ker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0" name="Text Box 35"/>
          <p:cNvSpPr txBox="1">
            <a:spLocks noChangeArrowheads="1"/>
          </p:cNvSpPr>
          <p:nvPr/>
        </p:nvSpPr>
        <p:spPr bwMode="auto">
          <a:xfrm>
            <a:off x="6307648" y="1749780"/>
            <a:ext cx="1916711" cy="3841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3000"/>
              </a:lnSpc>
              <a:buFont typeface="Arial" panose="020B0604020202020204" pitchFamily="34" charset="0"/>
            </a:pPr>
            <a:r>
              <a:rPr lang="zh-CN" altLang="en-US" sz="2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rPr>
              <a:t>分析平台</a:t>
            </a:r>
            <a:endParaRPr lang="zh-CN" altLang="en-US" sz="2400" b="1" dirty="0" smtClean="0">
              <a:solidFill>
                <a:prstClr val="black">
                  <a:lumMod val="65000"/>
                  <a:lumOff val="35000"/>
                </a:prstClr>
              </a:solidFill>
              <a:latin typeface="方正书宋简体" pitchFamily="65" charset="-122"/>
              <a:ea typeface="方正书宋简体" pitchFamily="65" charset="-122"/>
              <a:sym typeface="Arial" panose="020B0604020202020204" pitchFamily="34" charset="0"/>
            </a:endParaRPr>
          </a:p>
        </p:txBody>
      </p:sp>
      <p:sp>
        <p:nvSpPr>
          <p:cNvPr id="31" name="Rectangle 36"/>
          <p:cNvSpPr txBox="1">
            <a:spLocks noChangeArrowheads="1"/>
          </p:cNvSpPr>
          <p:nvPr/>
        </p:nvSpPr>
        <p:spPr bwMode="auto">
          <a:xfrm>
            <a:off x="6682105" y="4625340"/>
            <a:ext cx="2045970" cy="3841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000"/>
              </a:lnSpc>
              <a:buFont typeface="Arial" panose="020B0604020202020204" pitchFamily="34" charset="0"/>
            </a:pPr>
            <a:r>
              <a:rPr lang="zh-CN" altLang="en-US" sz="2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rPr>
              <a:t>应用体系</a:t>
            </a:r>
            <a:endParaRPr lang="zh-CN" altLang="en-US" sz="2400" b="1" dirty="0" smtClean="0">
              <a:solidFill>
                <a:prstClr val="black">
                  <a:lumMod val="65000"/>
                  <a:lumOff val="35000"/>
                </a:prstClr>
              </a:solidFill>
              <a:latin typeface="方正书宋简体" pitchFamily="65" charset="-122"/>
              <a:ea typeface="方正书宋简体" pitchFamily="65" charset="-122"/>
              <a:sym typeface="Arial" panose="020B0604020202020204" pitchFamily="34" charset="0"/>
            </a:endParaRPr>
          </a:p>
        </p:txBody>
      </p:sp>
      <p:sp>
        <p:nvSpPr>
          <p:cNvPr id="32" name="Rectangle 37"/>
          <p:cNvSpPr txBox="1">
            <a:spLocks noChangeArrowheads="1"/>
          </p:cNvSpPr>
          <p:nvPr/>
        </p:nvSpPr>
        <p:spPr bwMode="auto">
          <a:xfrm>
            <a:off x="6682105" y="3040380"/>
            <a:ext cx="1819275" cy="3841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000"/>
              </a:lnSpc>
              <a:buFont typeface="Arial" panose="020B0604020202020204" pitchFamily="34" charset="0"/>
            </a:pPr>
            <a:r>
              <a:rPr lang="zh-CN" altLang="en-US" sz="2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rPr>
              <a:t>支撑平台</a:t>
            </a:r>
            <a:endParaRPr lang="zh-CN" altLang="en-US" sz="2400" b="1" dirty="0" smtClean="0">
              <a:solidFill>
                <a:prstClr val="black">
                  <a:lumMod val="65000"/>
                  <a:lumOff val="35000"/>
                </a:prstClr>
              </a:solidFill>
              <a:latin typeface="方正书宋简体" pitchFamily="65" charset="-122"/>
              <a:ea typeface="方正书宋简体" pitchFamily="65" charset="-122"/>
              <a:sym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299855" y="3935201"/>
            <a:ext cx="3680083" cy="1884573"/>
            <a:chOff x="1047907" y="3811318"/>
            <a:chExt cx="3673475" cy="1881188"/>
          </a:xfrm>
        </p:grpSpPr>
        <p:grpSp>
          <p:nvGrpSpPr>
            <p:cNvPr id="6" name="Group 5"/>
            <p:cNvGrpSpPr/>
            <p:nvPr/>
          </p:nvGrpSpPr>
          <p:grpSpPr bwMode="auto">
            <a:xfrm>
              <a:off x="1047907" y="3965306"/>
              <a:ext cx="3673475" cy="1727200"/>
              <a:chOff x="1728" y="3024"/>
              <a:chExt cx="2304" cy="1080"/>
            </a:xfrm>
          </p:grpSpPr>
          <p:sp>
            <p:nvSpPr>
              <p:cNvPr id="8" name="Freeform 5"/>
              <p:cNvSpPr/>
              <p:nvPr/>
            </p:nvSpPr>
            <p:spPr bwMode="auto">
              <a:xfrm>
                <a:off x="1728" y="3024"/>
                <a:ext cx="2304" cy="1080"/>
              </a:xfrm>
              <a:custGeom>
                <a:avLst/>
                <a:gdLst>
                  <a:gd name="T0" fmla="*/ 2304 w 2304"/>
                  <a:gd name="T1" fmla="*/ 792 h 1080"/>
                  <a:gd name="T2" fmla="*/ 2302 w 2304"/>
                  <a:gd name="T3" fmla="*/ 806 h 1080"/>
                  <a:gd name="T4" fmla="*/ 2290 w 2304"/>
                  <a:gd name="T5" fmla="*/ 836 h 1080"/>
                  <a:gd name="T6" fmla="*/ 2268 w 2304"/>
                  <a:gd name="T7" fmla="*/ 864 h 1080"/>
                  <a:gd name="T8" fmla="*/ 2234 w 2304"/>
                  <a:gd name="T9" fmla="*/ 892 h 1080"/>
                  <a:gd name="T10" fmla="*/ 2190 w 2304"/>
                  <a:gd name="T11" fmla="*/ 916 h 1080"/>
                  <a:gd name="T12" fmla="*/ 2108 w 2304"/>
                  <a:gd name="T13" fmla="*/ 954 h 1080"/>
                  <a:gd name="T14" fmla="*/ 1966 w 2304"/>
                  <a:gd name="T15" fmla="*/ 996 h 1080"/>
                  <a:gd name="T16" fmla="*/ 1796 w 2304"/>
                  <a:gd name="T17" fmla="*/ 1030 h 1080"/>
                  <a:gd name="T18" fmla="*/ 1600 w 2304"/>
                  <a:gd name="T19" fmla="*/ 1058 h 1080"/>
                  <a:gd name="T20" fmla="*/ 1384 w 2304"/>
                  <a:gd name="T21" fmla="*/ 1074 h 1080"/>
                  <a:gd name="T22" fmla="*/ 1152 w 2304"/>
                  <a:gd name="T23" fmla="*/ 1080 h 1080"/>
                  <a:gd name="T24" fmla="*/ 1034 w 2304"/>
                  <a:gd name="T25" fmla="*/ 1078 h 1080"/>
                  <a:gd name="T26" fmla="*/ 810 w 2304"/>
                  <a:gd name="T27" fmla="*/ 1068 h 1080"/>
                  <a:gd name="T28" fmla="*/ 602 w 2304"/>
                  <a:gd name="T29" fmla="*/ 1046 h 1080"/>
                  <a:gd name="T30" fmla="*/ 420 w 2304"/>
                  <a:gd name="T31" fmla="*/ 1014 h 1080"/>
                  <a:gd name="T32" fmla="*/ 264 w 2304"/>
                  <a:gd name="T33" fmla="*/ 976 h 1080"/>
                  <a:gd name="T34" fmla="*/ 140 w 2304"/>
                  <a:gd name="T35" fmla="*/ 930 h 1080"/>
                  <a:gd name="T36" fmla="*/ 90 w 2304"/>
                  <a:gd name="T37" fmla="*/ 904 h 1080"/>
                  <a:gd name="T38" fmla="*/ 52 w 2304"/>
                  <a:gd name="T39" fmla="*/ 878 h 1080"/>
                  <a:gd name="T40" fmla="*/ 24 w 2304"/>
                  <a:gd name="T41" fmla="*/ 850 h 1080"/>
                  <a:gd name="T42" fmla="*/ 6 w 2304"/>
                  <a:gd name="T43" fmla="*/ 822 h 1080"/>
                  <a:gd name="T44" fmla="*/ 0 w 2304"/>
                  <a:gd name="T45" fmla="*/ 792 h 1080"/>
                  <a:gd name="T46" fmla="*/ 288 w 2304"/>
                  <a:gd name="T47" fmla="*/ 216 h 1080"/>
                  <a:gd name="T48" fmla="*/ 292 w 2304"/>
                  <a:gd name="T49" fmla="*/ 194 h 1080"/>
                  <a:gd name="T50" fmla="*/ 306 w 2304"/>
                  <a:gd name="T51" fmla="*/ 172 h 1080"/>
                  <a:gd name="T52" fmla="*/ 326 w 2304"/>
                  <a:gd name="T53" fmla="*/ 152 h 1080"/>
                  <a:gd name="T54" fmla="*/ 356 w 2304"/>
                  <a:gd name="T55" fmla="*/ 132 h 1080"/>
                  <a:gd name="T56" fmla="*/ 436 w 2304"/>
                  <a:gd name="T57" fmla="*/ 96 h 1080"/>
                  <a:gd name="T58" fmla="*/ 542 w 2304"/>
                  <a:gd name="T59" fmla="*/ 64 h 1080"/>
                  <a:gd name="T60" fmla="*/ 668 w 2304"/>
                  <a:gd name="T61" fmla="*/ 36 h 1080"/>
                  <a:gd name="T62" fmla="*/ 816 w 2304"/>
                  <a:gd name="T63" fmla="*/ 16 h 1080"/>
                  <a:gd name="T64" fmla="*/ 978 w 2304"/>
                  <a:gd name="T65" fmla="*/ 4 h 1080"/>
                  <a:gd name="T66" fmla="*/ 1152 w 2304"/>
                  <a:gd name="T67" fmla="*/ 0 h 1080"/>
                  <a:gd name="T68" fmla="*/ 1240 w 2304"/>
                  <a:gd name="T69" fmla="*/ 2 h 1080"/>
                  <a:gd name="T70" fmla="*/ 1408 w 2304"/>
                  <a:gd name="T71" fmla="*/ 10 h 1080"/>
                  <a:gd name="T72" fmla="*/ 1564 w 2304"/>
                  <a:gd name="T73" fmla="*/ 26 h 1080"/>
                  <a:gd name="T74" fmla="*/ 1702 w 2304"/>
                  <a:gd name="T75" fmla="*/ 50 h 1080"/>
                  <a:gd name="T76" fmla="*/ 1818 w 2304"/>
                  <a:gd name="T77" fmla="*/ 78 h 1080"/>
                  <a:gd name="T78" fmla="*/ 1912 w 2304"/>
                  <a:gd name="T79" fmla="*/ 114 h 1080"/>
                  <a:gd name="T80" fmla="*/ 1964 w 2304"/>
                  <a:gd name="T81" fmla="*/ 142 h 1080"/>
                  <a:gd name="T82" fmla="*/ 1988 w 2304"/>
                  <a:gd name="T83" fmla="*/ 162 h 1080"/>
                  <a:gd name="T84" fmla="*/ 2006 w 2304"/>
                  <a:gd name="T85" fmla="*/ 184 h 1080"/>
                  <a:gd name="T86" fmla="*/ 2014 w 2304"/>
                  <a:gd name="T87" fmla="*/ 204 h 1080"/>
                  <a:gd name="T88" fmla="*/ 2016 w 2304"/>
                  <a:gd name="T89" fmla="*/ 216 h 108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304"/>
                  <a:gd name="T136" fmla="*/ 0 h 1080"/>
                  <a:gd name="T137" fmla="*/ 2304 w 2304"/>
                  <a:gd name="T138" fmla="*/ 1080 h 108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304" h="1080">
                    <a:moveTo>
                      <a:pt x="2016" y="216"/>
                    </a:moveTo>
                    <a:lnTo>
                      <a:pt x="2304" y="792"/>
                    </a:lnTo>
                    <a:lnTo>
                      <a:pt x="2302" y="806"/>
                    </a:lnTo>
                    <a:lnTo>
                      <a:pt x="2298" y="822"/>
                    </a:lnTo>
                    <a:lnTo>
                      <a:pt x="2290" y="836"/>
                    </a:lnTo>
                    <a:lnTo>
                      <a:pt x="2280" y="850"/>
                    </a:lnTo>
                    <a:lnTo>
                      <a:pt x="2268" y="864"/>
                    </a:lnTo>
                    <a:lnTo>
                      <a:pt x="2252" y="878"/>
                    </a:lnTo>
                    <a:lnTo>
                      <a:pt x="2234" y="892"/>
                    </a:lnTo>
                    <a:lnTo>
                      <a:pt x="2214" y="904"/>
                    </a:lnTo>
                    <a:lnTo>
                      <a:pt x="2190" y="916"/>
                    </a:lnTo>
                    <a:lnTo>
                      <a:pt x="2164" y="930"/>
                    </a:lnTo>
                    <a:lnTo>
                      <a:pt x="2108" y="954"/>
                    </a:lnTo>
                    <a:lnTo>
                      <a:pt x="2040" y="976"/>
                    </a:lnTo>
                    <a:lnTo>
                      <a:pt x="1966" y="996"/>
                    </a:lnTo>
                    <a:lnTo>
                      <a:pt x="1884" y="1014"/>
                    </a:lnTo>
                    <a:lnTo>
                      <a:pt x="1796" y="1030"/>
                    </a:lnTo>
                    <a:lnTo>
                      <a:pt x="1702" y="1046"/>
                    </a:lnTo>
                    <a:lnTo>
                      <a:pt x="1600" y="1058"/>
                    </a:lnTo>
                    <a:lnTo>
                      <a:pt x="1494" y="1068"/>
                    </a:lnTo>
                    <a:lnTo>
                      <a:pt x="1384" y="1074"/>
                    </a:lnTo>
                    <a:lnTo>
                      <a:pt x="1270" y="1078"/>
                    </a:lnTo>
                    <a:lnTo>
                      <a:pt x="1152" y="1080"/>
                    </a:lnTo>
                    <a:lnTo>
                      <a:pt x="1034" y="1078"/>
                    </a:lnTo>
                    <a:lnTo>
                      <a:pt x="920" y="1074"/>
                    </a:lnTo>
                    <a:lnTo>
                      <a:pt x="810" y="1068"/>
                    </a:lnTo>
                    <a:lnTo>
                      <a:pt x="704" y="1058"/>
                    </a:lnTo>
                    <a:lnTo>
                      <a:pt x="602" y="1046"/>
                    </a:lnTo>
                    <a:lnTo>
                      <a:pt x="508" y="1030"/>
                    </a:lnTo>
                    <a:lnTo>
                      <a:pt x="420" y="1014"/>
                    </a:lnTo>
                    <a:lnTo>
                      <a:pt x="338" y="996"/>
                    </a:lnTo>
                    <a:lnTo>
                      <a:pt x="264" y="976"/>
                    </a:lnTo>
                    <a:lnTo>
                      <a:pt x="196" y="954"/>
                    </a:lnTo>
                    <a:lnTo>
                      <a:pt x="140" y="930"/>
                    </a:lnTo>
                    <a:lnTo>
                      <a:pt x="114" y="916"/>
                    </a:lnTo>
                    <a:lnTo>
                      <a:pt x="90" y="904"/>
                    </a:lnTo>
                    <a:lnTo>
                      <a:pt x="70" y="892"/>
                    </a:lnTo>
                    <a:lnTo>
                      <a:pt x="52" y="878"/>
                    </a:lnTo>
                    <a:lnTo>
                      <a:pt x="36" y="864"/>
                    </a:lnTo>
                    <a:lnTo>
                      <a:pt x="24" y="850"/>
                    </a:lnTo>
                    <a:lnTo>
                      <a:pt x="14" y="836"/>
                    </a:lnTo>
                    <a:lnTo>
                      <a:pt x="6" y="822"/>
                    </a:lnTo>
                    <a:lnTo>
                      <a:pt x="2" y="806"/>
                    </a:lnTo>
                    <a:lnTo>
                      <a:pt x="0" y="792"/>
                    </a:lnTo>
                    <a:lnTo>
                      <a:pt x="288" y="216"/>
                    </a:lnTo>
                    <a:lnTo>
                      <a:pt x="290" y="204"/>
                    </a:lnTo>
                    <a:lnTo>
                      <a:pt x="292" y="194"/>
                    </a:lnTo>
                    <a:lnTo>
                      <a:pt x="298" y="184"/>
                    </a:lnTo>
                    <a:lnTo>
                      <a:pt x="306" y="172"/>
                    </a:lnTo>
                    <a:lnTo>
                      <a:pt x="316" y="162"/>
                    </a:lnTo>
                    <a:lnTo>
                      <a:pt x="326" y="152"/>
                    </a:lnTo>
                    <a:lnTo>
                      <a:pt x="340" y="142"/>
                    </a:lnTo>
                    <a:lnTo>
                      <a:pt x="356" y="132"/>
                    </a:lnTo>
                    <a:lnTo>
                      <a:pt x="392" y="114"/>
                    </a:lnTo>
                    <a:lnTo>
                      <a:pt x="436" y="96"/>
                    </a:lnTo>
                    <a:lnTo>
                      <a:pt x="486" y="78"/>
                    </a:lnTo>
                    <a:lnTo>
                      <a:pt x="542" y="64"/>
                    </a:lnTo>
                    <a:lnTo>
                      <a:pt x="602" y="50"/>
                    </a:lnTo>
                    <a:lnTo>
                      <a:pt x="668" y="36"/>
                    </a:lnTo>
                    <a:lnTo>
                      <a:pt x="740" y="26"/>
                    </a:lnTo>
                    <a:lnTo>
                      <a:pt x="816" y="16"/>
                    </a:lnTo>
                    <a:lnTo>
                      <a:pt x="896" y="10"/>
                    </a:lnTo>
                    <a:lnTo>
                      <a:pt x="978" y="4"/>
                    </a:lnTo>
                    <a:lnTo>
                      <a:pt x="1064" y="2"/>
                    </a:lnTo>
                    <a:lnTo>
                      <a:pt x="1152" y="0"/>
                    </a:lnTo>
                    <a:lnTo>
                      <a:pt x="1240" y="2"/>
                    </a:lnTo>
                    <a:lnTo>
                      <a:pt x="1326" y="4"/>
                    </a:lnTo>
                    <a:lnTo>
                      <a:pt x="1408" y="10"/>
                    </a:lnTo>
                    <a:lnTo>
                      <a:pt x="1488" y="16"/>
                    </a:lnTo>
                    <a:lnTo>
                      <a:pt x="1564" y="26"/>
                    </a:lnTo>
                    <a:lnTo>
                      <a:pt x="1636" y="36"/>
                    </a:lnTo>
                    <a:lnTo>
                      <a:pt x="1702" y="50"/>
                    </a:lnTo>
                    <a:lnTo>
                      <a:pt x="1762" y="64"/>
                    </a:lnTo>
                    <a:lnTo>
                      <a:pt x="1818" y="78"/>
                    </a:lnTo>
                    <a:lnTo>
                      <a:pt x="1868" y="96"/>
                    </a:lnTo>
                    <a:lnTo>
                      <a:pt x="1912" y="114"/>
                    </a:lnTo>
                    <a:lnTo>
                      <a:pt x="1948" y="132"/>
                    </a:lnTo>
                    <a:lnTo>
                      <a:pt x="1964" y="142"/>
                    </a:lnTo>
                    <a:lnTo>
                      <a:pt x="1978" y="152"/>
                    </a:lnTo>
                    <a:lnTo>
                      <a:pt x="1988" y="162"/>
                    </a:lnTo>
                    <a:lnTo>
                      <a:pt x="1998" y="172"/>
                    </a:lnTo>
                    <a:lnTo>
                      <a:pt x="2006" y="184"/>
                    </a:lnTo>
                    <a:lnTo>
                      <a:pt x="2012" y="194"/>
                    </a:lnTo>
                    <a:lnTo>
                      <a:pt x="2014" y="204"/>
                    </a:lnTo>
                    <a:lnTo>
                      <a:pt x="2016" y="2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algn="just">
                  <a:lnSpc>
                    <a:spcPct val="120000"/>
                  </a:lnSpc>
                </a:pPr>
                <a:endParaRPr lang="zh-CN" altLang="en-US" sz="78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" name="Freeform 6"/>
              <p:cNvSpPr/>
              <p:nvPr/>
            </p:nvSpPr>
            <p:spPr bwMode="auto">
              <a:xfrm>
                <a:off x="2016" y="3024"/>
                <a:ext cx="1728" cy="432"/>
              </a:xfrm>
              <a:custGeom>
                <a:avLst/>
                <a:gdLst>
                  <a:gd name="T0" fmla="*/ 1728 w 1728"/>
                  <a:gd name="T1" fmla="*/ 216 h 432"/>
                  <a:gd name="T2" fmla="*/ 1724 w 1728"/>
                  <a:gd name="T3" fmla="*/ 238 h 432"/>
                  <a:gd name="T4" fmla="*/ 1710 w 1728"/>
                  <a:gd name="T5" fmla="*/ 260 h 432"/>
                  <a:gd name="T6" fmla="*/ 1690 w 1728"/>
                  <a:gd name="T7" fmla="*/ 280 h 432"/>
                  <a:gd name="T8" fmla="*/ 1660 w 1728"/>
                  <a:gd name="T9" fmla="*/ 300 h 432"/>
                  <a:gd name="T10" fmla="*/ 1580 w 1728"/>
                  <a:gd name="T11" fmla="*/ 336 h 432"/>
                  <a:gd name="T12" fmla="*/ 1474 w 1728"/>
                  <a:gd name="T13" fmla="*/ 368 h 432"/>
                  <a:gd name="T14" fmla="*/ 1348 w 1728"/>
                  <a:gd name="T15" fmla="*/ 396 h 432"/>
                  <a:gd name="T16" fmla="*/ 1200 w 1728"/>
                  <a:gd name="T17" fmla="*/ 416 h 432"/>
                  <a:gd name="T18" fmla="*/ 1038 w 1728"/>
                  <a:gd name="T19" fmla="*/ 428 h 432"/>
                  <a:gd name="T20" fmla="*/ 864 w 1728"/>
                  <a:gd name="T21" fmla="*/ 432 h 432"/>
                  <a:gd name="T22" fmla="*/ 776 w 1728"/>
                  <a:gd name="T23" fmla="*/ 430 h 432"/>
                  <a:gd name="T24" fmla="*/ 608 w 1728"/>
                  <a:gd name="T25" fmla="*/ 422 h 432"/>
                  <a:gd name="T26" fmla="*/ 452 w 1728"/>
                  <a:gd name="T27" fmla="*/ 406 h 432"/>
                  <a:gd name="T28" fmla="*/ 314 w 1728"/>
                  <a:gd name="T29" fmla="*/ 382 h 432"/>
                  <a:gd name="T30" fmla="*/ 198 w 1728"/>
                  <a:gd name="T31" fmla="*/ 354 h 432"/>
                  <a:gd name="T32" fmla="*/ 104 w 1728"/>
                  <a:gd name="T33" fmla="*/ 318 h 432"/>
                  <a:gd name="T34" fmla="*/ 52 w 1728"/>
                  <a:gd name="T35" fmla="*/ 290 h 432"/>
                  <a:gd name="T36" fmla="*/ 28 w 1728"/>
                  <a:gd name="T37" fmla="*/ 270 h 432"/>
                  <a:gd name="T38" fmla="*/ 10 w 1728"/>
                  <a:gd name="T39" fmla="*/ 248 h 432"/>
                  <a:gd name="T40" fmla="*/ 2 w 1728"/>
                  <a:gd name="T41" fmla="*/ 228 h 432"/>
                  <a:gd name="T42" fmla="*/ 0 w 1728"/>
                  <a:gd name="T43" fmla="*/ 216 h 432"/>
                  <a:gd name="T44" fmla="*/ 4 w 1728"/>
                  <a:gd name="T45" fmla="*/ 194 h 432"/>
                  <a:gd name="T46" fmla="*/ 18 w 1728"/>
                  <a:gd name="T47" fmla="*/ 172 h 432"/>
                  <a:gd name="T48" fmla="*/ 38 w 1728"/>
                  <a:gd name="T49" fmla="*/ 152 h 432"/>
                  <a:gd name="T50" fmla="*/ 68 w 1728"/>
                  <a:gd name="T51" fmla="*/ 132 h 432"/>
                  <a:gd name="T52" fmla="*/ 148 w 1728"/>
                  <a:gd name="T53" fmla="*/ 96 h 432"/>
                  <a:gd name="T54" fmla="*/ 254 w 1728"/>
                  <a:gd name="T55" fmla="*/ 64 h 432"/>
                  <a:gd name="T56" fmla="*/ 380 w 1728"/>
                  <a:gd name="T57" fmla="*/ 36 h 432"/>
                  <a:gd name="T58" fmla="*/ 528 w 1728"/>
                  <a:gd name="T59" fmla="*/ 16 h 432"/>
                  <a:gd name="T60" fmla="*/ 690 w 1728"/>
                  <a:gd name="T61" fmla="*/ 4 h 432"/>
                  <a:gd name="T62" fmla="*/ 864 w 1728"/>
                  <a:gd name="T63" fmla="*/ 0 h 432"/>
                  <a:gd name="T64" fmla="*/ 952 w 1728"/>
                  <a:gd name="T65" fmla="*/ 2 h 432"/>
                  <a:gd name="T66" fmla="*/ 1120 w 1728"/>
                  <a:gd name="T67" fmla="*/ 10 h 432"/>
                  <a:gd name="T68" fmla="*/ 1276 w 1728"/>
                  <a:gd name="T69" fmla="*/ 26 h 432"/>
                  <a:gd name="T70" fmla="*/ 1414 w 1728"/>
                  <a:gd name="T71" fmla="*/ 50 h 432"/>
                  <a:gd name="T72" fmla="*/ 1530 w 1728"/>
                  <a:gd name="T73" fmla="*/ 78 h 432"/>
                  <a:gd name="T74" fmla="*/ 1624 w 1728"/>
                  <a:gd name="T75" fmla="*/ 114 h 432"/>
                  <a:gd name="T76" fmla="*/ 1676 w 1728"/>
                  <a:gd name="T77" fmla="*/ 142 h 432"/>
                  <a:gd name="T78" fmla="*/ 1700 w 1728"/>
                  <a:gd name="T79" fmla="*/ 162 h 432"/>
                  <a:gd name="T80" fmla="*/ 1718 w 1728"/>
                  <a:gd name="T81" fmla="*/ 184 h 432"/>
                  <a:gd name="T82" fmla="*/ 1726 w 1728"/>
                  <a:gd name="T83" fmla="*/ 204 h 432"/>
                  <a:gd name="T84" fmla="*/ 1728 w 1728"/>
                  <a:gd name="T85" fmla="*/ 216 h 43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728"/>
                  <a:gd name="T130" fmla="*/ 0 h 432"/>
                  <a:gd name="T131" fmla="*/ 1728 w 1728"/>
                  <a:gd name="T132" fmla="*/ 432 h 43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728" h="432">
                    <a:moveTo>
                      <a:pt x="1728" y="216"/>
                    </a:moveTo>
                    <a:lnTo>
                      <a:pt x="1728" y="216"/>
                    </a:lnTo>
                    <a:lnTo>
                      <a:pt x="1726" y="228"/>
                    </a:lnTo>
                    <a:lnTo>
                      <a:pt x="1724" y="238"/>
                    </a:lnTo>
                    <a:lnTo>
                      <a:pt x="1718" y="248"/>
                    </a:lnTo>
                    <a:lnTo>
                      <a:pt x="1710" y="260"/>
                    </a:lnTo>
                    <a:lnTo>
                      <a:pt x="1700" y="270"/>
                    </a:lnTo>
                    <a:lnTo>
                      <a:pt x="1690" y="280"/>
                    </a:lnTo>
                    <a:lnTo>
                      <a:pt x="1676" y="290"/>
                    </a:lnTo>
                    <a:lnTo>
                      <a:pt x="1660" y="300"/>
                    </a:lnTo>
                    <a:lnTo>
                      <a:pt x="1624" y="318"/>
                    </a:lnTo>
                    <a:lnTo>
                      <a:pt x="1580" y="336"/>
                    </a:lnTo>
                    <a:lnTo>
                      <a:pt x="1530" y="354"/>
                    </a:lnTo>
                    <a:lnTo>
                      <a:pt x="1474" y="368"/>
                    </a:lnTo>
                    <a:lnTo>
                      <a:pt x="1414" y="382"/>
                    </a:lnTo>
                    <a:lnTo>
                      <a:pt x="1348" y="396"/>
                    </a:lnTo>
                    <a:lnTo>
                      <a:pt x="1276" y="406"/>
                    </a:lnTo>
                    <a:lnTo>
                      <a:pt x="1200" y="416"/>
                    </a:lnTo>
                    <a:lnTo>
                      <a:pt x="1120" y="422"/>
                    </a:lnTo>
                    <a:lnTo>
                      <a:pt x="1038" y="428"/>
                    </a:lnTo>
                    <a:lnTo>
                      <a:pt x="952" y="430"/>
                    </a:lnTo>
                    <a:lnTo>
                      <a:pt x="864" y="432"/>
                    </a:lnTo>
                    <a:lnTo>
                      <a:pt x="776" y="430"/>
                    </a:lnTo>
                    <a:lnTo>
                      <a:pt x="690" y="428"/>
                    </a:lnTo>
                    <a:lnTo>
                      <a:pt x="608" y="422"/>
                    </a:lnTo>
                    <a:lnTo>
                      <a:pt x="528" y="416"/>
                    </a:lnTo>
                    <a:lnTo>
                      <a:pt x="452" y="406"/>
                    </a:lnTo>
                    <a:lnTo>
                      <a:pt x="380" y="396"/>
                    </a:lnTo>
                    <a:lnTo>
                      <a:pt x="314" y="382"/>
                    </a:lnTo>
                    <a:lnTo>
                      <a:pt x="254" y="368"/>
                    </a:lnTo>
                    <a:lnTo>
                      <a:pt x="198" y="354"/>
                    </a:lnTo>
                    <a:lnTo>
                      <a:pt x="148" y="336"/>
                    </a:lnTo>
                    <a:lnTo>
                      <a:pt x="104" y="318"/>
                    </a:lnTo>
                    <a:lnTo>
                      <a:pt x="68" y="300"/>
                    </a:lnTo>
                    <a:lnTo>
                      <a:pt x="52" y="290"/>
                    </a:lnTo>
                    <a:lnTo>
                      <a:pt x="38" y="280"/>
                    </a:lnTo>
                    <a:lnTo>
                      <a:pt x="28" y="270"/>
                    </a:lnTo>
                    <a:lnTo>
                      <a:pt x="18" y="260"/>
                    </a:lnTo>
                    <a:lnTo>
                      <a:pt x="10" y="248"/>
                    </a:lnTo>
                    <a:lnTo>
                      <a:pt x="4" y="238"/>
                    </a:lnTo>
                    <a:lnTo>
                      <a:pt x="2" y="228"/>
                    </a:lnTo>
                    <a:lnTo>
                      <a:pt x="0" y="216"/>
                    </a:lnTo>
                    <a:lnTo>
                      <a:pt x="2" y="204"/>
                    </a:lnTo>
                    <a:lnTo>
                      <a:pt x="4" y="194"/>
                    </a:lnTo>
                    <a:lnTo>
                      <a:pt x="10" y="184"/>
                    </a:lnTo>
                    <a:lnTo>
                      <a:pt x="18" y="172"/>
                    </a:lnTo>
                    <a:lnTo>
                      <a:pt x="28" y="162"/>
                    </a:lnTo>
                    <a:lnTo>
                      <a:pt x="38" y="152"/>
                    </a:lnTo>
                    <a:lnTo>
                      <a:pt x="52" y="142"/>
                    </a:lnTo>
                    <a:lnTo>
                      <a:pt x="68" y="132"/>
                    </a:lnTo>
                    <a:lnTo>
                      <a:pt x="104" y="114"/>
                    </a:lnTo>
                    <a:lnTo>
                      <a:pt x="148" y="96"/>
                    </a:lnTo>
                    <a:lnTo>
                      <a:pt x="198" y="78"/>
                    </a:lnTo>
                    <a:lnTo>
                      <a:pt x="254" y="64"/>
                    </a:lnTo>
                    <a:lnTo>
                      <a:pt x="314" y="50"/>
                    </a:lnTo>
                    <a:lnTo>
                      <a:pt x="380" y="36"/>
                    </a:lnTo>
                    <a:lnTo>
                      <a:pt x="452" y="26"/>
                    </a:lnTo>
                    <a:lnTo>
                      <a:pt x="528" y="16"/>
                    </a:lnTo>
                    <a:lnTo>
                      <a:pt x="608" y="10"/>
                    </a:lnTo>
                    <a:lnTo>
                      <a:pt x="690" y="4"/>
                    </a:lnTo>
                    <a:lnTo>
                      <a:pt x="776" y="2"/>
                    </a:lnTo>
                    <a:lnTo>
                      <a:pt x="864" y="0"/>
                    </a:lnTo>
                    <a:lnTo>
                      <a:pt x="952" y="2"/>
                    </a:lnTo>
                    <a:lnTo>
                      <a:pt x="1038" y="4"/>
                    </a:lnTo>
                    <a:lnTo>
                      <a:pt x="1120" y="10"/>
                    </a:lnTo>
                    <a:lnTo>
                      <a:pt x="1200" y="16"/>
                    </a:lnTo>
                    <a:lnTo>
                      <a:pt x="1276" y="26"/>
                    </a:lnTo>
                    <a:lnTo>
                      <a:pt x="1348" y="36"/>
                    </a:lnTo>
                    <a:lnTo>
                      <a:pt x="1414" y="50"/>
                    </a:lnTo>
                    <a:lnTo>
                      <a:pt x="1474" y="64"/>
                    </a:lnTo>
                    <a:lnTo>
                      <a:pt x="1530" y="78"/>
                    </a:lnTo>
                    <a:lnTo>
                      <a:pt x="1580" y="96"/>
                    </a:lnTo>
                    <a:lnTo>
                      <a:pt x="1624" y="114"/>
                    </a:lnTo>
                    <a:lnTo>
                      <a:pt x="1660" y="132"/>
                    </a:lnTo>
                    <a:lnTo>
                      <a:pt x="1676" y="142"/>
                    </a:lnTo>
                    <a:lnTo>
                      <a:pt x="1690" y="152"/>
                    </a:lnTo>
                    <a:lnTo>
                      <a:pt x="1700" y="162"/>
                    </a:lnTo>
                    <a:lnTo>
                      <a:pt x="1710" y="172"/>
                    </a:lnTo>
                    <a:lnTo>
                      <a:pt x="1718" y="184"/>
                    </a:lnTo>
                    <a:lnTo>
                      <a:pt x="1724" y="194"/>
                    </a:lnTo>
                    <a:lnTo>
                      <a:pt x="1726" y="204"/>
                    </a:lnTo>
                    <a:lnTo>
                      <a:pt x="1728" y="2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67676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endParaRPr lang="zh-CN" altLang="en-US" sz="78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467007" y="3811318"/>
              <a:ext cx="2832099" cy="92075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915670" eaLnBrk="1" fontAlgn="base" hangingPunct="1">
                <a:spcBef>
                  <a:spcPts val="0"/>
                </a:spcBef>
                <a:buClrTx/>
                <a:buSzTx/>
                <a:buNone/>
                <a:defRPr/>
              </a:pPr>
              <a:endParaRPr lang="zh-CN" altLang="en-US" sz="780" b="0" kern="0">
                <a:solidFill>
                  <a:srgbClr val="000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858171" y="2497632"/>
            <a:ext cx="2488907" cy="1544235"/>
            <a:chOff x="1659095" y="2788969"/>
            <a:chExt cx="2484437" cy="1541462"/>
          </a:xfrm>
        </p:grpSpPr>
        <p:grpSp>
          <p:nvGrpSpPr>
            <p:cNvPr id="11" name="Group 8"/>
            <p:cNvGrpSpPr/>
            <p:nvPr/>
          </p:nvGrpSpPr>
          <p:grpSpPr bwMode="auto">
            <a:xfrm>
              <a:off x="1659095" y="2957244"/>
              <a:ext cx="2484437" cy="1373187"/>
              <a:chOff x="2016" y="1944"/>
              <a:chExt cx="1728" cy="936"/>
            </a:xfrm>
          </p:grpSpPr>
          <p:sp>
            <p:nvSpPr>
              <p:cNvPr id="13" name="Freeform 9"/>
              <p:cNvSpPr/>
              <p:nvPr/>
            </p:nvSpPr>
            <p:spPr bwMode="auto">
              <a:xfrm>
                <a:off x="2016" y="1944"/>
                <a:ext cx="1728" cy="936"/>
              </a:xfrm>
              <a:custGeom>
                <a:avLst/>
                <a:gdLst>
                  <a:gd name="T0" fmla="*/ 1728 w 1728"/>
                  <a:gd name="T1" fmla="*/ 720 h 936"/>
                  <a:gd name="T2" fmla="*/ 1726 w 1728"/>
                  <a:gd name="T3" fmla="*/ 732 h 936"/>
                  <a:gd name="T4" fmla="*/ 1718 w 1728"/>
                  <a:gd name="T5" fmla="*/ 752 h 936"/>
                  <a:gd name="T6" fmla="*/ 1700 w 1728"/>
                  <a:gd name="T7" fmla="*/ 774 h 936"/>
                  <a:gd name="T8" fmla="*/ 1676 w 1728"/>
                  <a:gd name="T9" fmla="*/ 794 h 936"/>
                  <a:gd name="T10" fmla="*/ 1624 w 1728"/>
                  <a:gd name="T11" fmla="*/ 822 h 936"/>
                  <a:gd name="T12" fmla="*/ 1530 w 1728"/>
                  <a:gd name="T13" fmla="*/ 858 h 936"/>
                  <a:gd name="T14" fmla="*/ 1414 w 1728"/>
                  <a:gd name="T15" fmla="*/ 886 h 936"/>
                  <a:gd name="T16" fmla="*/ 1276 w 1728"/>
                  <a:gd name="T17" fmla="*/ 910 h 936"/>
                  <a:gd name="T18" fmla="*/ 1120 w 1728"/>
                  <a:gd name="T19" fmla="*/ 926 h 936"/>
                  <a:gd name="T20" fmla="*/ 952 w 1728"/>
                  <a:gd name="T21" fmla="*/ 934 h 936"/>
                  <a:gd name="T22" fmla="*/ 864 w 1728"/>
                  <a:gd name="T23" fmla="*/ 936 h 936"/>
                  <a:gd name="T24" fmla="*/ 690 w 1728"/>
                  <a:gd name="T25" fmla="*/ 932 h 936"/>
                  <a:gd name="T26" fmla="*/ 528 w 1728"/>
                  <a:gd name="T27" fmla="*/ 920 h 936"/>
                  <a:gd name="T28" fmla="*/ 380 w 1728"/>
                  <a:gd name="T29" fmla="*/ 900 h 936"/>
                  <a:gd name="T30" fmla="*/ 254 w 1728"/>
                  <a:gd name="T31" fmla="*/ 872 h 936"/>
                  <a:gd name="T32" fmla="*/ 148 w 1728"/>
                  <a:gd name="T33" fmla="*/ 840 h 936"/>
                  <a:gd name="T34" fmla="*/ 68 w 1728"/>
                  <a:gd name="T35" fmla="*/ 804 h 936"/>
                  <a:gd name="T36" fmla="*/ 38 w 1728"/>
                  <a:gd name="T37" fmla="*/ 784 h 936"/>
                  <a:gd name="T38" fmla="*/ 18 w 1728"/>
                  <a:gd name="T39" fmla="*/ 764 h 936"/>
                  <a:gd name="T40" fmla="*/ 4 w 1728"/>
                  <a:gd name="T41" fmla="*/ 742 h 936"/>
                  <a:gd name="T42" fmla="*/ 0 w 1728"/>
                  <a:gd name="T43" fmla="*/ 720 h 936"/>
                  <a:gd name="T44" fmla="*/ 288 w 1728"/>
                  <a:gd name="T45" fmla="*/ 144 h 936"/>
                  <a:gd name="T46" fmla="*/ 290 w 1728"/>
                  <a:gd name="T47" fmla="*/ 130 h 936"/>
                  <a:gd name="T48" fmla="*/ 300 w 1728"/>
                  <a:gd name="T49" fmla="*/ 114 h 936"/>
                  <a:gd name="T50" fmla="*/ 334 w 1728"/>
                  <a:gd name="T51" fmla="*/ 88 h 936"/>
                  <a:gd name="T52" fmla="*/ 386 w 1728"/>
                  <a:gd name="T53" fmla="*/ 64 h 936"/>
                  <a:gd name="T54" fmla="*/ 456 w 1728"/>
                  <a:gd name="T55" fmla="*/ 42 h 936"/>
                  <a:gd name="T56" fmla="*/ 542 w 1728"/>
                  <a:gd name="T57" fmla="*/ 24 h 936"/>
                  <a:gd name="T58" fmla="*/ 640 w 1728"/>
                  <a:gd name="T59" fmla="*/ 12 h 936"/>
                  <a:gd name="T60" fmla="*/ 748 w 1728"/>
                  <a:gd name="T61" fmla="*/ 2 h 936"/>
                  <a:gd name="T62" fmla="*/ 864 w 1728"/>
                  <a:gd name="T63" fmla="*/ 0 h 936"/>
                  <a:gd name="T64" fmla="*/ 922 w 1728"/>
                  <a:gd name="T65" fmla="*/ 0 h 936"/>
                  <a:gd name="T66" fmla="*/ 1036 w 1728"/>
                  <a:gd name="T67" fmla="*/ 6 h 936"/>
                  <a:gd name="T68" fmla="*/ 1138 w 1728"/>
                  <a:gd name="T69" fmla="*/ 18 h 936"/>
                  <a:gd name="T70" fmla="*/ 1230 w 1728"/>
                  <a:gd name="T71" fmla="*/ 32 h 936"/>
                  <a:gd name="T72" fmla="*/ 1308 w 1728"/>
                  <a:gd name="T73" fmla="*/ 52 h 936"/>
                  <a:gd name="T74" fmla="*/ 1370 w 1728"/>
                  <a:gd name="T75" fmla="*/ 76 h 936"/>
                  <a:gd name="T76" fmla="*/ 1414 w 1728"/>
                  <a:gd name="T77" fmla="*/ 102 h 936"/>
                  <a:gd name="T78" fmla="*/ 1434 w 1728"/>
                  <a:gd name="T79" fmla="*/ 122 h 936"/>
                  <a:gd name="T80" fmla="*/ 1440 w 1728"/>
                  <a:gd name="T81" fmla="*/ 136 h 936"/>
                  <a:gd name="T82" fmla="*/ 1440 w 1728"/>
                  <a:gd name="T83" fmla="*/ 144 h 9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728"/>
                  <a:gd name="T127" fmla="*/ 0 h 936"/>
                  <a:gd name="T128" fmla="*/ 1728 w 1728"/>
                  <a:gd name="T129" fmla="*/ 936 h 9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728" h="936">
                    <a:moveTo>
                      <a:pt x="1440" y="144"/>
                    </a:moveTo>
                    <a:lnTo>
                      <a:pt x="1728" y="720"/>
                    </a:lnTo>
                    <a:lnTo>
                      <a:pt x="1726" y="732"/>
                    </a:lnTo>
                    <a:lnTo>
                      <a:pt x="1724" y="742"/>
                    </a:lnTo>
                    <a:lnTo>
                      <a:pt x="1718" y="752"/>
                    </a:lnTo>
                    <a:lnTo>
                      <a:pt x="1710" y="764"/>
                    </a:lnTo>
                    <a:lnTo>
                      <a:pt x="1700" y="774"/>
                    </a:lnTo>
                    <a:lnTo>
                      <a:pt x="1690" y="784"/>
                    </a:lnTo>
                    <a:lnTo>
                      <a:pt x="1676" y="794"/>
                    </a:lnTo>
                    <a:lnTo>
                      <a:pt x="1660" y="804"/>
                    </a:lnTo>
                    <a:lnTo>
                      <a:pt x="1624" y="822"/>
                    </a:lnTo>
                    <a:lnTo>
                      <a:pt x="1580" y="840"/>
                    </a:lnTo>
                    <a:lnTo>
                      <a:pt x="1530" y="858"/>
                    </a:lnTo>
                    <a:lnTo>
                      <a:pt x="1474" y="872"/>
                    </a:lnTo>
                    <a:lnTo>
                      <a:pt x="1414" y="886"/>
                    </a:lnTo>
                    <a:lnTo>
                      <a:pt x="1348" y="900"/>
                    </a:lnTo>
                    <a:lnTo>
                      <a:pt x="1276" y="910"/>
                    </a:lnTo>
                    <a:lnTo>
                      <a:pt x="1200" y="920"/>
                    </a:lnTo>
                    <a:lnTo>
                      <a:pt x="1120" y="926"/>
                    </a:lnTo>
                    <a:lnTo>
                      <a:pt x="1038" y="932"/>
                    </a:lnTo>
                    <a:lnTo>
                      <a:pt x="952" y="934"/>
                    </a:lnTo>
                    <a:lnTo>
                      <a:pt x="864" y="936"/>
                    </a:lnTo>
                    <a:lnTo>
                      <a:pt x="776" y="934"/>
                    </a:lnTo>
                    <a:lnTo>
                      <a:pt x="690" y="932"/>
                    </a:lnTo>
                    <a:lnTo>
                      <a:pt x="608" y="926"/>
                    </a:lnTo>
                    <a:lnTo>
                      <a:pt x="528" y="920"/>
                    </a:lnTo>
                    <a:lnTo>
                      <a:pt x="452" y="910"/>
                    </a:lnTo>
                    <a:lnTo>
                      <a:pt x="380" y="900"/>
                    </a:lnTo>
                    <a:lnTo>
                      <a:pt x="314" y="886"/>
                    </a:lnTo>
                    <a:lnTo>
                      <a:pt x="254" y="872"/>
                    </a:lnTo>
                    <a:lnTo>
                      <a:pt x="198" y="858"/>
                    </a:lnTo>
                    <a:lnTo>
                      <a:pt x="148" y="840"/>
                    </a:lnTo>
                    <a:lnTo>
                      <a:pt x="104" y="822"/>
                    </a:lnTo>
                    <a:lnTo>
                      <a:pt x="68" y="804"/>
                    </a:lnTo>
                    <a:lnTo>
                      <a:pt x="52" y="794"/>
                    </a:lnTo>
                    <a:lnTo>
                      <a:pt x="38" y="784"/>
                    </a:lnTo>
                    <a:lnTo>
                      <a:pt x="28" y="774"/>
                    </a:lnTo>
                    <a:lnTo>
                      <a:pt x="18" y="764"/>
                    </a:lnTo>
                    <a:lnTo>
                      <a:pt x="10" y="752"/>
                    </a:lnTo>
                    <a:lnTo>
                      <a:pt x="4" y="742"/>
                    </a:lnTo>
                    <a:lnTo>
                      <a:pt x="2" y="732"/>
                    </a:lnTo>
                    <a:lnTo>
                      <a:pt x="0" y="720"/>
                    </a:lnTo>
                    <a:lnTo>
                      <a:pt x="288" y="144"/>
                    </a:lnTo>
                    <a:lnTo>
                      <a:pt x="288" y="136"/>
                    </a:lnTo>
                    <a:lnTo>
                      <a:pt x="290" y="130"/>
                    </a:lnTo>
                    <a:lnTo>
                      <a:pt x="294" y="122"/>
                    </a:lnTo>
                    <a:lnTo>
                      <a:pt x="300" y="114"/>
                    </a:lnTo>
                    <a:lnTo>
                      <a:pt x="314" y="102"/>
                    </a:lnTo>
                    <a:lnTo>
                      <a:pt x="334" y="88"/>
                    </a:lnTo>
                    <a:lnTo>
                      <a:pt x="358" y="76"/>
                    </a:lnTo>
                    <a:lnTo>
                      <a:pt x="386" y="64"/>
                    </a:lnTo>
                    <a:lnTo>
                      <a:pt x="420" y="52"/>
                    </a:lnTo>
                    <a:lnTo>
                      <a:pt x="456" y="42"/>
                    </a:lnTo>
                    <a:lnTo>
                      <a:pt x="498" y="32"/>
                    </a:lnTo>
                    <a:lnTo>
                      <a:pt x="542" y="24"/>
                    </a:lnTo>
                    <a:lnTo>
                      <a:pt x="590" y="18"/>
                    </a:lnTo>
                    <a:lnTo>
                      <a:pt x="640" y="12"/>
                    </a:lnTo>
                    <a:lnTo>
                      <a:pt x="692" y="6"/>
                    </a:lnTo>
                    <a:lnTo>
                      <a:pt x="748" y="2"/>
                    </a:lnTo>
                    <a:lnTo>
                      <a:pt x="806" y="0"/>
                    </a:lnTo>
                    <a:lnTo>
                      <a:pt x="864" y="0"/>
                    </a:lnTo>
                    <a:lnTo>
                      <a:pt x="922" y="0"/>
                    </a:lnTo>
                    <a:lnTo>
                      <a:pt x="980" y="2"/>
                    </a:lnTo>
                    <a:lnTo>
                      <a:pt x="1036" y="6"/>
                    </a:lnTo>
                    <a:lnTo>
                      <a:pt x="1088" y="12"/>
                    </a:lnTo>
                    <a:lnTo>
                      <a:pt x="1138" y="18"/>
                    </a:lnTo>
                    <a:lnTo>
                      <a:pt x="1186" y="24"/>
                    </a:lnTo>
                    <a:lnTo>
                      <a:pt x="1230" y="32"/>
                    </a:lnTo>
                    <a:lnTo>
                      <a:pt x="1272" y="42"/>
                    </a:lnTo>
                    <a:lnTo>
                      <a:pt x="1308" y="52"/>
                    </a:lnTo>
                    <a:lnTo>
                      <a:pt x="1342" y="64"/>
                    </a:lnTo>
                    <a:lnTo>
                      <a:pt x="1370" y="76"/>
                    </a:lnTo>
                    <a:lnTo>
                      <a:pt x="1394" y="88"/>
                    </a:lnTo>
                    <a:lnTo>
                      <a:pt x="1414" y="102"/>
                    </a:lnTo>
                    <a:lnTo>
                      <a:pt x="1428" y="114"/>
                    </a:lnTo>
                    <a:lnTo>
                      <a:pt x="1434" y="122"/>
                    </a:lnTo>
                    <a:lnTo>
                      <a:pt x="1438" y="130"/>
                    </a:lnTo>
                    <a:lnTo>
                      <a:pt x="1440" y="136"/>
                    </a:lnTo>
                    <a:lnTo>
                      <a:pt x="1440" y="1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algn="just">
                  <a:lnSpc>
                    <a:spcPct val="120000"/>
                  </a:lnSpc>
                </a:pPr>
                <a:endParaRPr lang="zh-CN" altLang="en-US" sz="78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10"/>
              <p:cNvSpPr/>
              <p:nvPr/>
            </p:nvSpPr>
            <p:spPr bwMode="auto">
              <a:xfrm>
                <a:off x="2304" y="1944"/>
                <a:ext cx="1152" cy="288"/>
              </a:xfrm>
              <a:custGeom>
                <a:avLst/>
                <a:gdLst>
                  <a:gd name="T0" fmla="*/ 1152 w 1152"/>
                  <a:gd name="T1" fmla="*/ 144 h 288"/>
                  <a:gd name="T2" fmla="*/ 1150 w 1152"/>
                  <a:gd name="T3" fmla="*/ 158 h 288"/>
                  <a:gd name="T4" fmla="*/ 1140 w 1152"/>
                  <a:gd name="T5" fmla="*/ 174 h 288"/>
                  <a:gd name="T6" fmla="*/ 1106 w 1152"/>
                  <a:gd name="T7" fmla="*/ 200 h 288"/>
                  <a:gd name="T8" fmla="*/ 1054 w 1152"/>
                  <a:gd name="T9" fmla="*/ 224 h 288"/>
                  <a:gd name="T10" fmla="*/ 984 w 1152"/>
                  <a:gd name="T11" fmla="*/ 246 h 288"/>
                  <a:gd name="T12" fmla="*/ 898 w 1152"/>
                  <a:gd name="T13" fmla="*/ 264 h 288"/>
                  <a:gd name="T14" fmla="*/ 800 w 1152"/>
                  <a:gd name="T15" fmla="*/ 276 h 288"/>
                  <a:gd name="T16" fmla="*/ 692 w 1152"/>
                  <a:gd name="T17" fmla="*/ 286 h 288"/>
                  <a:gd name="T18" fmla="*/ 576 w 1152"/>
                  <a:gd name="T19" fmla="*/ 288 h 288"/>
                  <a:gd name="T20" fmla="*/ 518 w 1152"/>
                  <a:gd name="T21" fmla="*/ 288 h 288"/>
                  <a:gd name="T22" fmla="*/ 404 w 1152"/>
                  <a:gd name="T23" fmla="*/ 282 h 288"/>
                  <a:gd name="T24" fmla="*/ 302 w 1152"/>
                  <a:gd name="T25" fmla="*/ 270 h 288"/>
                  <a:gd name="T26" fmla="*/ 210 w 1152"/>
                  <a:gd name="T27" fmla="*/ 256 h 288"/>
                  <a:gd name="T28" fmla="*/ 132 w 1152"/>
                  <a:gd name="T29" fmla="*/ 236 h 288"/>
                  <a:gd name="T30" fmla="*/ 70 w 1152"/>
                  <a:gd name="T31" fmla="*/ 212 h 288"/>
                  <a:gd name="T32" fmla="*/ 26 w 1152"/>
                  <a:gd name="T33" fmla="*/ 186 h 288"/>
                  <a:gd name="T34" fmla="*/ 6 w 1152"/>
                  <a:gd name="T35" fmla="*/ 166 h 288"/>
                  <a:gd name="T36" fmla="*/ 0 w 1152"/>
                  <a:gd name="T37" fmla="*/ 152 h 288"/>
                  <a:gd name="T38" fmla="*/ 0 w 1152"/>
                  <a:gd name="T39" fmla="*/ 144 h 288"/>
                  <a:gd name="T40" fmla="*/ 2 w 1152"/>
                  <a:gd name="T41" fmla="*/ 130 h 288"/>
                  <a:gd name="T42" fmla="*/ 12 w 1152"/>
                  <a:gd name="T43" fmla="*/ 114 h 288"/>
                  <a:gd name="T44" fmla="*/ 46 w 1152"/>
                  <a:gd name="T45" fmla="*/ 88 h 288"/>
                  <a:gd name="T46" fmla="*/ 98 w 1152"/>
                  <a:gd name="T47" fmla="*/ 64 h 288"/>
                  <a:gd name="T48" fmla="*/ 168 w 1152"/>
                  <a:gd name="T49" fmla="*/ 42 h 288"/>
                  <a:gd name="T50" fmla="*/ 254 w 1152"/>
                  <a:gd name="T51" fmla="*/ 24 h 288"/>
                  <a:gd name="T52" fmla="*/ 352 w 1152"/>
                  <a:gd name="T53" fmla="*/ 12 h 288"/>
                  <a:gd name="T54" fmla="*/ 460 w 1152"/>
                  <a:gd name="T55" fmla="*/ 2 h 288"/>
                  <a:gd name="T56" fmla="*/ 576 w 1152"/>
                  <a:gd name="T57" fmla="*/ 0 h 288"/>
                  <a:gd name="T58" fmla="*/ 634 w 1152"/>
                  <a:gd name="T59" fmla="*/ 0 h 288"/>
                  <a:gd name="T60" fmla="*/ 748 w 1152"/>
                  <a:gd name="T61" fmla="*/ 6 h 288"/>
                  <a:gd name="T62" fmla="*/ 850 w 1152"/>
                  <a:gd name="T63" fmla="*/ 18 h 288"/>
                  <a:gd name="T64" fmla="*/ 942 w 1152"/>
                  <a:gd name="T65" fmla="*/ 32 h 288"/>
                  <a:gd name="T66" fmla="*/ 1020 w 1152"/>
                  <a:gd name="T67" fmla="*/ 52 h 288"/>
                  <a:gd name="T68" fmla="*/ 1082 w 1152"/>
                  <a:gd name="T69" fmla="*/ 76 h 288"/>
                  <a:gd name="T70" fmla="*/ 1126 w 1152"/>
                  <a:gd name="T71" fmla="*/ 102 h 288"/>
                  <a:gd name="T72" fmla="*/ 1146 w 1152"/>
                  <a:gd name="T73" fmla="*/ 122 h 288"/>
                  <a:gd name="T74" fmla="*/ 1152 w 1152"/>
                  <a:gd name="T75" fmla="*/ 136 h 288"/>
                  <a:gd name="T76" fmla="*/ 1152 w 1152"/>
                  <a:gd name="T77" fmla="*/ 144 h 28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52"/>
                  <a:gd name="T118" fmla="*/ 0 h 288"/>
                  <a:gd name="T119" fmla="*/ 1152 w 1152"/>
                  <a:gd name="T120" fmla="*/ 288 h 28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52" h="288">
                    <a:moveTo>
                      <a:pt x="1152" y="144"/>
                    </a:moveTo>
                    <a:lnTo>
                      <a:pt x="1152" y="144"/>
                    </a:lnTo>
                    <a:lnTo>
                      <a:pt x="1152" y="152"/>
                    </a:lnTo>
                    <a:lnTo>
                      <a:pt x="1150" y="158"/>
                    </a:lnTo>
                    <a:lnTo>
                      <a:pt x="1146" y="166"/>
                    </a:lnTo>
                    <a:lnTo>
                      <a:pt x="1140" y="174"/>
                    </a:lnTo>
                    <a:lnTo>
                      <a:pt x="1126" y="186"/>
                    </a:lnTo>
                    <a:lnTo>
                      <a:pt x="1106" y="200"/>
                    </a:lnTo>
                    <a:lnTo>
                      <a:pt x="1082" y="212"/>
                    </a:lnTo>
                    <a:lnTo>
                      <a:pt x="1054" y="224"/>
                    </a:lnTo>
                    <a:lnTo>
                      <a:pt x="1020" y="236"/>
                    </a:lnTo>
                    <a:lnTo>
                      <a:pt x="984" y="246"/>
                    </a:lnTo>
                    <a:lnTo>
                      <a:pt x="942" y="256"/>
                    </a:lnTo>
                    <a:lnTo>
                      <a:pt x="898" y="264"/>
                    </a:lnTo>
                    <a:lnTo>
                      <a:pt x="850" y="270"/>
                    </a:lnTo>
                    <a:lnTo>
                      <a:pt x="800" y="276"/>
                    </a:lnTo>
                    <a:lnTo>
                      <a:pt x="748" y="282"/>
                    </a:lnTo>
                    <a:lnTo>
                      <a:pt x="692" y="286"/>
                    </a:lnTo>
                    <a:lnTo>
                      <a:pt x="634" y="288"/>
                    </a:lnTo>
                    <a:lnTo>
                      <a:pt x="576" y="288"/>
                    </a:lnTo>
                    <a:lnTo>
                      <a:pt x="518" y="288"/>
                    </a:lnTo>
                    <a:lnTo>
                      <a:pt x="460" y="286"/>
                    </a:lnTo>
                    <a:lnTo>
                      <a:pt x="404" y="282"/>
                    </a:lnTo>
                    <a:lnTo>
                      <a:pt x="352" y="276"/>
                    </a:lnTo>
                    <a:lnTo>
                      <a:pt x="302" y="270"/>
                    </a:lnTo>
                    <a:lnTo>
                      <a:pt x="254" y="264"/>
                    </a:lnTo>
                    <a:lnTo>
                      <a:pt x="210" y="256"/>
                    </a:lnTo>
                    <a:lnTo>
                      <a:pt x="168" y="246"/>
                    </a:lnTo>
                    <a:lnTo>
                      <a:pt x="132" y="236"/>
                    </a:lnTo>
                    <a:lnTo>
                      <a:pt x="98" y="224"/>
                    </a:lnTo>
                    <a:lnTo>
                      <a:pt x="70" y="212"/>
                    </a:lnTo>
                    <a:lnTo>
                      <a:pt x="46" y="200"/>
                    </a:lnTo>
                    <a:lnTo>
                      <a:pt x="26" y="186"/>
                    </a:lnTo>
                    <a:lnTo>
                      <a:pt x="12" y="174"/>
                    </a:lnTo>
                    <a:lnTo>
                      <a:pt x="6" y="166"/>
                    </a:lnTo>
                    <a:lnTo>
                      <a:pt x="2" y="158"/>
                    </a:lnTo>
                    <a:lnTo>
                      <a:pt x="0" y="152"/>
                    </a:lnTo>
                    <a:lnTo>
                      <a:pt x="0" y="144"/>
                    </a:lnTo>
                    <a:lnTo>
                      <a:pt x="0" y="136"/>
                    </a:lnTo>
                    <a:lnTo>
                      <a:pt x="2" y="130"/>
                    </a:lnTo>
                    <a:lnTo>
                      <a:pt x="6" y="122"/>
                    </a:lnTo>
                    <a:lnTo>
                      <a:pt x="12" y="114"/>
                    </a:lnTo>
                    <a:lnTo>
                      <a:pt x="26" y="102"/>
                    </a:lnTo>
                    <a:lnTo>
                      <a:pt x="46" y="88"/>
                    </a:lnTo>
                    <a:lnTo>
                      <a:pt x="70" y="76"/>
                    </a:lnTo>
                    <a:lnTo>
                      <a:pt x="98" y="64"/>
                    </a:lnTo>
                    <a:lnTo>
                      <a:pt x="132" y="52"/>
                    </a:lnTo>
                    <a:lnTo>
                      <a:pt x="168" y="42"/>
                    </a:lnTo>
                    <a:lnTo>
                      <a:pt x="210" y="32"/>
                    </a:lnTo>
                    <a:lnTo>
                      <a:pt x="254" y="24"/>
                    </a:lnTo>
                    <a:lnTo>
                      <a:pt x="302" y="18"/>
                    </a:lnTo>
                    <a:lnTo>
                      <a:pt x="352" y="12"/>
                    </a:lnTo>
                    <a:lnTo>
                      <a:pt x="404" y="6"/>
                    </a:lnTo>
                    <a:lnTo>
                      <a:pt x="460" y="2"/>
                    </a:lnTo>
                    <a:lnTo>
                      <a:pt x="518" y="0"/>
                    </a:lnTo>
                    <a:lnTo>
                      <a:pt x="576" y="0"/>
                    </a:lnTo>
                    <a:lnTo>
                      <a:pt x="634" y="0"/>
                    </a:lnTo>
                    <a:lnTo>
                      <a:pt x="692" y="2"/>
                    </a:lnTo>
                    <a:lnTo>
                      <a:pt x="748" y="6"/>
                    </a:lnTo>
                    <a:lnTo>
                      <a:pt x="800" y="12"/>
                    </a:lnTo>
                    <a:lnTo>
                      <a:pt x="850" y="18"/>
                    </a:lnTo>
                    <a:lnTo>
                      <a:pt x="898" y="24"/>
                    </a:lnTo>
                    <a:lnTo>
                      <a:pt x="942" y="32"/>
                    </a:lnTo>
                    <a:lnTo>
                      <a:pt x="984" y="42"/>
                    </a:lnTo>
                    <a:lnTo>
                      <a:pt x="1020" y="52"/>
                    </a:lnTo>
                    <a:lnTo>
                      <a:pt x="1054" y="64"/>
                    </a:lnTo>
                    <a:lnTo>
                      <a:pt x="1082" y="76"/>
                    </a:lnTo>
                    <a:lnTo>
                      <a:pt x="1106" y="88"/>
                    </a:lnTo>
                    <a:lnTo>
                      <a:pt x="1126" y="102"/>
                    </a:lnTo>
                    <a:lnTo>
                      <a:pt x="1140" y="114"/>
                    </a:lnTo>
                    <a:lnTo>
                      <a:pt x="1146" y="122"/>
                    </a:lnTo>
                    <a:lnTo>
                      <a:pt x="1150" y="130"/>
                    </a:lnTo>
                    <a:lnTo>
                      <a:pt x="1152" y="136"/>
                    </a:lnTo>
                    <a:lnTo>
                      <a:pt x="1152" y="14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67676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endParaRPr lang="zh-CN" altLang="en-US" sz="78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927382" y="2788969"/>
              <a:ext cx="1911350" cy="62230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915670" eaLnBrk="1" fontAlgn="base" hangingPunct="1">
                <a:spcBef>
                  <a:spcPts val="0"/>
                </a:spcBef>
                <a:buClrTx/>
                <a:buSzTx/>
                <a:buNone/>
                <a:defRPr/>
              </a:pPr>
              <a:endParaRPr lang="zh-CN" altLang="en-US" sz="780" b="0" kern="0">
                <a:solidFill>
                  <a:srgbClr val="000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Freeform 12"/>
          <p:cNvSpPr/>
          <p:nvPr/>
        </p:nvSpPr>
        <p:spPr bwMode="auto">
          <a:xfrm>
            <a:off x="2422993" y="1196976"/>
            <a:ext cx="1432911" cy="1469491"/>
          </a:xfrm>
          <a:custGeom>
            <a:avLst/>
            <a:gdLst>
              <a:gd name="T0" fmla="*/ 2147483647 w 576"/>
              <a:gd name="T1" fmla="*/ 2147483647 h 648"/>
              <a:gd name="T2" fmla="*/ 2147483647 w 576"/>
              <a:gd name="T3" fmla="*/ 2147483647 h 648"/>
              <a:gd name="T4" fmla="*/ 2147483647 w 576"/>
              <a:gd name="T5" fmla="*/ 2147483647 h 648"/>
              <a:gd name="T6" fmla="*/ 2147483647 w 576"/>
              <a:gd name="T7" fmla="*/ 2147483647 h 648"/>
              <a:gd name="T8" fmla="*/ 2147483647 w 576"/>
              <a:gd name="T9" fmla="*/ 2147483647 h 648"/>
              <a:gd name="T10" fmla="*/ 2147483647 w 576"/>
              <a:gd name="T11" fmla="*/ 2147483647 h 648"/>
              <a:gd name="T12" fmla="*/ 2147483647 w 576"/>
              <a:gd name="T13" fmla="*/ 2147483647 h 648"/>
              <a:gd name="T14" fmla="*/ 2147483647 w 576"/>
              <a:gd name="T15" fmla="*/ 2147483647 h 648"/>
              <a:gd name="T16" fmla="*/ 2147483647 w 576"/>
              <a:gd name="T17" fmla="*/ 2147483647 h 648"/>
              <a:gd name="T18" fmla="*/ 2147483647 w 576"/>
              <a:gd name="T19" fmla="*/ 2147483647 h 648"/>
              <a:gd name="T20" fmla="*/ 2147483647 w 576"/>
              <a:gd name="T21" fmla="*/ 2147483647 h 648"/>
              <a:gd name="T22" fmla="*/ 2133573609 w 576"/>
              <a:gd name="T23" fmla="*/ 2147483647 h 648"/>
              <a:gd name="T24" fmla="*/ 1775924795 w 576"/>
              <a:gd name="T25" fmla="*/ 2147483647 h 648"/>
              <a:gd name="T26" fmla="*/ 1775924795 w 576"/>
              <a:gd name="T27" fmla="*/ 2147483647 h 648"/>
              <a:gd name="T28" fmla="*/ 1418273498 w 576"/>
              <a:gd name="T29" fmla="*/ 2147483647 h 648"/>
              <a:gd name="T30" fmla="*/ 1085285581 w 576"/>
              <a:gd name="T31" fmla="*/ 2147483647 h 648"/>
              <a:gd name="T32" fmla="*/ 776966011 w 576"/>
              <a:gd name="T33" fmla="*/ 2147483647 h 648"/>
              <a:gd name="T34" fmla="*/ 517978169 w 576"/>
              <a:gd name="T35" fmla="*/ 2147483647 h 648"/>
              <a:gd name="T36" fmla="*/ 308319570 w 576"/>
              <a:gd name="T37" fmla="*/ 2147483647 h 648"/>
              <a:gd name="T38" fmla="*/ 209658599 w 576"/>
              <a:gd name="T39" fmla="*/ 2147483647 h 648"/>
              <a:gd name="T40" fmla="*/ 135661008 w 576"/>
              <a:gd name="T41" fmla="*/ 2147483647 h 648"/>
              <a:gd name="T42" fmla="*/ 73997591 w 576"/>
              <a:gd name="T43" fmla="*/ 2147483647 h 648"/>
              <a:gd name="T44" fmla="*/ 36997554 w 576"/>
              <a:gd name="T45" fmla="*/ 2147483647 h 648"/>
              <a:gd name="T46" fmla="*/ 12331690 w 576"/>
              <a:gd name="T47" fmla="*/ 2147483647 h 648"/>
              <a:gd name="T48" fmla="*/ 0 w 576"/>
              <a:gd name="T49" fmla="*/ 2147483647 h 648"/>
              <a:gd name="T50" fmla="*/ 1775924795 w 576"/>
              <a:gd name="T51" fmla="*/ 0 h 648"/>
              <a:gd name="T52" fmla="*/ 2147483647 w 576"/>
              <a:gd name="T53" fmla="*/ 2147483647 h 64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76"/>
              <a:gd name="T82" fmla="*/ 0 h 648"/>
              <a:gd name="T83" fmla="*/ 576 w 576"/>
              <a:gd name="T84" fmla="*/ 648 h 648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76" h="648">
                <a:moveTo>
                  <a:pt x="576" y="576"/>
                </a:moveTo>
                <a:lnTo>
                  <a:pt x="576" y="576"/>
                </a:lnTo>
                <a:lnTo>
                  <a:pt x="574" y="584"/>
                </a:lnTo>
                <a:lnTo>
                  <a:pt x="570" y="590"/>
                </a:lnTo>
                <a:lnTo>
                  <a:pt x="564" y="598"/>
                </a:lnTo>
                <a:lnTo>
                  <a:pt x="554" y="604"/>
                </a:lnTo>
                <a:lnTo>
                  <a:pt x="542" y="610"/>
                </a:lnTo>
                <a:lnTo>
                  <a:pt x="526" y="616"/>
                </a:lnTo>
                <a:lnTo>
                  <a:pt x="492" y="626"/>
                </a:lnTo>
                <a:lnTo>
                  <a:pt x="450" y="636"/>
                </a:lnTo>
                <a:lnTo>
                  <a:pt x="400" y="642"/>
                </a:lnTo>
                <a:lnTo>
                  <a:pt x="346" y="646"/>
                </a:lnTo>
                <a:lnTo>
                  <a:pt x="288" y="648"/>
                </a:lnTo>
                <a:lnTo>
                  <a:pt x="230" y="646"/>
                </a:lnTo>
                <a:lnTo>
                  <a:pt x="176" y="642"/>
                </a:lnTo>
                <a:lnTo>
                  <a:pt x="126" y="636"/>
                </a:lnTo>
                <a:lnTo>
                  <a:pt x="84" y="626"/>
                </a:lnTo>
                <a:lnTo>
                  <a:pt x="50" y="616"/>
                </a:lnTo>
                <a:lnTo>
                  <a:pt x="34" y="610"/>
                </a:lnTo>
                <a:lnTo>
                  <a:pt x="22" y="604"/>
                </a:lnTo>
                <a:lnTo>
                  <a:pt x="12" y="598"/>
                </a:lnTo>
                <a:lnTo>
                  <a:pt x="6" y="590"/>
                </a:lnTo>
                <a:lnTo>
                  <a:pt x="2" y="584"/>
                </a:lnTo>
                <a:lnTo>
                  <a:pt x="0" y="576"/>
                </a:lnTo>
                <a:lnTo>
                  <a:pt x="288" y="0"/>
                </a:lnTo>
                <a:lnTo>
                  <a:pt x="576" y="5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pPr algn="just" defTabSz="915670">
              <a:lnSpc>
                <a:spcPct val="120000"/>
              </a:lnSpc>
              <a:defRPr/>
            </a:pPr>
            <a:endParaRPr lang="zh-CN" altLang="en-US" sz="780" b="1" ker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7" name="Freeform 59"/>
          <p:cNvSpPr>
            <a:spLocks noEditPoints="1"/>
          </p:cNvSpPr>
          <p:nvPr/>
        </p:nvSpPr>
        <p:spPr bwMode="auto">
          <a:xfrm>
            <a:off x="2916543" y="1900307"/>
            <a:ext cx="446088" cy="328612"/>
          </a:xfrm>
          <a:custGeom>
            <a:avLst/>
            <a:gdLst>
              <a:gd name="T0" fmla="*/ 39994 w 145"/>
              <a:gd name="T1" fmla="*/ 221122 h 107"/>
              <a:gd name="T2" fmla="*/ 33841 w 145"/>
              <a:gd name="T3" fmla="*/ 322470 h 107"/>
              <a:gd name="T4" fmla="*/ 89218 w 145"/>
              <a:gd name="T5" fmla="*/ 328612 h 107"/>
              <a:gd name="T6" fmla="*/ 95371 w 145"/>
              <a:gd name="T7" fmla="*/ 230336 h 107"/>
              <a:gd name="T8" fmla="*/ 286112 w 145"/>
              <a:gd name="T9" fmla="*/ 205766 h 107"/>
              <a:gd name="T10" fmla="*/ 230735 w 145"/>
              <a:gd name="T11" fmla="*/ 211909 h 107"/>
              <a:gd name="T12" fmla="*/ 239965 w 145"/>
              <a:gd name="T13" fmla="*/ 328612 h 107"/>
              <a:gd name="T14" fmla="*/ 295341 w 145"/>
              <a:gd name="T15" fmla="*/ 322470 h 107"/>
              <a:gd name="T16" fmla="*/ 286112 w 145"/>
              <a:gd name="T17" fmla="*/ 205766 h 107"/>
              <a:gd name="T18" fmla="*/ 338412 w 145"/>
              <a:gd name="T19" fmla="*/ 171984 h 107"/>
              <a:gd name="T20" fmla="*/ 329182 w 145"/>
              <a:gd name="T21" fmla="*/ 322470 h 107"/>
              <a:gd name="T22" fmla="*/ 384559 w 145"/>
              <a:gd name="T23" fmla="*/ 328612 h 107"/>
              <a:gd name="T24" fmla="*/ 393788 w 145"/>
              <a:gd name="T25" fmla="*/ 181197 h 107"/>
              <a:gd name="T26" fmla="*/ 187665 w 145"/>
              <a:gd name="T27" fmla="*/ 162770 h 107"/>
              <a:gd name="T28" fmla="*/ 132288 w 145"/>
              <a:gd name="T29" fmla="*/ 168913 h 107"/>
              <a:gd name="T30" fmla="*/ 141518 w 145"/>
              <a:gd name="T31" fmla="*/ 328612 h 107"/>
              <a:gd name="T32" fmla="*/ 193818 w 145"/>
              <a:gd name="T33" fmla="*/ 322470 h 107"/>
              <a:gd name="T34" fmla="*/ 187665 w 145"/>
              <a:gd name="T35" fmla="*/ 162770 h 107"/>
              <a:gd name="T36" fmla="*/ 436859 w 145"/>
              <a:gd name="T37" fmla="*/ 0 h 107"/>
              <a:gd name="T38" fmla="*/ 356870 w 145"/>
              <a:gd name="T39" fmla="*/ 18427 h 107"/>
              <a:gd name="T40" fmla="*/ 353794 w 145"/>
              <a:gd name="T41" fmla="*/ 30711 h 107"/>
              <a:gd name="T42" fmla="*/ 276882 w 145"/>
              <a:gd name="T43" fmla="*/ 135130 h 107"/>
              <a:gd name="T44" fmla="*/ 169206 w 145"/>
              <a:gd name="T45" fmla="*/ 42996 h 107"/>
              <a:gd name="T46" fmla="*/ 9229 w 145"/>
              <a:gd name="T47" fmla="*/ 184268 h 107"/>
              <a:gd name="T48" fmla="*/ 18459 w 145"/>
              <a:gd name="T49" fmla="*/ 208838 h 107"/>
              <a:gd name="T50" fmla="*/ 169206 w 145"/>
              <a:gd name="T51" fmla="*/ 79850 h 107"/>
              <a:gd name="T52" fmla="*/ 276882 w 145"/>
              <a:gd name="T53" fmla="*/ 171984 h 107"/>
              <a:gd name="T54" fmla="*/ 390712 w 145"/>
              <a:gd name="T55" fmla="*/ 67565 h 107"/>
              <a:gd name="T56" fmla="*/ 418400 w 145"/>
              <a:gd name="T57" fmla="*/ 92134 h 107"/>
              <a:gd name="T58" fmla="*/ 424553 w 145"/>
              <a:gd name="T59" fmla="*/ 89063 h 107"/>
              <a:gd name="T60" fmla="*/ 446088 w 145"/>
              <a:gd name="T61" fmla="*/ 9213 h 107"/>
              <a:gd name="T62" fmla="*/ 439935 w 145"/>
              <a:gd name="T63" fmla="*/ 0 h 10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45" h="107">
                <a:moveTo>
                  <a:pt x="29" y="72"/>
                </a:moveTo>
                <a:cubicBezTo>
                  <a:pt x="13" y="72"/>
                  <a:pt x="13" y="72"/>
                  <a:pt x="13" y="72"/>
                </a:cubicBezTo>
                <a:cubicBezTo>
                  <a:pt x="12" y="72"/>
                  <a:pt x="11" y="73"/>
                  <a:pt x="11" y="75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11" y="106"/>
                  <a:pt x="12" y="107"/>
                  <a:pt x="13" y="107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30" y="107"/>
                  <a:pt x="31" y="106"/>
                  <a:pt x="31" y="10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73"/>
                  <a:pt x="30" y="72"/>
                  <a:pt x="29" y="72"/>
                </a:cubicBezTo>
                <a:moveTo>
                  <a:pt x="93" y="67"/>
                </a:moveTo>
                <a:cubicBezTo>
                  <a:pt x="78" y="67"/>
                  <a:pt x="78" y="67"/>
                  <a:pt x="78" y="67"/>
                </a:cubicBezTo>
                <a:cubicBezTo>
                  <a:pt x="76" y="67"/>
                  <a:pt x="75" y="68"/>
                  <a:pt x="75" y="69"/>
                </a:cubicBezTo>
                <a:cubicBezTo>
                  <a:pt x="75" y="105"/>
                  <a:pt x="75" y="105"/>
                  <a:pt x="75" y="105"/>
                </a:cubicBezTo>
                <a:cubicBezTo>
                  <a:pt x="75" y="106"/>
                  <a:pt x="76" y="107"/>
                  <a:pt x="78" y="107"/>
                </a:cubicBezTo>
                <a:cubicBezTo>
                  <a:pt x="93" y="107"/>
                  <a:pt x="93" y="107"/>
                  <a:pt x="93" y="107"/>
                </a:cubicBezTo>
                <a:cubicBezTo>
                  <a:pt x="94" y="107"/>
                  <a:pt x="96" y="106"/>
                  <a:pt x="96" y="105"/>
                </a:cubicBezTo>
                <a:cubicBezTo>
                  <a:pt x="96" y="69"/>
                  <a:pt x="96" y="69"/>
                  <a:pt x="96" y="69"/>
                </a:cubicBezTo>
                <a:cubicBezTo>
                  <a:pt x="96" y="68"/>
                  <a:pt x="94" y="67"/>
                  <a:pt x="93" y="67"/>
                </a:cubicBezTo>
                <a:moveTo>
                  <a:pt x="125" y="56"/>
                </a:moveTo>
                <a:cubicBezTo>
                  <a:pt x="110" y="56"/>
                  <a:pt x="110" y="56"/>
                  <a:pt x="110" y="56"/>
                </a:cubicBezTo>
                <a:cubicBezTo>
                  <a:pt x="108" y="56"/>
                  <a:pt x="107" y="57"/>
                  <a:pt x="107" y="59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107" y="106"/>
                  <a:pt x="108" y="107"/>
                  <a:pt x="110" y="107"/>
                </a:cubicBezTo>
                <a:cubicBezTo>
                  <a:pt x="125" y="107"/>
                  <a:pt x="125" y="107"/>
                  <a:pt x="125" y="107"/>
                </a:cubicBezTo>
                <a:cubicBezTo>
                  <a:pt x="127" y="107"/>
                  <a:pt x="128" y="106"/>
                  <a:pt x="128" y="105"/>
                </a:cubicBezTo>
                <a:cubicBezTo>
                  <a:pt x="128" y="59"/>
                  <a:pt x="128" y="59"/>
                  <a:pt x="128" y="59"/>
                </a:cubicBezTo>
                <a:cubicBezTo>
                  <a:pt x="128" y="57"/>
                  <a:pt x="127" y="56"/>
                  <a:pt x="125" y="56"/>
                </a:cubicBezTo>
                <a:moveTo>
                  <a:pt x="61" y="53"/>
                </a:moveTo>
                <a:cubicBezTo>
                  <a:pt x="46" y="53"/>
                  <a:pt x="46" y="53"/>
                  <a:pt x="46" y="53"/>
                </a:cubicBezTo>
                <a:cubicBezTo>
                  <a:pt x="44" y="53"/>
                  <a:pt x="43" y="54"/>
                  <a:pt x="43" y="55"/>
                </a:cubicBezTo>
                <a:cubicBezTo>
                  <a:pt x="43" y="105"/>
                  <a:pt x="43" y="105"/>
                  <a:pt x="43" y="105"/>
                </a:cubicBezTo>
                <a:cubicBezTo>
                  <a:pt x="43" y="106"/>
                  <a:pt x="44" y="107"/>
                  <a:pt x="46" y="107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62" y="107"/>
                  <a:pt x="63" y="106"/>
                  <a:pt x="63" y="105"/>
                </a:cubicBezTo>
                <a:cubicBezTo>
                  <a:pt x="63" y="55"/>
                  <a:pt x="63" y="55"/>
                  <a:pt x="63" y="55"/>
                </a:cubicBezTo>
                <a:cubicBezTo>
                  <a:pt x="63" y="54"/>
                  <a:pt x="62" y="53"/>
                  <a:pt x="61" y="53"/>
                </a:cubicBezTo>
                <a:moveTo>
                  <a:pt x="143" y="0"/>
                </a:moveTo>
                <a:cubicBezTo>
                  <a:pt x="143" y="0"/>
                  <a:pt x="142" y="0"/>
                  <a:pt x="142" y="0"/>
                </a:cubicBezTo>
                <a:cubicBezTo>
                  <a:pt x="118" y="5"/>
                  <a:pt x="118" y="5"/>
                  <a:pt x="118" y="5"/>
                </a:cubicBezTo>
                <a:cubicBezTo>
                  <a:pt x="117" y="5"/>
                  <a:pt x="117" y="5"/>
                  <a:pt x="116" y="6"/>
                </a:cubicBezTo>
                <a:cubicBezTo>
                  <a:pt x="116" y="6"/>
                  <a:pt x="115" y="7"/>
                  <a:pt x="115" y="7"/>
                </a:cubicBezTo>
                <a:cubicBezTo>
                  <a:pt x="115" y="8"/>
                  <a:pt x="115" y="9"/>
                  <a:pt x="115" y="10"/>
                </a:cubicBezTo>
                <a:cubicBezTo>
                  <a:pt x="121" y="15"/>
                  <a:pt x="121" y="15"/>
                  <a:pt x="121" y="15"/>
                </a:cubicBezTo>
                <a:cubicBezTo>
                  <a:pt x="90" y="44"/>
                  <a:pt x="90" y="44"/>
                  <a:pt x="90" y="44"/>
                </a:cubicBezTo>
                <a:cubicBezTo>
                  <a:pt x="59" y="15"/>
                  <a:pt x="59" y="15"/>
                  <a:pt x="59" y="15"/>
                </a:cubicBezTo>
                <a:cubicBezTo>
                  <a:pt x="58" y="15"/>
                  <a:pt x="57" y="14"/>
                  <a:pt x="55" y="14"/>
                </a:cubicBezTo>
                <a:cubicBezTo>
                  <a:pt x="54" y="14"/>
                  <a:pt x="53" y="14"/>
                  <a:pt x="52" y="15"/>
                </a:cubicBezTo>
                <a:cubicBezTo>
                  <a:pt x="3" y="60"/>
                  <a:pt x="3" y="60"/>
                  <a:pt x="3" y="60"/>
                </a:cubicBezTo>
                <a:cubicBezTo>
                  <a:pt x="1" y="62"/>
                  <a:pt x="0" y="65"/>
                  <a:pt x="2" y="67"/>
                </a:cubicBezTo>
                <a:cubicBezTo>
                  <a:pt x="3" y="68"/>
                  <a:pt x="5" y="68"/>
                  <a:pt x="6" y="68"/>
                </a:cubicBezTo>
                <a:cubicBezTo>
                  <a:pt x="7" y="68"/>
                  <a:pt x="8" y="68"/>
                  <a:pt x="9" y="67"/>
                </a:cubicBezTo>
                <a:cubicBezTo>
                  <a:pt x="55" y="26"/>
                  <a:pt x="55" y="26"/>
                  <a:pt x="55" y="26"/>
                </a:cubicBezTo>
                <a:cubicBezTo>
                  <a:pt x="87" y="54"/>
                  <a:pt x="87" y="54"/>
                  <a:pt x="87" y="54"/>
                </a:cubicBezTo>
                <a:cubicBezTo>
                  <a:pt x="88" y="55"/>
                  <a:pt x="89" y="56"/>
                  <a:pt x="90" y="56"/>
                </a:cubicBezTo>
                <a:cubicBezTo>
                  <a:pt x="91" y="56"/>
                  <a:pt x="93" y="55"/>
                  <a:pt x="94" y="54"/>
                </a:cubicBezTo>
                <a:cubicBezTo>
                  <a:pt x="127" y="22"/>
                  <a:pt x="127" y="22"/>
                  <a:pt x="127" y="22"/>
                </a:cubicBezTo>
                <a:cubicBezTo>
                  <a:pt x="134" y="29"/>
                  <a:pt x="134" y="29"/>
                  <a:pt x="134" y="29"/>
                </a:cubicBezTo>
                <a:cubicBezTo>
                  <a:pt x="134" y="30"/>
                  <a:pt x="135" y="30"/>
                  <a:pt x="136" y="30"/>
                </a:cubicBezTo>
                <a:cubicBezTo>
                  <a:pt x="136" y="30"/>
                  <a:pt x="136" y="30"/>
                  <a:pt x="137" y="30"/>
                </a:cubicBezTo>
                <a:cubicBezTo>
                  <a:pt x="137" y="29"/>
                  <a:pt x="138" y="29"/>
                  <a:pt x="138" y="29"/>
                </a:cubicBezTo>
                <a:cubicBezTo>
                  <a:pt x="139" y="28"/>
                  <a:pt x="139" y="28"/>
                  <a:pt x="139" y="27"/>
                </a:cubicBezTo>
                <a:cubicBezTo>
                  <a:pt x="145" y="3"/>
                  <a:pt x="145" y="3"/>
                  <a:pt x="145" y="3"/>
                </a:cubicBezTo>
                <a:cubicBezTo>
                  <a:pt x="145" y="2"/>
                  <a:pt x="145" y="1"/>
                  <a:pt x="145" y="0"/>
                </a:cubicBezTo>
                <a:cubicBezTo>
                  <a:pt x="144" y="0"/>
                  <a:pt x="144" y="0"/>
                  <a:pt x="143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</a:endParaRPr>
          </a:p>
        </p:txBody>
      </p:sp>
      <p:sp>
        <p:nvSpPr>
          <p:cNvPr id="4" name="KSO_Shape"/>
          <p:cNvSpPr/>
          <p:nvPr/>
        </p:nvSpPr>
        <p:spPr bwMode="auto">
          <a:xfrm>
            <a:off x="2916555" y="5009515"/>
            <a:ext cx="509905" cy="471805"/>
          </a:xfrm>
          <a:custGeom>
            <a:avLst/>
            <a:gdLst/>
            <a:ahLst/>
            <a:cxnLst/>
            <a:rect l="0" t="0" r="r" b="b"/>
            <a:pathLst>
              <a:path w="4999037" h="4260141">
                <a:moveTo>
                  <a:pt x="1900345" y="3557911"/>
                </a:moveTo>
                <a:lnTo>
                  <a:pt x="3097730" y="3557911"/>
                </a:lnTo>
                <a:lnTo>
                  <a:pt x="3102535" y="3590573"/>
                </a:lnTo>
                <a:lnTo>
                  <a:pt x="3107340" y="3623235"/>
                </a:lnTo>
                <a:lnTo>
                  <a:pt x="3113106" y="3656858"/>
                </a:lnTo>
                <a:lnTo>
                  <a:pt x="3119833" y="3691441"/>
                </a:lnTo>
                <a:lnTo>
                  <a:pt x="3126560" y="3717378"/>
                </a:lnTo>
                <a:lnTo>
                  <a:pt x="3134248" y="3744276"/>
                </a:lnTo>
                <a:lnTo>
                  <a:pt x="3140975" y="3769253"/>
                </a:lnTo>
                <a:lnTo>
                  <a:pt x="3148663" y="3795190"/>
                </a:lnTo>
                <a:lnTo>
                  <a:pt x="3158272" y="3821127"/>
                </a:lnTo>
                <a:lnTo>
                  <a:pt x="3166921" y="3846104"/>
                </a:lnTo>
                <a:lnTo>
                  <a:pt x="3177492" y="3871081"/>
                </a:lnTo>
                <a:lnTo>
                  <a:pt x="3189024" y="3895097"/>
                </a:lnTo>
                <a:lnTo>
                  <a:pt x="3200556" y="3919113"/>
                </a:lnTo>
                <a:lnTo>
                  <a:pt x="3213048" y="3941208"/>
                </a:lnTo>
                <a:lnTo>
                  <a:pt x="3226502" y="3964263"/>
                </a:lnTo>
                <a:lnTo>
                  <a:pt x="3240917" y="3984437"/>
                </a:lnTo>
                <a:lnTo>
                  <a:pt x="3256293" y="4004610"/>
                </a:lnTo>
                <a:lnTo>
                  <a:pt x="3271668" y="4024784"/>
                </a:lnTo>
                <a:lnTo>
                  <a:pt x="3288966" y="4042075"/>
                </a:lnTo>
                <a:lnTo>
                  <a:pt x="3306264" y="4058406"/>
                </a:lnTo>
                <a:lnTo>
                  <a:pt x="3318757" y="4069934"/>
                </a:lnTo>
                <a:lnTo>
                  <a:pt x="3331249" y="4079540"/>
                </a:lnTo>
                <a:lnTo>
                  <a:pt x="3344703" y="4089147"/>
                </a:lnTo>
                <a:lnTo>
                  <a:pt x="3358157" y="4097793"/>
                </a:lnTo>
                <a:lnTo>
                  <a:pt x="3372572" y="4106438"/>
                </a:lnTo>
                <a:lnTo>
                  <a:pt x="3386026" y="4114123"/>
                </a:lnTo>
                <a:lnTo>
                  <a:pt x="3402362" y="4121809"/>
                </a:lnTo>
                <a:lnTo>
                  <a:pt x="3417738" y="4127573"/>
                </a:lnTo>
                <a:lnTo>
                  <a:pt x="3433114" y="4133336"/>
                </a:lnTo>
                <a:lnTo>
                  <a:pt x="3450411" y="4138140"/>
                </a:lnTo>
                <a:lnTo>
                  <a:pt x="3467709" y="4142943"/>
                </a:lnTo>
                <a:lnTo>
                  <a:pt x="3485007" y="4145825"/>
                </a:lnTo>
                <a:lnTo>
                  <a:pt x="3504227" y="4148707"/>
                </a:lnTo>
                <a:lnTo>
                  <a:pt x="3523446" y="4151589"/>
                </a:lnTo>
                <a:lnTo>
                  <a:pt x="3543627" y="4152549"/>
                </a:lnTo>
                <a:lnTo>
                  <a:pt x="3564769" y="4152549"/>
                </a:lnTo>
                <a:lnTo>
                  <a:pt x="3564769" y="4260141"/>
                </a:lnTo>
                <a:lnTo>
                  <a:pt x="1434268" y="4260141"/>
                </a:lnTo>
                <a:lnTo>
                  <a:pt x="1434268" y="4152549"/>
                </a:lnTo>
                <a:lnTo>
                  <a:pt x="1455409" y="4152549"/>
                </a:lnTo>
                <a:lnTo>
                  <a:pt x="1474629" y="4151589"/>
                </a:lnTo>
                <a:lnTo>
                  <a:pt x="1493849" y="4148707"/>
                </a:lnTo>
                <a:lnTo>
                  <a:pt x="1513068" y="4145825"/>
                </a:lnTo>
                <a:lnTo>
                  <a:pt x="1530366" y="4142943"/>
                </a:lnTo>
                <a:lnTo>
                  <a:pt x="1547664" y="4138140"/>
                </a:lnTo>
                <a:lnTo>
                  <a:pt x="1564962" y="4133336"/>
                </a:lnTo>
                <a:lnTo>
                  <a:pt x="1581298" y="4127573"/>
                </a:lnTo>
                <a:lnTo>
                  <a:pt x="1596674" y="4121809"/>
                </a:lnTo>
                <a:lnTo>
                  <a:pt x="1612050" y="4114123"/>
                </a:lnTo>
                <a:lnTo>
                  <a:pt x="1626465" y="4106438"/>
                </a:lnTo>
                <a:lnTo>
                  <a:pt x="1639918" y="4097793"/>
                </a:lnTo>
                <a:lnTo>
                  <a:pt x="1653372" y="4089147"/>
                </a:lnTo>
                <a:lnTo>
                  <a:pt x="1666826" y="4079540"/>
                </a:lnTo>
                <a:lnTo>
                  <a:pt x="1679319" y="4069934"/>
                </a:lnTo>
                <a:lnTo>
                  <a:pt x="1691811" y="4058406"/>
                </a:lnTo>
                <a:lnTo>
                  <a:pt x="1703343" y="4047839"/>
                </a:lnTo>
                <a:lnTo>
                  <a:pt x="1715836" y="4036311"/>
                </a:lnTo>
                <a:lnTo>
                  <a:pt x="1726407" y="4024784"/>
                </a:lnTo>
                <a:lnTo>
                  <a:pt x="1736978" y="4012295"/>
                </a:lnTo>
                <a:lnTo>
                  <a:pt x="1757158" y="3985397"/>
                </a:lnTo>
                <a:lnTo>
                  <a:pt x="1776378" y="3956578"/>
                </a:lnTo>
                <a:lnTo>
                  <a:pt x="1793676" y="3926798"/>
                </a:lnTo>
                <a:lnTo>
                  <a:pt x="1809052" y="3895097"/>
                </a:lnTo>
                <a:lnTo>
                  <a:pt x="1824427" y="3863396"/>
                </a:lnTo>
                <a:lnTo>
                  <a:pt x="1837881" y="3829773"/>
                </a:lnTo>
                <a:lnTo>
                  <a:pt x="1849413" y="3795190"/>
                </a:lnTo>
                <a:lnTo>
                  <a:pt x="1859984" y="3761568"/>
                </a:lnTo>
                <a:lnTo>
                  <a:pt x="1868632" y="3726984"/>
                </a:lnTo>
                <a:lnTo>
                  <a:pt x="1878242" y="3692401"/>
                </a:lnTo>
                <a:lnTo>
                  <a:pt x="1884969" y="3657818"/>
                </a:lnTo>
                <a:lnTo>
                  <a:pt x="1890735" y="3623235"/>
                </a:lnTo>
                <a:lnTo>
                  <a:pt x="1896501" y="3590573"/>
                </a:lnTo>
                <a:lnTo>
                  <a:pt x="1900345" y="3557911"/>
                </a:lnTo>
                <a:close/>
                <a:moveTo>
                  <a:pt x="344993" y="345832"/>
                </a:moveTo>
                <a:lnTo>
                  <a:pt x="344993" y="3036592"/>
                </a:lnTo>
                <a:lnTo>
                  <a:pt x="4655005" y="3036592"/>
                </a:lnTo>
                <a:lnTo>
                  <a:pt x="4655005" y="345832"/>
                </a:lnTo>
                <a:lnTo>
                  <a:pt x="344993" y="345832"/>
                </a:lnTo>
                <a:close/>
                <a:moveTo>
                  <a:pt x="142226" y="0"/>
                </a:moveTo>
                <a:lnTo>
                  <a:pt x="4857773" y="0"/>
                </a:lnTo>
                <a:lnTo>
                  <a:pt x="4872187" y="961"/>
                </a:lnTo>
                <a:lnTo>
                  <a:pt x="4885641" y="2882"/>
                </a:lnTo>
                <a:lnTo>
                  <a:pt x="4899095" y="6725"/>
                </a:lnTo>
                <a:lnTo>
                  <a:pt x="4913510" y="10567"/>
                </a:lnTo>
                <a:lnTo>
                  <a:pt x="4925042" y="17292"/>
                </a:lnTo>
                <a:lnTo>
                  <a:pt x="4936573" y="24016"/>
                </a:lnTo>
                <a:lnTo>
                  <a:pt x="4947144" y="32662"/>
                </a:lnTo>
                <a:lnTo>
                  <a:pt x="4957715" y="42268"/>
                </a:lnTo>
                <a:lnTo>
                  <a:pt x="4967325" y="51875"/>
                </a:lnTo>
                <a:lnTo>
                  <a:pt x="4975974" y="62442"/>
                </a:lnTo>
                <a:lnTo>
                  <a:pt x="4982701" y="73970"/>
                </a:lnTo>
                <a:lnTo>
                  <a:pt x="4988466" y="87419"/>
                </a:lnTo>
                <a:lnTo>
                  <a:pt x="4993271" y="99907"/>
                </a:lnTo>
                <a:lnTo>
                  <a:pt x="4996154" y="113356"/>
                </a:lnTo>
                <a:lnTo>
                  <a:pt x="4999037" y="127766"/>
                </a:lnTo>
                <a:lnTo>
                  <a:pt x="4999037" y="142175"/>
                </a:lnTo>
                <a:lnTo>
                  <a:pt x="4999037" y="3238327"/>
                </a:lnTo>
                <a:lnTo>
                  <a:pt x="4999037" y="3253697"/>
                </a:lnTo>
                <a:lnTo>
                  <a:pt x="4996154" y="3268106"/>
                </a:lnTo>
                <a:lnTo>
                  <a:pt x="4993271" y="3281555"/>
                </a:lnTo>
                <a:lnTo>
                  <a:pt x="4988466" y="3295004"/>
                </a:lnTo>
                <a:lnTo>
                  <a:pt x="4982701" y="3307493"/>
                </a:lnTo>
                <a:lnTo>
                  <a:pt x="4975974" y="3319021"/>
                </a:lnTo>
                <a:lnTo>
                  <a:pt x="4967325" y="3329588"/>
                </a:lnTo>
                <a:lnTo>
                  <a:pt x="4957715" y="3339194"/>
                </a:lnTo>
                <a:lnTo>
                  <a:pt x="4947144" y="3349761"/>
                </a:lnTo>
                <a:lnTo>
                  <a:pt x="4936573" y="3357446"/>
                </a:lnTo>
                <a:lnTo>
                  <a:pt x="4925042" y="3364171"/>
                </a:lnTo>
                <a:lnTo>
                  <a:pt x="4913510" y="3369935"/>
                </a:lnTo>
                <a:lnTo>
                  <a:pt x="4899095" y="3374738"/>
                </a:lnTo>
                <a:lnTo>
                  <a:pt x="4885641" y="3378580"/>
                </a:lnTo>
                <a:lnTo>
                  <a:pt x="4872187" y="3380502"/>
                </a:lnTo>
                <a:lnTo>
                  <a:pt x="4857773" y="3381462"/>
                </a:lnTo>
                <a:lnTo>
                  <a:pt x="142226" y="3381462"/>
                </a:lnTo>
                <a:lnTo>
                  <a:pt x="127811" y="3380502"/>
                </a:lnTo>
                <a:lnTo>
                  <a:pt x="113396" y="3378580"/>
                </a:lnTo>
                <a:lnTo>
                  <a:pt x="99942" y="3374738"/>
                </a:lnTo>
                <a:lnTo>
                  <a:pt x="86489" y="3369935"/>
                </a:lnTo>
                <a:lnTo>
                  <a:pt x="73996" y="3364171"/>
                </a:lnTo>
                <a:lnTo>
                  <a:pt x="62464" y="3357446"/>
                </a:lnTo>
                <a:lnTo>
                  <a:pt x="51893" y="3349761"/>
                </a:lnTo>
                <a:lnTo>
                  <a:pt x="42283" y="3339194"/>
                </a:lnTo>
                <a:lnTo>
                  <a:pt x="31713" y="3329588"/>
                </a:lnTo>
                <a:lnTo>
                  <a:pt x="24025" y="3319021"/>
                </a:lnTo>
                <a:lnTo>
                  <a:pt x="17298" y="3307493"/>
                </a:lnTo>
                <a:lnTo>
                  <a:pt x="11532" y="3295004"/>
                </a:lnTo>
                <a:lnTo>
                  <a:pt x="6727" y="3281555"/>
                </a:lnTo>
                <a:lnTo>
                  <a:pt x="2883" y="3268106"/>
                </a:lnTo>
                <a:lnTo>
                  <a:pt x="961" y="3253697"/>
                </a:lnTo>
                <a:lnTo>
                  <a:pt x="0" y="3238327"/>
                </a:lnTo>
                <a:lnTo>
                  <a:pt x="0" y="142175"/>
                </a:lnTo>
                <a:lnTo>
                  <a:pt x="961" y="127766"/>
                </a:lnTo>
                <a:lnTo>
                  <a:pt x="2883" y="113356"/>
                </a:lnTo>
                <a:lnTo>
                  <a:pt x="6727" y="99907"/>
                </a:lnTo>
                <a:lnTo>
                  <a:pt x="11532" y="87419"/>
                </a:lnTo>
                <a:lnTo>
                  <a:pt x="17298" y="73970"/>
                </a:lnTo>
                <a:lnTo>
                  <a:pt x="24025" y="62442"/>
                </a:lnTo>
                <a:lnTo>
                  <a:pt x="31713" y="51875"/>
                </a:lnTo>
                <a:lnTo>
                  <a:pt x="42283" y="42268"/>
                </a:lnTo>
                <a:lnTo>
                  <a:pt x="51893" y="32662"/>
                </a:lnTo>
                <a:lnTo>
                  <a:pt x="62464" y="24016"/>
                </a:lnTo>
                <a:lnTo>
                  <a:pt x="73996" y="17292"/>
                </a:lnTo>
                <a:lnTo>
                  <a:pt x="86489" y="10567"/>
                </a:lnTo>
                <a:lnTo>
                  <a:pt x="99942" y="6725"/>
                </a:lnTo>
                <a:lnTo>
                  <a:pt x="113396" y="2882"/>
                </a:lnTo>
                <a:lnTo>
                  <a:pt x="127811" y="961"/>
                </a:lnTo>
                <a:lnTo>
                  <a:pt x="1422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396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842895" y="3314065"/>
            <a:ext cx="520065" cy="52006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577330" y="5009515"/>
            <a:ext cx="52304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行政管理       教务管理      学生管理     </a:t>
            </a:r>
            <a:endParaRPr lang="zh-CN" altLang="en-US" sz="1600" b="1" dirty="0" smtClean="0">
              <a:solidFill>
                <a:schemeClr val="accent2"/>
              </a:solidFill>
              <a:latin typeface="方正书宋简体" pitchFamily="65" charset="-122"/>
              <a:ea typeface="方正书宋简体" pitchFamily="65" charset="-122"/>
              <a:sym typeface="Calibri" panose="020F0502020204030204" charset="0"/>
            </a:endParaRPr>
          </a:p>
          <a:p>
            <a:pPr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科研管理       后勤管理      教学管理</a:t>
            </a:r>
            <a:endParaRPr lang="zh-CN" altLang="en-US" sz="1600" b="1" dirty="0" smtClean="0">
              <a:solidFill>
                <a:schemeClr val="accent2"/>
              </a:solidFill>
              <a:latin typeface="方正书宋简体" pitchFamily="65" charset="-122"/>
              <a:ea typeface="方正书宋简体" pitchFamily="65" charset="-122"/>
              <a:sym typeface="Calibri" panose="020F0502020204030204" charset="0"/>
            </a:endParaRPr>
          </a:p>
          <a:p>
            <a:pPr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公共实训基地管理</a:t>
            </a:r>
            <a:endParaRPr lang="zh-CN" altLang="en-US" sz="1600" b="1" dirty="0" smtClean="0">
              <a:solidFill>
                <a:schemeClr val="accent2"/>
              </a:solidFill>
              <a:latin typeface="方正书宋简体" pitchFamily="65" charset="-122"/>
              <a:ea typeface="方正书宋简体" pitchFamily="65" charset="-122"/>
              <a:sym typeface="Calibri" panose="020F050202020403020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82105" y="3424555"/>
            <a:ext cx="45827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 fontAlgn="auto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16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统一信息门户        统一身份认证       </a:t>
            </a:r>
            <a:endParaRPr lang="zh-CN" altLang="en-US" sz="1600" b="1" dirty="0" smtClean="0">
              <a:solidFill>
                <a:schemeClr val="accent2"/>
              </a:solidFill>
              <a:latin typeface="方正书宋简体" pitchFamily="65" charset="-122"/>
              <a:ea typeface="方正书宋简体" pitchFamily="65" charset="-122"/>
              <a:sym typeface="Calibri" panose="020F0502020204030204" charset="0"/>
            </a:endParaRPr>
          </a:p>
          <a:p>
            <a:pPr lvl="0" algn="l" fontAlgn="auto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16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统一数据中心        一站式服务大厅</a:t>
            </a:r>
            <a:endParaRPr lang="zh-CN" altLang="en-US" sz="1600" b="1" dirty="0" smtClean="0">
              <a:solidFill>
                <a:schemeClr val="accent2"/>
              </a:solidFill>
              <a:latin typeface="方正书宋简体" pitchFamily="65" charset="-122"/>
              <a:ea typeface="方正书宋简体" pitchFamily="65" charset="-122"/>
              <a:sym typeface="Calibri" panose="020F050202020403020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82105" y="2228850"/>
            <a:ext cx="41948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Font typeface="Arial" panose="020B0604020202020204" pitchFamily="34" charset="0"/>
            </a:pPr>
            <a:r>
              <a:rPr lang="zh-CN" altLang="en-US" sz="16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教学质量诊改系统    决策分析服务平台</a:t>
            </a:r>
            <a:endParaRPr lang="zh-CN" altLang="en-US" sz="1600" b="1" dirty="0" smtClean="0">
              <a:solidFill>
                <a:schemeClr val="accent2"/>
              </a:solidFill>
              <a:latin typeface="方正书宋简体" pitchFamily="65" charset="-122"/>
              <a:ea typeface="方正书宋简体" pitchFamily="65" charset="-122"/>
              <a:sym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32155" y="0"/>
            <a:ext cx="512000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0"/>
          </p:nvPr>
        </p:nvSpPr>
        <p:spPr>
          <a:xfrm>
            <a:off x="862965" y="125730"/>
            <a:ext cx="4899025" cy="436245"/>
          </a:xfrm>
        </p:spPr>
        <p:txBody>
          <a:bodyPr/>
          <a:lstStyle/>
          <a:p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人事管理系统</a:t>
            </a:r>
            <a:r>
              <a:rPr lang="en-US" altLang="zh-CN" sz="16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endParaRPr lang="en-US" altLang="zh-CN" sz="16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32155" y="847725"/>
            <a:ext cx="10613390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b="1" dirty="0" smtClean="0">
                <a:latin typeface="方正书宋简体" charset="0"/>
                <a:ea typeface="方正书宋简体" charset="0"/>
              </a:rPr>
              <a:t>人事管理系统</a:t>
            </a:r>
            <a:r>
              <a:rPr lang="zh-CN" altLang="en-US" b="1" dirty="0" smtClean="0">
                <a:latin typeface="方正书宋简体" charset="0"/>
                <a:ea typeface="方正书宋简体" charset="0"/>
              </a:rPr>
              <a:t>：</a:t>
            </a:r>
            <a:endParaRPr lang="zh-CN" altLang="en-US" sz="1600" b="1" dirty="0" smtClean="0">
              <a:latin typeface="方正书宋简体" charset="0"/>
              <a:ea typeface="方正书宋简体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1600" b="1" dirty="0" smtClean="0">
                <a:solidFill>
                  <a:schemeClr val="bg2">
                    <a:lumMod val="25000"/>
                  </a:schemeClr>
                </a:solidFill>
                <a:latin typeface="方正书宋简体" charset="0"/>
                <a:ea typeface="方正书宋简体" charset="0"/>
              </a:rPr>
              <a:t>针对当前院校人事管理缺乏专业的统计手段、缺少全流程的管理方式、存在数据孤岛等现象，提供人事管理系统，以实现</a:t>
            </a:r>
            <a:r>
              <a:rPr 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</a:rPr>
              <a:t>多维度、全方位的教职工档案信息管理</a:t>
            </a:r>
            <a:r>
              <a:rPr lang="zh-CN" sz="1600" b="1" dirty="0" smtClean="0">
                <a:solidFill>
                  <a:schemeClr val="bg2">
                    <a:lumMod val="25000"/>
                  </a:schemeClr>
                </a:solidFill>
                <a:latin typeface="方正书宋简体" charset="0"/>
                <a:ea typeface="方正书宋简体" charset="0"/>
              </a:rPr>
              <a:t>，提供教师</a:t>
            </a:r>
            <a:r>
              <a:rPr 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</a:rPr>
              <a:t>完整的个人档案</a:t>
            </a:r>
            <a:r>
              <a:rPr lang="zh-CN" sz="1600" b="1" dirty="0" smtClean="0">
                <a:solidFill>
                  <a:schemeClr val="bg2">
                    <a:lumMod val="25000"/>
                  </a:schemeClr>
                </a:solidFill>
                <a:latin typeface="方正书宋简体" charset="0"/>
                <a:ea typeface="方正书宋简体" charset="0"/>
              </a:rPr>
              <a:t>，提高人事档案信息的管理效率和降低人事管理成本。</a:t>
            </a:r>
            <a:endParaRPr lang="zh-CN" altLang="zh-CN" sz="1600" b="1" dirty="0" smtClean="0">
              <a:solidFill>
                <a:schemeClr val="bg2">
                  <a:lumMod val="25000"/>
                </a:schemeClr>
              </a:solidFill>
              <a:latin typeface="方正书宋简体" charset="0"/>
              <a:ea typeface="方正书宋简体" charset="0"/>
              <a:sym typeface="Calibri" panose="020F0502020204030204" charset="0"/>
            </a:endParaRPr>
          </a:p>
        </p:txBody>
      </p:sp>
      <p:sp>
        <p:nvSpPr>
          <p:cNvPr id="2" name="六边形 1"/>
          <p:cNvSpPr/>
          <p:nvPr/>
        </p:nvSpPr>
        <p:spPr>
          <a:xfrm rot="5400000">
            <a:off x="1667510" y="3098165"/>
            <a:ext cx="1351915" cy="1188085"/>
          </a:xfrm>
          <a:prstGeom prst="hexagon">
            <a:avLst/>
          </a:prstGeom>
          <a:solidFill>
            <a:srgbClr val="F17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2238375" y="4174490"/>
            <a:ext cx="1400175" cy="1183005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六边形 10"/>
          <p:cNvSpPr/>
          <p:nvPr/>
        </p:nvSpPr>
        <p:spPr>
          <a:xfrm rot="5400000">
            <a:off x="1037590" y="4156075"/>
            <a:ext cx="1399540" cy="1218565"/>
          </a:xfrm>
          <a:prstGeom prst="hexagon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125980" y="3235960"/>
            <a:ext cx="435610" cy="43561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842561" y="3728834"/>
            <a:ext cx="1000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1600" b="1" dirty="0" smtClean="0">
                <a:solidFill>
                  <a:schemeClr val="bg1"/>
                </a:solidFill>
                <a:latin typeface="方正书宋简体" charset="0"/>
                <a:ea typeface="方正书宋简体" charset="0"/>
              </a:rPr>
              <a:t>档案管理</a:t>
            </a:r>
            <a:endParaRPr lang="zh-CN" altLang="zh-CN" sz="1600" b="1" dirty="0" smtClean="0">
              <a:solidFill>
                <a:schemeClr val="bg1"/>
              </a:solidFill>
              <a:latin typeface="方正书宋简体" charset="0"/>
              <a:ea typeface="方正书宋简体" charset="0"/>
              <a:cs typeface="Arial" panose="020B0604020202020204" pitchFamily="34" charset="0"/>
            </a:endParaRPr>
          </a:p>
        </p:txBody>
      </p:sp>
      <p:sp>
        <p:nvSpPr>
          <p:cNvPr id="4" name="六边形 3"/>
          <p:cNvSpPr/>
          <p:nvPr/>
        </p:nvSpPr>
        <p:spPr>
          <a:xfrm rot="5400000">
            <a:off x="3429635" y="4178300"/>
            <a:ext cx="1387475" cy="1188085"/>
          </a:xfrm>
          <a:prstGeom prst="hex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 rot="5400000">
            <a:off x="2855595" y="3098165"/>
            <a:ext cx="1351915" cy="1188085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3851275" y="4203065"/>
            <a:ext cx="544195" cy="5441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31281" y="3728834"/>
            <a:ext cx="1000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/>
            <a:r>
              <a:rPr lang="zh-CN" altLang="zh-CN" sz="1600" b="1" dirty="0" smtClean="0">
                <a:solidFill>
                  <a:schemeClr val="bg1"/>
                </a:solidFill>
                <a:latin typeface="方正书宋简体" charset="0"/>
                <a:ea typeface="方正书宋简体" charset="0"/>
                <a:sym typeface="+mn-ea"/>
              </a:rPr>
              <a:t>档案审核</a:t>
            </a:r>
            <a:endParaRPr lang="zh-CN" altLang="zh-CN" sz="1600" b="1" dirty="0" smtClean="0">
              <a:solidFill>
                <a:schemeClr val="bg1"/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97401" y="4796269"/>
            <a:ext cx="1000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统计查询</a:t>
            </a:r>
            <a:endParaRPr lang="zh-CN" altLang="zh-CN" sz="1600" b="1" dirty="0" smtClean="0">
              <a:solidFill>
                <a:schemeClr val="bg1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29936" y="4796269"/>
            <a:ext cx="1000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工资管理</a:t>
            </a:r>
            <a:endParaRPr lang="zh-CN" altLang="zh-CN" sz="1600" b="1" dirty="0" smtClean="0">
              <a:solidFill>
                <a:schemeClr val="bg1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22466" y="4796269"/>
            <a:ext cx="1000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合同管理</a:t>
            </a:r>
            <a:endParaRPr lang="zh-CN" altLang="zh-CN" sz="1600" b="1" dirty="0" smtClean="0">
              <a:solidFill>
                <a:schemeClr val="bg1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456" name="Group 81"/>
          <p:cNvGrpSpPr/>
          <p:nvPr/>
        </p:nvGrpSpPr>
        <p:grpSpPr>
          <a:xfrm>
            <a:off x="2727827" y="4336411"/>
            <a:ext cx="407988" cy="411162"/>
            <a:chOff x="2066925" y="3786188"/>
            <a:chExt cx="407988" cy="411162"/>
          </a:xfrm>
          <a:solidFill>
            <a:schemeClr val="bg1"/>
          </a:solidFill>
        </p:grpSpPr>
        <p:sp>
          <p:nvSpPr>
            <p:cNvPr id="457" name="Freeform 75"/>
            <p:cNvSpPr>
              <a:spLocks noEditPoints="1"/>
            </p:cNvSpPr>
            <p:nvPr/>
          </p:nvSpPr>
          <p:spPr bwMode="auto">
            <a:xfrm>
              <a:off x="2179638" y="3892550"/>
              <a:ext cx="182563" cy="184150"/>
            </a:xfrm>
            <a:custGeom>
              <a:avLst/>
              <a:gdLst>
                <a:gd name="T0" fmla="*/ 119 w 239"/>
                <a:gd name="T1" fmla="*/ 0 h 239"/>
                <a:gd name="T2" fmla="*/ 239 w 239"/>
                <a:gd name="T3" fmla="*/ 119 h 239"/>
                <a:gd name="T4" fmla="*/ 120 w 239"/>
                <a:gd name="T5" fmla="*/ 239 h 239"/>
                <a:gd name="T6" fmla="*/ 0 w 239"/>
                <a:gd name="T7" fmla="*/ 120 h 239"/>
                <a:gd name="T8" fmla="*/ 119 w 239"/>
                <a:gd name="T9" fmla="*/ 0 h 239"/>
                <a:gd name="T10" fmla="*/ 137 w 239"/>
                <a:gd name="T11" fmla="*/ 48 h 239"/>
                <a:gd name="T12" fmla="*/ 137 w 239"/>
                <a:gd name="T13" fmla="*/ 36 h 239"/>
                <a:gd name="T14" fmla="*/ 111 w 239"/>
                <a:gd name="T15" fmla="*/ 36 h 239"/>
                <a:gd name="T16" fmla="*/ 111 w 239"/>
                <a:gd name="T17" fmla="*/ 48 h 239"/>
                <a:gd name="T18" fmla="*/ 84 w 239"/>
                <a:gd name="T19" fmla="*/ 63 h 239"/>
                <a:gd name="T20" fmla="*/ 75 w 239"/>
                <a:gd name="T21" fmla="*/ 86 h 239"/>
                <a:gd name="T22" fmla="*/ 81 w 239"/>
                <a:gd name="T23" fmla="*/ 110 h 239"/>
                <a:gd name="T24" fmla="*/ 100 w 239"/>
                <a:gd name="T25" fmla="*/ 124 h 239"/>
                <a:gd name="T26" fmla="*/ 106 w 239"/>
                <a:gd name="T27" fmla="*/ 127 h 239"/>
                <a:gd name="T28" fmla="*/ 111 w 239"/>
                <a:gd name="T29" fmla="*/ 129 h 239"/>
                <a:gd name="T30" fmla="*/ 111 w 239"/>
                <a:gd name="T31" fmla="*/ 167 h 239"/>
                <a:gd name="T32" fmla="*/ 101 w 239"/>
                <a:gd name="T33" fmla="*/ 159 h 239"/>
                <a:gd name="T34" fmla="*/ 98 w 239"/>
                <a:gd name="T35" fmla="*/ 145 h 239"/>
                <a:gd name="T36" fmla="*/ 72 w 239"/>
                <a:gd name="T37" fmla="*/ 145 h 239"/>
                <a:gd name="T38" fmla="*/ 81 w 239"/>
                <a:gd name="T39" fmla="*/ 174 h 239"/>
                <a:gd name="T40" fmla="*/ 111 w 239"/>
                <a:gd name="T41" fmla="*/ 193 h 239"/>
                <a:gd name="T42" fmla="*/ 111 w 239"/>
                <a:gd name="T43" fmla="*/ 206 h 239"/>
                <a:gd name="T44" fmla="*/ 137 w 239"/>
                <a:gd name="T45" fmla="*/ 206 h 239"/>
                <a:gd name="T46" fmla="*/ 137 w 239"/>
                <a:gd name="T47" fmla="*/ 193 h 239"/>
                <a:gd name="T48" fmla="*/ 165 w 239"/>
                <a:gd name="T49" fmla="*/ 180 h 239"/>
                <a:gd name="T50" fmla="*/ 176 w 239"/>
                <a:gd name="T51" fmla="*/ 155 h 239"/>
                <a:gd name="T52" fmla="*/ 171 w 239"/>
                <a:gd name="T53" fmla="*/ 132 h 239"/>
                <a:gd name="T54" fmla="*/ 152 w 239"/>
                <a:gd name="T55" fmla="*/ 117 h 239"/>
                <a:gd name="T56" fmla="*/ 144 w 239"/>
                <a:gd name="T57" fmla="*/ 113 h 239"/>
                <a:gd name="T58" fmla="*/ 137 w 239"/>
                <a:gd name="T59" fmla="*/ 111 h 239"/>
                <a:gd name="T60" fmla="*/ 137 w 239"/>
                <a:gd name="T61" fmla="*/ 72 h 239"/>
                <a:gd name="T62" fmla="*/ 145 w 239"/>
                <a:gd name="T63" fmla="*/ 81 h 239"/>
                <a:gd name="T64" fmla="*/ 147 w 239"/>
                <a:gd name="T65" fmla="*/ 92 h 239"/>
                <a:gd name="T66" fmla="*/ 171 w 239"/>
                <a:gd name="T67" fmla="*/ 92 h 239"/>
                <a:gd name="T68" fmla="*/ 164 w 239"/>
                <a:gd name="T69" fmla="*/ 68 h 239"/>
                <a:gd name="T70" fmla="*/ 137 w 239"/>
                <a:gd name="T71" fmla="*/ 48 h 239"/>
                <a:gd name="T72" fmla="*/ 137 w 239"/>
                <a:gd name="T73" fmla="*/ 168 h 239"/>
                <a:gd name="T74" fmla="*/ 146 w 239"/>
                <a:gd name="T75" fmla="*/ 163 h 239"/>
                <a:gd name="T76" fmla="*/ 150 w 239"/>
                <a:gd name="T77" fmla="*/ 155 h 239"/>
                <a:gd name="T78" fmla="*/ 148 w 239"/>
                <a:gd name="T79" fmla="*/ 144 h 239"/>
                <a:gd name="T80" fmla="*/ 139 w 239"/>
                <a:gd name="T81" fmla="*/ 137 h 239"/>
                <a:gd name="T82" fmla="*/ 138 w 239"/>
                <a:gd name="T83" fmla="*/ 137 h 239"/>
                <a:gd name="T84" fmla="*/ 137 w 239"/>
                <a:gd name="T85" fmla="*/ 136 h 239"/>
                <a:gd name="T86" fmla="*/ 137 w 239"/>
                <a:gd name="T87" fmla="*/ 168 h 239"/>
                <a:gd name="T88" fmla="*/ 102 w 239"/>
                <a:gd name="T89" fmla="*/ 78 h 239"/>
                <a:gd name="T90" fmla="*/ 99 w 239"/>
                <a:gd name="T91" fmla="*/ 88 h 239"/>
                <a:gd name="T92" fmla="*/ 103 w 239"/>
                <a:gd name="T93" fmla="*/ 97 h 239"/>
                <a:gd name="T94" fmla="*/ 111 w 239"/>
                <a:gd name="T95" fmla="*/ 104 h 239"/>
                <a:gd name="T96" fmla="*/ 111 w 239"/>
                <a:gd name="T97" fmla="*/ 71 h 239"/>
                <a:gd name="T98" fmla="*/ 102 w 239"/>
                <a:gd name="T99" fmla="*/ 78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239">
                  <a:moveTo>
                    <a:pt x="119" y="0"/>
                  </a:moveTo>
                  <a:cubicBezTo>
                    <a:pt x="185" y="0"/>
                    <a:pt x="239" y="53"/>
                    <a:pt x="239" y="119"/>
                  </a:cubicBezTo>
                  <a:cubicBezTo>
                    <a:pt x="239" y="185"/>
                    <a:pt x="186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3" y="0"/>
                    <a:pt x="119" y="0"/>
                  </a:cubicBezTo>
                  <a:close/>
                  <a:moveTo>
                    <a:pt x="137" y="48"/>
                  </a:moveTo>
                  <a:cubicBezTo>
                    <a:pt x="137" y="36"/>
                    <a:pt x="137" y="36"/>
                    <a:pt x="137" y="36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99" y="51"/>
                    <a:pt x="90" y="56"/>
                    <a:pt x="84" y="63"/>
                  </a:cubicBezTo>
                  <a:cubicBezTo>
                    <a:pt x="78" y="71"/>
                    <a:pt x="75" y="78"/>
                    <a:pt x="75" y="86"/>
                  </a:cubicBezTo>
                  <a:cubicBezTo>
                    <a:pt x="74" y="95"/>
                    <a:pt x="76" y="103"/>
                    <a:pt x="81" y="110"/>
                  </a:cubicBezTo>
                  <a:cubicBezTo>
                    <a:pt x="85" y="116"/>
                    <a:pt x="92" y="121"/>
                    <a:pt x="100" y="124"/>
                  </a:cubicBezTo>
                  <a:cubicBezTo>
                    <a:pt x="102" y="125"/>
                    <a:pt x="104" y="126"/>
                    <a:pt x="106" y="127"/>
                  </a:cubicBezTo>
                  <a:cubicBezTo>
                    <a:pt x="108" y="127"/>
                    <a:pt x="109" y="128"/>
                    <a:pt x="111" y="129"/>
                  </a:cubicBezTo>
                  <a:cubicBezTo>
                    <a:pt x="111" y="167"/>
                    <a:pt x="111" y="167"/>
                    <a:pt x="111" y="167"/>
                  </a:cubicBezTo>
                  <a:cubicBezTo>
                    <a:pt x="107" y="166"/>
                    <a:pt x="104" y="163"/>
                    <a:pt x="101" y="159"/>
                  </a:cubicBezTo>
                  <a:cubicBezTo>
                    <a:pt x="99" y="156"/>
                    <a:pt x="98" y="151"/>
                    <a:pt x="98" y="145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2" y="154"/>
                    <a:pt x="75" y="164"/>
                    <a:pt x="81" y="174"/>
                  </a:cubicBezTo>
                  <a:cubicBezTo>
                    <a:pt x="87" y="184"/>
                    <a:pt x="97" y="190"/>
                    <a:pt x="111" y="193"/>
                  </a:cubicBezTo>
                  <a:cubicBezTo>
                    <a:pt x="111" y="206"/>
                    <a:pt x="111" y="206"/>
                    <a:pt x="111" y="206"/>
                  </a:cubicBezTo>
                  <a:cubicBezTo>
                    <a:pt x="137" y="206"/>
                    <a:pt x="137" y="206"/>
                    <a:pt x="137" y="206"/>
                  </a:cubicBezTo>
                  <a:cubicBezTo>
                    <a:pt x="137" y="193"/>
                    <a:pt x="137" y="193"/>
                    <a:pt x="137" y="193"/>
                  </a:cubicBezTo>
                  <a:cubicBezTo>
                    <a:pt x="149" y="191"/>
                    <a:pt x="158" y="187"/>
                    <a:pt x="165" y="180"/>
                  </a:cubicBezTo>
                  <a:cubicBezTo>
                    <a:pt x="171" y="173"/>
                    <a:pt x="175" y="165"/>
                    <a:pt x="176" y="155"/>
                  </a:cubicBezTo>
                  <a:cubicBezTo>
                    <a:pt x="177" y="146"/>
                    <a:pt x="175" y="139"/>
                    <a:pt x="171" y="132"/>
                  </a:cubicBezTo>
                  <a:cubicBezTo>
                    <a:pt x="166" y="125"/>
                    <a:pt x="160" y="120"/>
                    <a:pt x="152" y="117"/>
                  </a:cubicBezTo>
                  <a:cubicBezTo>
                    <a:pt x="149" y="115"/>
                    <a:pt x="147" y="114"/>
                    <a:pt x="144" y="113"/>
                  </a:cubicBezTo>
                  <a:cubicBezTo>
                    <a:pt x="142" y="112"/>
                    <a:pt x="139" y="112"/>
                    <a:pt x="137" y="111"/>
                  </a:cubicBezTo>
                  <a:cubicBezTo>
                    <a:pt x="137" y="72"/>
                    <a:pt x="137" y="72"/>
                    <a:pt x="137" y="72"/>
                  </a:cubicBezTo>
                  <a:cubicBezTo>
                    <a:pt x="140" y="74"/>
                    <a:pt x="143" y="77"/>
                    <a:pt x="145" y="81"/>
                  </a:cubicBezTo>
                  <a:cubicBezTo>
                    <a:pt x="146" y="84"/>
                    <a:pt x="147" y="88"/>
                    <a:pt x="147" y="92"/>
                  </a:cubicBezTo>
                  <a:cubicBezTo>
                    <a:pt x="171" y="92"/>
                    <a:pt x="171" y="92"/>
                    <a:pt x="171" y="92"/>
                  </a:cubicBezTo>
                  <a:cubicBezTo>
                    <a:pt x="171" y="86"/>
                    <a:pt x="169" y="78"/>
                    <a:pt x="164" y="68"/>
                  </a:cubicBezTo>
                  <a:cubicBezTo>
                    <a:pt x="159" y="58"/>
                    <a:pt x="150" y="51"/>
                    <a:pt x="137" y="48"/>
                  </a:cubicBezTo>
                  <a:close/>
                  <a:moveTo>
                    <a:pt x="137" y="168"/>
                  </a:moveTo>
                  <a:cubicBezTo>
                    <a:pt x="141" y="167"/>
                    <a:pt x="144" y="165"/>
                    <a:pt x="146" y="163"/>
                  </a:cubicBezTo>
                  <a:cubicBezTo>
                    <a:pt x="148" y="161"/>
                    <a:pt x="149" y="158"/>
                    <a:pt x="150" y="155"/>
                  </a:cubicBezTo>
                  <a:cubicBezTo>
                    <a:pt x="150" y="151"/>
                    <a:pt x="150" y="147"/>
                    <a:pt x="148" y="144"/>
                  </a:cubicBezTo>
                  <a:cubicBezTo>
                    <a:pt x="146" y="141"/>
                    <a:pt x="143" y="139"/>
                    <a:pt x="139" y="137"/>
                  </a:cubicBezTo>
                  <a:cubicBezTo>
                    <a:pt x="139" y="137"/>
                    <a:pt x="138" y="137"/>
                    <a:pt x="138" y="137"/>
                  </a:cubicBezTo>
                  <a:cubicBezTo>
                    <a:pt x="138" y="136"/>
                    <a:pt x="137" y="136"/>
                    <a:pt x="137" y="136"/>
                  </a:cubicBezTo>
                  <a:lnTo>
                    <a:pt x="137" y="168"/>
                  </a:lnTo>
                  <a:close/>
                  <a:moveTo>
                    <a:pt x="102" y="78"/>
                  </a:moveTo>
                  <a:cubicBezTo>
                    <a:pt x="100" y="81"/>
                    <a:pt x="99" y="84"/>
                    <a:pt x="99" y="88"/>
                  </a:cubicBezTo>
                  <a:cubicBezTo>
                    <a:pt x="99" y="92"/>
                    <a:pt x="100" y="95"/>
                    <a:pt x="103" y="97"/>
                  </a:cubicBezTo>
                  <a:cubicBezTo>
                    <a:pt x="105" y="100"/>
                    <a:pt x="108" y="102"/>
                    <a:pt x="111" y="104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07" y="73"/>
                    <a:pt x="104" y="76"/>
                    <a:pt x="102" y="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58" name="Freeform 76"/>
            <p:cNvSpPr/>
            <p:nvPr/>
          </p:nvSpPr>
          <p:spPr bwMode="auto">
            <a:xfrm>
              <a:off x="2066925" y="3786188"/>
              <a:ext cx="404813" cy="190500"/>
            </a:xfrm>
            <a:custGeom>
              <a:avLst/>
              <a:gdLst>
                <a:gd name="T0" fmla="*/ 54 w 525"/>
                <a:gd name="T1" fmla="*/ 248 h 248"/>
                <a:gd name="T2" fmla="*/ 0 w 525"/>
                <a:gd name="T3" fmla="*/ 241 h 248"/>
                <a:gd name="T4" fmla="*/ 265 w 525"/>
                <a:gd name="T5" fmla="*/ 0 h 248"/>
                <a:gd name="T6" fmla="*/ 483 w 525"/>
                <a:gd name="T7" fmla="*/ 114 h 248"/>
                <a:gd name="T8" fmla="*/ 514 w 525"/>
                <a:gd name="T9" fmla="*/ 93 h 248"/>
                <a:gd name="T10" fmla="*/ 525 w 525"/>
                <a:gd name="T11" fmla="*/ 99 h 248"/>
                <a:gd name="T12" fmla="*/ 525 w 525"/>
                <a:gd name="T13" fmla="*/ 214 h 248"/>
                <a:gd name="T14" fmla="*/ 511 w 525"/>
                <a:gd name="T15" fmla="*/ 224 h 248"/>
                <a:gd name="T16" fmla="*/ 403 w 525"/>
                <a:gd name="T17" fmla="*/ 184 h 248"/>
                <a:gd name="T18" fmla="*/ 401 w 525"/>
                <a:gd name="T19" fmla="*/ 172 h 248"/>
                <a:gd name="T20" fmla="*/ 438 w 525"/>
                <a:gd name="T21" fmla="*/ 145 h 248"/>
                <a:gd name="T22" fmla="*/ 265 w 525"/>
                <a:gd name="T23" fmla="*/ 55 h 248"/>
                <a:gd name="T24" fmla="*/ 54 w 525"/>
                <a:gd name="T25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5" h="248">
                  <a:moveTo>
                    <a:pt x="54" y="248"/>
                  </a:moveTo>
                  <a:cubicBezTo>
                    <a:pt x="0" y="241"/>
                    <a:pt x="0" y="241"/>
                    <a:pt x="0" y="241"/>
                  </a:cubicBezTo>
                  <a:cubicBezTo>
                    <a:pt x="13" y="106"/>
                    <a:pt x="127" y="0"/>
                    <a:pt x="265" y="0"/>
                  </a:cubicBezTo>
                  <a:cubicBezTo>
                    <a:pt x="355" y="1"/>
                    <a:pt x="435" y="46"/>
                    <a:pt x="483" y="114"/>
                  </a:cubicBezTo>
                  <a:cubicBezTo>
                    <a:pt x="514" y="93"/>
                    <a:pt x="514" y="93"/>
                    <a:pt x="514" y="93"/>
                  </a:cubicBezTo>
                  <a:cubicBezTo>
                    <a:pt x="520" y="89"/>
                    <a:pt x="525" y="92"/>
                    <a:pt x="525" y="99"/>
                  </a:cubicBezTo>
                  <a:cubicBezTo>
                    <a:pt x="525" y="214"/>
                    <a:pt x="525" y="214"/>
                    <a:pt x="525" y="214"/>
                  </a:cubicBezTo>
                  <a:cubicBezTo>
                    <a:pt x="525" y="222"/>
                    <a:pt x="519" y="226"/>
                    <a:pt x="511" y="224"/>
                  </a:cubicBezTo>
                  <a:cubicBezTo>
                    <a:pt x="403" y="184"/>
                    <a:pt x="403" y="184"/>
                    <a:pt x="403" y="184"/>
                  </a:cubicBezTo>
                  <a:cubicBezTo>
                    <a:pt x="396" y="181"/>
                    <a:pt x="395" y="176"/>
                    <a:pt x="401" y="172"/>
                  </a:cubicBezTo>
                  <a:cubicBezTo>
                    <a:pt x="438" y="145"/>
                    <a:pt x="438" y="145"/>
                    <a:pt x="438" y="145"/>
                  </a:cubicBezTo>
                  <a:cubicBezTo>
                    <a:pt x="400" y="91"/>
                    <a:pt x="337" y="55"/>
                    <a:pt x="265" y="55"/>
                  </a:cubicBezTo>
                  <a:cubicBezTo>
                    <a:pt x="155" y="55"/>
                    <a:pt x="64" y="139"/>
                    <a:pt x="54" y="2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59" name="Freeform 77"/>
            <p:cNvSpPr/>
            <p:nvPr/>
          </p:nvSpPr>
          <p:spPr bwMode="auto">
            <a:xfrm>
              <a:off x="2071688" y="4006850"/>
              <a:ext cx="403225" cy="190500"/>
            </a:xfrm>
            <a:custGeom>
              <a:avLst/>
              <a:gdLst>
                <a:gd name="T0" fmla="*/ 471 w 525"/>
                <a:gd name="T1" fmla="*/ 0 h 248"/>
                <a:gd name="T2" fmla="*/ 260 w 525"/>
                <a:gd name="T3" fmla="*/ 193 h 248"/>
                <a:gd name="T4" fmla="*/ 87 w 525"/>
                <a:gd name="T5" fmla="*/ 103 h 248"/>
                <a:gd name="T6" fmla="*/ 124 w 525"/>
                <a:gd name="T7" fmla="*/ 76 h 248"/>
                <a:gd name="T8" fmla="*/ 122 w 525"/>
                <a:gd name="T9" fmla="*/ 64 h 248"/>
                <a:gd name="T10" fmla="*/ 14 w 525"/>
                <a:gd name="T11" fmla="*/ 24 h 248"/>
                <a:gd name="T12" fmla="*/ 0 w 525"/>
                <a:gd name="T13" fmla="*/ 34 h 248"/>
                <a:gd name="T14" fmla="*/ 0 w 525"/>
                <a:gd name="T15" fmla="*/ 148 h 248"/>
                <a:gd name="T16" fmla="*/ 11 w 525"/>
                <a:gd name="T17" fmla="*/ 155 h 248"/>
                <a:gd name="T18" fmla="*/ 42 w 525"/>
                <a:gd name="T19" fmla="*/ 134 h 248"/>
                <a:gd name="T20" fmla="*/ 260 w 525"/>
                <a:gd name="T21" fmla="*/ 248 h 248"/>
                <a:gd name="T22" fmla="*/ 525 w 525"/>
                <a:gd name="T23" fmla="*/ 7 h 248"/>
                <a:gd name="T24" fmla="*/ 471 w 525"/>
                <a:gd name="T2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5" h="248">
                  <a:moveTo>
                    <a:pt x="471" y="0"/>
                  </a:moveTo>
                  <a:cubicBezTo>
                    <a:pt x="462" y="108"/>
                    <a:pt x="371" y="193"/>
                    <a:pt x="260" y="193"/>
                  </a:cubicBezTo>
                  <a:cubicBezTo>
                    <a:pt x="188" y="193"/>
                    <a:pt x="125" y="157"/>
                    <a:pt x="87" y="103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30" y="72"/>
                    <a:pt x="129" y="67"/>
                    <a:pt x="122" y="6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6" y="22"/>
                    <a:pt x="0" y="26"/>
                    <a:pt x="0" y="3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6"/>
                    <a:pt x="5" y="159"/>
                    <a:pt x="11" y="15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90" y="202"/>
                    <a:pt x="170" y="247"/>
                    <a:pt x="260" y="248"/>
                  </a:cubicBezTo>
                  <a:cubicBezTo>
                    <a:pt x="398" y="248"/>
                    <a:pt x="512" y="142"/>
                    <a:pt x="525" y="7"/>
                  </a:cubicBezTo>
                  <a:lnTo>
                    <a:pt x="47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grpSp>
        <p:nvGrpSpPr>
          <p:cNvPr id="628" name="Group 253"/>
          <p:cNvGrpSpPr/>
          <p:nvPr/>
        </p:nvGrpSpPr>
        <p:grpSpPr>
          <a:xfrm>
            <a:off x="3291524" y="3314358"/>
            <a:ext cx="479425" cy="357188"/>
            <a:chOff x="2044700" y="5510213"/>
            <a:chExt cx="479425" cy="357188"/>
          </a:xfrm>
          <a:solidFill>
            <a:schemeClr val="bg1"/>
          </a:solidFill>
        </p:grpSpPr>
        <p:sp>
          <p:nvSpPr>
            <p:cNvPr id="629" name="Freeform 236"/>
            <p:cNvSpPr>
              <a:spLocks noEditPoints="1"/>
            </p:cNvSpPr>
            <p:nvPr/>
          </p:nvSpPr>
          <p:spPr bwMode="auto">
            <a:xfrm>
              <a:off x="2044700" y="5510213"/>
              <a:ext cx="479425" cy="357188"/>
            </a:xfrm>
            <a:custGeom>
              <a:avLst/>
              <a:gdLst>
                <a:gd name="T0" fmla="*/ 614 w 624"/>
                <a:gd name="T1" fmla="*/ 355 h 464"/>
                <a:gd name="T2" fmla="*/ 535 w 624"/>
                <a:gd name="T3" fmla="*/ 461 h 464"/>
                <a:gd name="T4" fmla="*/ 519 w 624"/>
                <a:gd name="T5" fmla="*/ 464 h 464"/>
                <a:gd name="T6" fmla="*/ 65 w 624"/>
                <a:gd name="T7" fmla="*/ 464 h 464"/>
                <a:gd name="T8" fmla="*/ 0 w 624"/>
                <a:gd name="T9" fmla="*/ 399 h 464"/>
                <a:gd name="T10" fmla="*/ 0 w 624"/>
                <a:gd name="T11" fmla="*/ 394 h 464"/>
                <a:gd name="T12" fmla="*/ 0 w 624"/>
                <a:gd name="T13" fmla="*/ 124 h 464"/>
                <a:gd name="T14" fmla="*/ 0 w 624"/>
                <a:gd name="T15" fmla="*/ 59 h 464"/>
                <a:gd name="T16" fmla="*/ 4 w 624"/>
                <a:gd name="T17" fmla="*/ 48 h 464"/>
                <a:gd name="T18" fmla="*/ 15 w 624"/>
                <a:gd name="T19" fmla="*/ 44 h 464"/>
                <a:gd name="T20" fmla="*/ 37 w 624"/>
                <a:gd name="T21" fmla="*/ 44 h 464"/>
                <a:gd name="T22" fmla="*/ 75 w 624"/>
                <a:gd name="T23" fmla="*/ 0 h 464"/>
                <a:gd name="T24" fmla="*/ 579 w 624"/>
                <a:gd name="T25" fmla="*/ 0 h 464"/>
                <a:gd name="T26" fmla="*/ 614 w 624"/>
                <a:gd name="T27" fmla="*/ 32 h 464"/>
                <a:gd name="T28" fmla="*/ 614 w 624"/>
                <a:gd name="T29" fmla="*/ 355 h 464"/>
                <a:gd name="T30" fmla="*/ 554 w 624"/>
                <a:gd name="T31" fmla="*/ 74 h 464"/>
                <a:gd name="T32" fmla="*/ 30 w 624"/>
                <a:gd name="T33" fmla="*/ 74 h 464"/>
                <a:gd name="T34" fmla="*/ 30 w 624"/>
                <a:gd name="T35" fmla="*/ 124 h 464"/>
                <a:gd name="T36" fmla="*/ 30 w 624"/>
                <a:gd name="T37" fmla="*/ 394 h 464"/>
                <a:gd name="T38" fmla="*/ 30 w 624"/>
                <a:gd name="T39" fmla="*/ 399 h 464"/>
                <a:gd name="T40" fmla="*/ 65 w 624"/>
                <a:gd name="T41" fmla="*/ 434 h 464"/>
                <a:gd name="T42" fmla="*/ 519 w 624"/>
                <a:gd name="T43" fmla="*/ 434 h 464"/>
                <a:gd name="T44" fmla="*/ 554 w 624"/>
                <a:gd name="T45" fmla="*/ 399 h 464"/>
                <a:gd name="T46" fmla="*/ 554 w 624"/>
                <a:gd name="T47" fmla="*/ 394 h 464"/>
                <a:gd name="T48" fmla="*/ 554 w 624"/>
                <a:gd name="T49" fmla="*/ 124 h 464"/>
                <a:gd name="T50" fmla="*/ 554 w 624"/>
                <a:gd name="T51" fmla="*/ 7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4" h="464">
                  <a:moveTo>
                    <a:pt x="614" y="355"/>
                  </a:moveTo>
                  <a:cubicBezTo>
                    <a:pt x="613" y="377"/>
                    <a:pt x="624" y="460"/>
                    <a:pt x="535" y="461"/>
                  </a:cubicBezTo>
                  <a:cubicBezTo>
                    <a:pt x="530" y="463"/>
                    <a:pt x="525" y="464"/>
                    <a:pt x="519" y="464"/>
                  </a:cubicBezTo>
                  <a:cubicBezTo>
                    <a:pt x="65" y="464"/>
                    <a:pt x="65" y="464"/>
                    <a:pt x="65" y="464"/>
                  </a:cubicBezTo>
                  <a:cubicBezTo>
                    <a:pt x="29" y="464"/>
                    <a:pt x="0" y="435"/>
                    <a:pt x="0" y="399"/>
                  </a:cubicBezTo>
                  <a:cubicBezTo>
                    <a:pt x="0" y="394"/>
                    <a:pt x="0" y="394"/>
                    <a:pt x="0" y="39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5"/>
                    <a:pt x="2" y="51"/>
                    <a:pt x="4" y="48"/>
                  </a:cubicBezTo>
                  <a:cubicBezTo>
                    <a:pt x="7" y="46"/>
                    <a:pt x="11" y="44"/>
                    <a:pt x="15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90" y="35"/>
                    <a:pt x="75" y="0"/>
                    <a:pt x="75" y="0"/>
                  </a:cubicBezTo>
                  <a:cubicBezTo>
                    <a:pt x="579" y="0"/>
                    <a:pt x="579" y="0"/>
                    <a:pt x="579" y="0"/>
                  </a:cubicBezTo>
                  <a:cubicBezTo>
                    <a:pt x="598" y="0"/>
                    <a:pt x="614" y="8"/>
                    <a:pt x="614" y="32"/>
                  </a:cubicBezTo>
                  <a:lnTo>
                    <a:pt x="614" y="355"/>
                  </a:lnTo>
                  <a:close/>
                  <a:moveTo>
                    <a:pt x="554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0" y="124"/>
                    <a:pt x="30" y="124"/>
                    <a:pt x="30" y="124"/>
                  </a:cubicBezTo>
                  <a:cubicBezTo>
                    <a:pt x="30" y="394"/>
                    <a:pt x="30" y="394"/>
                    <a:pt x="30" y="394"/>
                  </a:cubicBezTo>
                  <a:cubicBezTo>
                    <a:pt x="30" y="399"/>
                    <a:pt x="30" y="399"/>
                    <a:pt x="30" y="399"/>
                  </a:cubicBezTo>
                  <a:cubicBezTo>
                    <a:pt x="30" y="418"/>
                    <a:pt x="46" y="434"/>
                    <a:pt x="65" y="434"/>
                  </a:cubicBezTo>
                  <a:cubicBezTo>
                    <a:pt x="519" y="434"/>
                    <a:pt x="519" y="434"/>
                    <a:pt x="519" y="434"/>
                  </a:cubicBezTo>
                  <a:cubicBezTo>
                    <a:pt x="538" y="434"/>
                    <a:pt x="554" y="418"/>
                    <a:pt x="554" y="399"/>
                  </a:cubicBezTo>
                  <a:cubicBezTo>
                    <a:pt x="554" y="394"/>
                    <a:pt x="554" y="394"/>
                    <a:pt x="554" y="394"/>
                  </a:cubicBezTo>
                  <a:cubicBezTo>
                    <a:pt x="554" y="124"/>
                    <a:pt x="554" y="124"/>
                    <a:pt x="554" y="124"/>
                  </a:cubicBezTo>
                  <a:lnTo>
                    <a:pt x="554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30" name="Freeform 237"/>
            <p:cNvSpPr/>
            <p:nvPr/>
          </p:nvSpPr>
          <p:spPr bwMode="auto">
            <a:xfrm>
              <a:off x="2271713" y="5668963"/>
              <a:ext cx="176213" cy="17463"/>
            </a:xfrm>
            <a:custGeom>
              <a:avLst/>
              <a:gdLst>
                <a:gd name="T0" fmla="*/ 0 w 229"/>
                <a:gd name="T1" fmla="*/ 12 h 24"/>
                <a:gd name="T2" fmla="*/ 12 w 229"/>
                <a:gd name="T3" fmla="*/ 0 h 24"/>
                <a:gd name="T4" fmla="*/ 217 w 229"/>
                <a:gd name="T5" fmla="*/ 0 h 24"/>
                <a:gd name="T6" fmla="*/ 229 w 229"/>
                <a:gd name="T7" fmla="*/ 12 h 24"/>
                <a:gd name="T8" fmla="*/ 217 w 229"/>
                <a:gd name="T9" fmla="*/ 24 h 24"/>
                <a:gd name="T10" fmla="*/ 12 w 229"/>
                <a:gd name="T11" fmla="*/ 24 h 24"/>
                <a:gd name="T12" fmla="*/ 0 w 229"/>
                <a:gd name="T1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4">
                  <a:moveTo>
                    <a:pt x="0" y="12"/>
                  </a:moveTo>
                  <a:cubicBezTo>
                    <a:pt x="0" y="5"/>
                    <a:pt x="5" y="0"/>
                    <a:pt x="12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4" y="0"/>
                    <a:pt x="229" y="5"/>
                    <a:pt x="229" y="12"/>
                  </a:cubicBezTo>
                  <a:cubicBezTo>
                    <a:pt x="229" y="18"/>
                    <a:pt x="224" y="24"/>
                    <a:pt x="217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8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31" name="Freeform 238"/>
            <p:cNvSpPr/>
            <p:nvPr/>
          </p:nvSpPr>
          <p:spPr bwMode="auto">
            <a:xfrm>
              <a:off x="2271713" y="5749925"/>
              <a:ext cx="176213" cy="19050"/>
            </a:xfrm>
            <a:custGeom>
              <a:avLst/>
              <a:gdLst>
                <a:gd name="T0" fmla="*/ 12 w 229"/>
                <a:gd name="T1" fmla="*/ 24 h 24"/>
                <a:gd name="T2" fmla="*/ 217 w 229"/>
                <a:gd name="T3" fmla="*/ 24 h 24"/>
                <a:gd name="T4" fmla="*/ 229 w 229"/>
                <a:gd name="T5" fmla="*/ 12 h 24"/>
                <a:gd name="T6" fmla="*/ 217 w 229"/>
                <a:gd name="T7" fmla="*/ 0 h 24"/>
                <a:gd name="T8" fmla="*/ 12 w 229"/>
                <a:gd name="T9" fmla="*/ 0 h 24"/>
                <a:gd name="T10" fmla="*/ 0 w 229"/>
                <a:gd name="T11" fmla="*/ 12 h 24"/>
                <a:gd name="T12" fmla="*/ 12 w 229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4">
                  <a:moveTo>
                    <a:pt x="12" y="24"/>
                  </a:moveTo>
                  <a:cubicBezTo>
                    <a:pt x="217" y="24"/>
                    <a:pt x="217" y="24"/>
                    <a:pt x="217" y="24"/>
                  </a:cubicBezTo>
                  <a:cubicBezTo>
                    <a:pt x="224" y="24"/>
                    <a:pt x="229" y="18"/>
                    <a:pt x="229" y="12"/>
                  </a:cubicBezTo>
                  <a:cubicBezTo>
                    <a:pt x="229" y="5"/>
                    <a:pt x="224" y="0"/>
                    <a:pt x="2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32" name="Freeform 239"/>
            <p:cNvSpPr/>
            <p:nvPr/>
          </p:nvSpPr>
          <p:spPr bwMode="auto">
            <a:xfrm>
              <a:off x="2271713" y="5708650"/>
              <a:ext cx="176213" cy="19050"/>
            </a:xfrm>
            <a:custGeom>
              <a:avLst/>
              <a:gdLst>
                <a:gd name="T0" fmla="*/ 12 w 229"/>
                <a:gd name="T1" fmla="*/ 24 h 24"/>
                <a:gd name="T2" fmla="*/ 217 w 229"/>
                <a:gd name="T3" fmla="*/ 24 h 24"/>
                <a:gd name="T4" fmla="*/ 229 w 229"/>
                <a:gd name="T5" fmla="*/ 12 h 24"/>
                <a:gd name="T6" fmla="*/ 217 w 229"/>
                <a:gd name="T7" fmla="*/ 0 h 24"/>
                <a:gd name="T8" fmla="*/ 12 w 229"/>
                <a:gd name="T9" fmla="*/ 0 h 24"/>
                <a:gd name="T10" fmla="*/ 0 w 229"/>
                <a:gd name="T11" fmla="*/ 12 h 24"/>
                <a:gd name="T12" fmla="*/ 12 w 229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4">
                  <a:moveTo>
                    <a:pt x="12" y="24"/>
                  </a:moveTo>
                  <a:cubicBezTo>
                    <a:pt x="217" y="24"/>
                    <a:pt x="217" y="24"/>
                    <a:pt x="217" y="24"/>
                  </a:cubicBezTo>
                  <a:cubicBezTo>
                    <a:pt x="224" y="24"/>
                    <a:pt x="229" y="19"/>
                    <a:pt x="229" y="12"/>
                  </a:cubicBezTo>
                  <a:cubicBezTo>
                    <a:pt x="229" y="6"/>
                    <a:pt x="224" y="0"/>
                    <a:pt x="2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33" name="Freeform 240"/>
            <p:cNvSpPr>
              <a:spLocks noEditPoints="1"/>
            </p:cNvSpPr>
            <p:nvPr/>
          </p:nvSpPr>
          <p:spPr bwMode="auto">
            <a:xfrm>
              <a:off x="2093913" y="5654675"/>
              <a:ext cx="150813" cy="168275"/>
            </a:xfrm>
            <a:custGeom>
              <a:avLst/>
              <a:gdLst>
                <a:gd name="T0" fmla="*/ 0 w 196"/>
                <a:gd name="T1" fmla="*/ 0 h 218"/>
                <a:gd name="T2" fmla="*/ 0 w 196"/>
                <a:gd name="T3" fmla="*/ 218 h 218"/>
                <a:gd name="T4" fmla="*/ 196 w 196"/>
                <a:gd name="T5" fmla="*/ 218 h 218"/>
                <a:gd name="T6" fmla="*/ 196 w 196"/>
                <a:gd name="T7" fmla="*/ 0 h 218"/>
                <a:gd name="T8" fmla="*/ 0 w 196"/>
                <a:gd name="T9" fmla="*/ 0 h 218"/>
                <a:gd name="T10" fmla="*/ 7 w 196"/>
                <a:gd name="T11" fmla="*/ 208 h 218"/>
                <a:gd name="T12" fmla="*/ 13 w 196"/>
                <a:gd name="T13" fmla="*/ 181 h 218"/>
                <a:gd name="T14" fmla="*/ 27 w 196"/>
                <a:gd name="T15" fmla="*/ 162 h 218"/>
                <a:gd name="T16" fmla="*/ 63 w 196"/>
                <a:gd name="T17" fmla="*/ 145 h 218"/>
                <a:gd name="T18" fmla="*/ 79 w 196"/>
                <a:gd name="T19" fmla="*/ 133 h 218"/>
                <a:gd name="T20" fmla="*/ 79 w 196"/>
                <a:gd name="T21" fmla="*/ 133 h 218"/>
                <a:gd name="T22" fmla="*/ 79 w 196"/>
                <a:gd name="T23" fmla="*/ 128 h 218"/>
                <a:gd name="T24" fmla="*/ 67 w 196"/>
                <a:gd name="T25" fmla="*/ 110 h 218"/>
                <a:gd name="T26" fmla="*/ 63 w 196"/>
                <a:gd name="T27" fmla="*/ 75 h 218"/>
                <a:gd name="T28" fmla="*/ 78 w 196"/>
                <a:gd name="T29" fmla="*/ 50 h 218"/>
                <a:gd name="T30" fmla="*/ 121 w 196"/>
                <a:gd name="T31" fmla="*/ 48 h 218"/>
                <a:gd name="T32" fmla="*/ 137 w 196"/>
                <a:gd name="T33" fmla="*/ 56 h 218"/>
                <a:gd name="T34" fmla="*/ 139 w 196"/>
                <a:gd name="T35" fmla="*/ 76 h 218"/>
                <a:gd name="T36" fmla="*/ 133 w 196"/>
                <a:gd name="T37" fmla="*/ 93 h 218"/>
                <a:gd name="T38" fmla="*/ 132 w 196"/>
                <a:gd name="T39" fmla="*/ 112 h 218"/>
                <a:gd name="T40" fmla="*/ 123 w 196"/>
                <a:gd name="T41" fmla="*/ 132 h 218"/>
                <a:gd name="T42" fmla="*/ 123 w 196"/>
                <a:gd name="T43" fmla="*/ 133 h 218"/>
                <a:gd name="T44" fmla="*/ 123 w 196"/>
                <a:gd name="T45" fmla="*/ 133 h 218"/>
                <a:gd name="T46" fmla="*/ 145 w 196"/>
                <a:gd name="T47" fmla="*/ 150 h 218"/>
                <a:gd name="T48" fmla="*/ 177 w 196"/>
                <a:gd name="T49" fmla="*/ 178 h 218"/>
                <a:gd name="T50" fmla="*/ 183 w 196"/>
                <a:gd name="T51" fmla="*/ 209 h 218"/>
                <a:gd name="T52" fmla="*/ 7 w 196"/>
                <a:gd name="T53" fmla="*/ 20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6" h="218">
                  <a:moveTo>
                    <a:pt x="0" y="0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196" y="218"/>
                    <a:pt x="196" y="218"/>
                    <a:pt x="196" y="218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0" y="0"/>
                  </a:lnTo>
                  <a:close/>
                  <a:moveTo>
                    <a:pt x="7" y="208"/>
                  </a:moveTo>
                  <a:cubicBezTo>
                    <a:pt x="7" y="208"/>
                    <a:pt x="11" y="189"/>
                    <a:pt x="13" y="181"/>
                  </a:cubicBezTo>
                  <a:cubicBezTo>
                    <a:pt x="15" y="173"/>
                    <a:pt x="14" y="169"/>
                    <a:pt x="27" y="162"/>
                  </a:cubicBezTo>
                  <a:cubicBezTo>
                    <a:pt x="40" y="155"/>
                    <a:pt x="61" y="147"/>
                    <a:pt x="63" y="145"/>
                  </a:cubicBezTo>
                  <a:cubicBezTo>
                    <a:pt x="65" y="143"/>
                    <a:pt x="77" y="135"/>
                    <a:pt x="79" y="133"/>
                  </a:cubicBezTo>
                  <a:cubicBezTo>
                    <a:pt x="79" y="133"/>
                    <a:pt x="79" y="133"/>
                    <a:pt x="79" y="133"/>
                  </a:cubicBezTo>
                  <a:cubicBezTo>
                    <a:pt x="79" y="132"/>
                    <a:pt x="79" y="130"/>
                    <a:pt x="79" y="128"/>
                  </a:cubicBezTo>
                  <a:cubicBezTo>
                    <a:pt x="77" y="122"/>
                    <a:pt x="70" y="115"/>
                    <a:pt x="67" y="110"/>
                  </a:cubicBezTo>
                  <a:cubicBezTo>
                    <a:pt x="63" y="104"/>
                    <a:pt x="62" y="90"/>
                    <a:pt x="63" y="75"/>
                  </a:cubicBezTo>
                  <a:cubicBezTo>
                    <a:pt x="64" y="60"/>
                    <a:pt x="78" y="50"/>
                    <a:pt x="78" y="50"/>
                  </a:cubicBezTo>
                  <a:cubicBezTo>
                    <a:pt x="103" y="36"/>
                    <a:pt x="114" y="45"/>
                    <a:pt x="121" y="48"/>
                  </a:cubicBezTo>
                  <a:cubicBezTo>
                    <a:pt x="128" y="50"/>
                    <a:pt x="136" y="52"/>
                    <a:pt x="137" y="56"/>
                  </a:cubicBezTo>
                  <a:cubicBezTo>
                    <a:pt x="138" y="61"/>
                    <a:pt x="139" y="71"/>
                    <a:pt x="139" y="76"/>
                  </a:cubicBezTo>
                  <a:cubicBezTo>
                    <a:pt x="139" y="82"/>
                    <a:pt x="134" y="91"/>
                    <a:pt x="133" y="93"/>
                  </a:cubicBezTo>
                  <a:cubicBezTo>
                    <a:pt x="133" y="100"/>
                    <a:pt x="132" y="110"/>
                    <a:pt x="132" y="112"/>
                  </a:cubicBezTo>
                  <a:cubicBezTo>
                    <a:pt x="131" y="117"/>
                    <a:pt x="127" y="125"/>
                    <a:pt x="123" y="132"/>
                  </a:cubicBezTo>
                  <a:cubicBezTo>
                    <a:pt x="123" y="132"/>
                    <a:pt x="123" y="132"/>
                    <a:pt x="123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133"/>
                    <a:pt x="121" y="138"/>
                    <a:pt x="145" y="150"/>
                  </a:cubicBezTo>
                  <a:cubicBezTo>
                    <a:pt x="168" y="162"/>
                    <a:pt x="175" y="171"/>
                    <a:pt x="177" y="178"/>
                  </a:cubicBezTo>
                  <a:cubicBezTo>
                    <a:pt x="179" y="186"/>
                    <a:pt x="183" y="209"/>
                    <a:pt x="183" y="209"/>
                  </a:cubicBezTo>
                  <a:lnTo>
                    <a:pt x="7" y="2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grpSp>
        <p:nvGrpSpPr>
          <p:cNvPr id="718" name="Group 213"/>
          <p:cNvGrpSpPr/>
          <p:nvPr/>
        </p:nvGrpSpPr>
        <p:grpSpPr>
          <a:xfrm>
            <a:off x="1488757" y="4365404"/>
            <a:ext cx="412750" cy="412750"/>
            <a:chOff x="846137" y="3833813"/>
            <a:chExt cx="412750" cy="412750"/>
          </a:xfrm>
          <a:solidFill>
            <a:schemeClr val="bg1"/>
          </a:solidFill>
        </p:grpSpPr>
        <p:sp>
          <p:nvSpPr>
            <p:cNvPr id="719" name="Freeform 318"/>
            <p:cNvSpPr>
              <a:spLocks noEditPoints="1"/>
            </p:cNvSpPr>
            <p:nvPr/>
          </p:nvSpPr>
          <p:spPr bwMode="auto">
            <a:xfrm>
              <a:off x="846137" y="3833813"/>
              <a:ext cx="412750" cy="412750"/>
            </a:xfrm>
            <a:custGeom>
              <a:avLst/>
              <a:gdLst>
                <a:gd name="T0" fmla="*/ 476 w 548"/>
                <a:gd name="T1" fmla="*/ 72 h 548"/>
                <a:gd name="T2" fmla="*/ 216 w 548"/>
                <a:gd name="T3" fmla="*/ 72 h 548"/>
                <a:gd name="T4" fmla="*/ 190 w 548"/>
                <a:gd name="T5" fmla="*/ 300 h 548"/>
                <a:gd name="T6" fmla="*/ 14 w 548"/>
                <a:gd name="T7" fmla="*/ 477 h 548"/>
                <a:gd name="T8" fmla="*/ 14 w 548"/>
                <a:gd name="T9" fmla="*/ 525 h 548"/>
                <a:gd name="T10" fmla="*/ 23 w 548"/>
                <a:gd name="T11" fmla="*/ 534 h 548"/>
                <a:gd name="T12" fmla="*/ 71 w 548"/>
                <a:gd name="T13" fmla="*/ 534 h 548"/>
                <a:gd name="T14" fmla="*/ 248 w 548"/>
                <a:gd name="T15" fmla="*/ 358 h 548"/>
                <a:gd name="T16" fmla="*/ 476 w 548"/>
                <a:gd name="T17" fmla="*/ 332 h 548"/>
                <a:gd name="T18" fmla="*/ 476 w 548"/>
                <a:gd name="T19" fmla="*/ 72 h 548"/>
                <a:gd name="T20" fmla="*/ 440 w 548"/>
                <a:gd name="T21" fmla="*/ 296 h 548"/>
                <a:gd name="T22" fmla="*/ 252 w 548"/>
                <a:gd name="T23" fmla="*/ 296 h 548"/>
                <a:gd name="T24" fmla="*/ 252 w 548"/>
                <a:gd name="T25" fmla="*/ 108 h 548"/>
                <a:gd name="T26" fmla="*/ 440 w 548"/>
                <a:gd name="T27" fmla="*/ 108 h 548"/>
                <a:gd name="T28" fmla="*/ 440 w 548"/>
                <a:gd name="T29" fmla="*/ 29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8" h="548">
                  <a:moveTo>
                    <a:pt x="476" y="72"/>
                  </a:moveTo>
                  <a:cubicBezTo>
                    <a:pt x="404" y="0"/>
                    <a:pt x="288" y="0"/>
                    <a:pt x="216" y="72"/>
                  </a:cubicBezTo>
                  <a:cubicBezTo>
                    <a:pt x="154" y="134"/>
                    <a:pt x="145" y="229"/>
                    <a:pt x="190" y="300"/>
                  </a:cubicBezTo>
                  <a:cubicBezTo>
                    <a:pt x="14" y="477"/>
                    <a:pt x="14" y="477"/>
                    <a:pt x="14" y="477"/>
                  </a:cubicBezTo>
                  <a:cubicBezTo>
                    <a:pt x="0" y="490"/>
                    <a:pt x="0" y="512"/>
                    <a:pt x="14" y="525"/>
                  </a:cubicBezTo>
                  <a:cubicBezTo>
                    <a:pt x="23" y="534"/>
                    <a:pt x="23" y="534"/>
                    <a:pt x="23" y="534"/>
                  </a:cubicBezTo>
                  <a:cubicBezTo>
                    <a:pt x="36" y="548"/>
                    <a:pt x="58" y="548"/>
                    <a:pt x="71" y="534"/>
                  </a:cubicBezTo>
                  <a:cubicBezTo>
                    <a:pt x="248" y="358"/>
                    <a:pt x="248" y="358"/>
                    <a:pt x="248" y="358"/>
                  </a:cubicBezTo>
                  <a:cubicBezTo>
                    <a:pt x="319" y="403"/>
                    <a:pt x="414" y="394"/>
                    <a:pt x="476" y="332"/>
                  </a:cubicBezTo>
                  <a:cubicBezTo>
                    <a:pt x="548" y="260"/>
                    <a:pt x="548" y="144"/>
                    <a:pt x="476" y="72"/>
                  </a:cubicBezTo>
                  <a:close/>
                  <a:moveTo>
                    <a:pt x="440" y="296"/>
                  </a:moveTo>
                  <a:cubicBezTo>
                    <a:pt x="388" y="348"/>
                    <a:pt x="304" y="348"/>
                    <a:pt x="252" y="296"/>
                  </a:cubicBezTo>
                  <a:cubicBezTo>
                    <a:pt x="200" y="244"/>
                    <a:pt x="200" y="160"/>
                    <a:pt x="252" y="108"/>
                  </a:cubicBezTo>
                  <a:cubicBezTo>
                    <a:pt x="304" y="56"/>
                    <a:pt x="388" y="56"/>
                    <a:pt x="440" y="108"/>
                  </a:cubicBezTo>
                  <a:cubicBezTo>
                    <a:pt x="492" y="160"/>
                    <a:pt x="492" y="244"/>
                    <a:pt x="440" y="2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720" name="Freeform 319"/>
            <p:cNvSpPr/>
            <p:nvPr/>
          </p:nvSpPr>
          <p:spPr bwMode="auto">
            <a:xfrm>
              <a:off x="1008062" y="3944938"/>
              <a:ext cx="196850" cy="23813"/>
            </a:xfrm>
            <a:custGeom>
              <a:avLst/>
              <a:gdLst>
                <a:gd name="T0" fmla="*/ 9 w 262"/>
                <a:gd name="T1" fmla="*/ 0 h 31"/>
                <a:gd name="T2" fmla="*/ 0 w 262"/>
                <a:gd name="T3" fmla="*/ 31 h 31"/>
                <a:gd name="T4" fmla="*/ 262 w 262"/>
                <a:gd name="T5" fmla="*/ 31 h 31"/>
                <a:gd name="T6" fmla="*/ 253 w 262"/>
                <a:gd name="T7" fmla="*/ 0 h 31"/>
                <a:gd name="T8" fmla="*/ 9 w 262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31">
                  <a:moveTo>
                    <a:pt x="9" y="0"/>
                  </a:moveTo>
                  <a:cubicBezTo>
                    <a:pt x="5" y="10"/>
                    <a:pt x="2" y="20"/>
                    <a:pt x="0" y="31"/>
                  </a:cubicBezTo>
                  <a:cubicBezTo>
                    <a:pt x="262" y="31"/>
                    <a:pt x="262" y="31"/>
                    <a:pt x="262" y="31"/>
                  </a:cubicBezTo>
                  <a:cubicBezTo>
                    <a:pt x="260" y="20"/>
                    <a:pt x="257" y="10"/>
                    <a:pt x="253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721" name="Freeform 320"/>
            <p:cNvSpPr/>
            <p:nvPr/>
          </p:nvSpPr>
          <p:spPr bwMode="auto">
            <a:xfrm>
              <a:off x="1006475" y="3990975"/>
              <a:ext cx="200025" cy="23813"/>
            </a:xfrm>
            <a:custGeom>
              <a:avLst/>
              <a:gdLst>
                <a:gd name="T0" fmla="*/ 0 w 266"/>
                <a:gd name="T1" fmla="*/ 1 h 31"/>
                <a:gd name="T2" fmla="*/ 5 w 266"/>
                <a:gd name="T3" fmla="*/ 31 h 31"/>
                <a:gd name="T4" fmla="*/ 261 w 266"/>
                <a:gd name="T5" fmla="*/ 31 h 31"/>
                <a:gd name="T6" fmla="*/ 266 w 266"/>
                <a:gd name="T7" fmla="*/ 0 h 31"/>
                <a:gd name="T8" fmla="*/ 0 w 266"/>
                <a:gd name="T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1">
                  <a:moveTo>
                    <a:pt x="0" y="1"/>
                  </a:moveTo>
                  <a:cubicBezTo>
                    <a:pt x="1" y="11"/>
                    <a:pt x="2" y="21"/>
                    <a:pt x="5" y="31"/>
                  </a:cubicBezTo>
                  <a:cubicBezTo>
                    <a:pt x="261" y="31"/>
                    <a:pt x="261" y="31"/>
                    <a:pt x="261" y="31"/>
                  </a:cubicBezTo>
                  <a:cubicBezTo>
                    <a:pt x="264" y="21"/>
                    <a:pt x="265" y="11"/>
                    <a:pt x="266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584950" y="2701925"/>
            <a:ext cx="5068570" cy="3459480"/>
            <a:chOff x="11020" y="4467"/>
            <a:chExt cx="7982" cy="5448"/>
          </a:xfrm>
        </p:grpSpPr>
        <p:sp>
          <p:nvSpPr>
            <p:cNvPr id="55" name="矩形 20"/>
            <p:cNvSpPr>
              <a:spLocks noChangeArrowheads="1"/>
            </p:cNvSpPr>
            <p:nvPr/>
          </p:nvSpPr>
          <p:spPr bwMode="auto">
            <a:xfrm>
              <a:off x="12312" y="5702"/>
              <a:ext cx="6579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 algn="l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altLang="zh-CN" sz="1600" b="1" dirty="0" smtClean="0">
                  <a:solidFill>
                    <a:schemeClr val="accent2"/>
                  </a:solidFill>
                  <a:latin typeface="方正书宋简体" charset="0"/>
                  <a:ea typeface="方正书宋简体" charset="0"/>
                  <a:sym typeface="+mn-ea"/>
                </a:rPr>
                <a:t>产品设计符合国家教育信息管理标准。</a:t>
              </a:r>
              <a:endParaRPr lang="zh-CN" alt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endParaRPr>
            </a:p>
          </p:txBody>
        </p:sp>
        <p:sp>
          <p:nvSpPr>
            <p:cNvPr id="56" name="矩形 20"/>
            <p:cNvSpPr>
              <a:spLocks noChangeArrowheads="1"/>
            </p:cNvSpPr>
            <p:nvPr/>
          </p:nvSpPr>
          <p:spPr bwMode="auto">
            <a:xfrm>
              <a:off x="12312" y="6996"/>
              <a:ext cx="6579" cy="1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 algn="l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altLang="zh-CN" sz="1600" b="1" dirty="0" smtClean="0">
                  <a:solidFill>
                    <a:schemeClr val="accent2"/>
                  </a:solidFill>
                  <a:latin typeface="方正书宋简体" charset="0"/>
                  <a:ea typeface="方正书宋简体" charset="0"/>
                  <a:sym typeface="+mn-ea"/>
                </a:rPr>
                <a:t>多角色的教师档案，实现教师从入校到离退校的全过程跟踪记录。</a:t>
              </a:r>
              <a:endParaRPr lang="zh-CN" alt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endParaRPr>
            </a:p>
          </p:txBody>
        </p:sp>
        <p:sp>
          <p:nvSpPr>
            <p:cNvPr id="57" name="矩形 20"/>
            <p:cNvSpPr>
              <a:spLocks noChangeArrowheads="1"/>
            </p:cNvSpPr>
            <p:nvPr/>
          </p:nvSpPr>
          <p:spPr bwMode="auto">
            <a:xfrm>
              <a:off x="12423" y="8608"/>
              <a:ext cx="6579" cy="1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 algn="l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altLang="zh-CN" sz="1600" b="1" dirty="0" smtClean="0">
                  <a:solidFill>
                    <a:schemeClr val="accent2"/>
                  </a:solidFill>
                  <a:latin typeface="方正书宋简体" charset="0"/>
                  <a:ea typeface="方正书宋简体" charset="0"/>
                  <a:sym typeface="+mn-ea"/>
                </a:rPr>
                <a:t>开放性数据接口，可对接其他业务系统，提供数据支撑。</a:t>
              </a:r>
              <a:endParaRPr lang="zh-CN" alt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endParaRPr>
            </a:p>
          </p:txBody>
        </p:sp>
        <p:sp>
          <p:nvSpPr>
            <p:cNvPr id="19" name="矩形 20"/>
            <p:cNvSpPr>
              <a:spLocks noChangeArrowheads="1"/>
            </p:cNvSpPr>
            <p:nvPr/>
          </p:nvSpPr>
          <p:spPr bwMode="auto">
            <a:xfrm>
              <a:off x="12179" y="4469"/>
              <a:ext cx="6579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indent="0" fontAlgn="auto">
                <a:lnSpc>
                  <a:spcPct val="15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zh-CN" sz="1600" b="1" dirty="0" smtClean="0">
                  <a:solidFill>
                    <a:schemeClr val="accent2"/>
                  </a:solidFill>
                  <a:latin typeface="方正书宋简体" charset="0"/>
                  <a:ea typeface="方正书宋简体" charset="0"/>
                </a:rPr>
                <a:t>一键查询教职工信息，多维度统计职工信息</a:t>
              </a:r>
              <a:endParaRPr lang="zh-CN" alt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1020" y="4467"/>
              <a:ext cx="906" cy="932"/>
              <a:chOff x="10251" y="4286"/>
              <a:chExt cx="906" cy="932"/>
            </a:xfrm>
          </p:grpSpPr>
          <p:sp>
            <p:nvSpPr>
              <p:cNvPr id="72" name="Donut 71"/>
              <p:cNvSpPr/>
              <p:nvPr/>
            </p:nvSpPr>
            <p:spPr>
              <a:xfrm>
                <a:off x="10251" y="4286"/>
                <a:ext cx="907" cy="933"/>
              </a:xfrm>
              <a:prstGeom prst="donut">
                <a:avLst>
                  <a:gd name="adj" fmla="val 680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617" name="Group 242"/>
              <p:cNvGrpSpPr/>
              <p:nvPr/>
            </p:nvGrpSpPr>
            <p:grpSpPr>
              <a:xfrm>
                <a:off x="10475" y="4545"/>
                <a:ext cx="459" cy="370"/>
                <a:chOff x="2908300" y="2946400"/>
                <a:chExt cx="447675" cy="341313"/>
              </a:xfrm>
              <a:solidFill>
                <a:srgbClr val="27506E"/>
              </a:solidFill>
            </p:grpSpPr>
            <p:sp>
              <p:nvSpPr>
                <p:cNvPr id="618" name="Freeform 227"/>
                <p:cNvSpPr/>
                <p:nvPr/>
              </p:nvSpPr>
              <p:spPr bwMode="auto">
                <a:xfrm>
                  <a:off x="2957513" y="2946400"/>
                  <a:ext cx="349250" cy="115888"/>
                </a:xfrm>
                <a:custGeom>
                  <a:avLst/>
                  <a:gdLst>
                    <a:gd name="T0" fmla="*/ 0 w 454"/>
                    <a:gd name="T1" fmla="*/ 136 h 152"/>
                    <a:gd name="T2" fmla="*/ 16 w 454"/>
                    <a:gd name="T3" fmla="*/ 119 h 152"/>
                    <a:gd name="T4" fmla="*/ 30 w 454"/>
                    <a:gd name="T5" fmla="*/ 127 h 152"/>
                    <a:gd name="T6" fmla="*/ 141 w 454"/>
                    <a:gd name="T7" fmla="*/ 79 h 152"/>
                    <a:gd name="T8" fmla="*/ 140 w 454"/>
                    <a:gd name="T9" fmla="*/ 75 h 152"/>
                    <a:gd name="T10" fmla="*/ 157 w 454"/>
                    <a:gd name="T11" fmla="*/ 58 h 152"/>
                    <a:gd name="T12" fmla="*/ 173 w 454"/>
                    <a:gd name="T13" fmla="*/ 75 h 152"/>
                    <a:gd name="T14" fmla="*/ 282 w 454"/>
                    <a:gd name="T15" fmla="*/ 97 h 152"/>
                    <a:gd name="T16" fmla="*/ 297 w 454"/>
                    <a:gd name="T17" fmla="*/ 86 h 152"/>
                    <a:gd name="T18" fmla="*/ 309 w 454"/>
                    <a:gd name="T19" fmla="*/ 92 h 152"/>
                    <a:gd name="T20" fmla="*/ 422 w 454"/>
                    <a:gd name="T21" fmla="*/ 22 h 152"/>
                    <a:gd name="T22" fmla="*/ 421 w 454"/>
                    <a:gd name="T23" fmla="*/ 17 h 152"/>
                    <a:gd name="T24" fmla="*/ 437 w 454"/>
                    <a:gd name="T25" fmla="*/ 0 h 152"/>
                    <a:gd name="T26" fmla="*/ 454 w 454"/>
                    <a:gd name="T27" fmla="*/ 17 h 152"/>
                    <a:gd name="T28" fmla="*/ 437 w 454"/>
                    <a:gd name="T29" fmla="*/ 33 h 152"/>
                    <a:gd name="T30" fmla="*/ 425 w 454"/>
                    <a:gd name="T31" fmla="*/ 27 h 152"/>
                    <a:gd name="T32" fmla="*/ 312 w 454"/>
                    <a:gd name="T33" fmla="*/ 97 h 152"/>
                    <a:gd name="T34" fmla="*/ 313 w 454"/>
                    <a:gd name="T35" fmla="*/ 103 h 152"/>
                    <a:gd name="T36" fmla="*/ 297 w 454"/>
                    <a:gd name="T37" fmla="*/ 119 h 152"/>
                    <a:gd name="T38" fmla="*/ 281 w 454"/>
                    <a:gd name="T39" fmla="*/ 103 h 152"/>
                    <a:gd name="T40" fmla="*/ 172 w 454"/>
                    <a:gd name="T41" fmla="*/ 81 h 152"/>
                    <a:gd name="T42" fmla="*/ 157 w 454"/>
                    <a:gd name="T43" fmla="*/ 91 h 152"/>
                    <a:gd name="T44" fmla="*/ 144 w 454"/>
                    <a:gd name="T45" fmla="*/ 84 h 152"/>
                    <a:gd name="T46" fmla="*/ 32 w 454"/>
                    <a:gd name="T47" fmla="*/ 132 h 152"/>
                    <a:gd name="T48" fmla="*/ 33 w 454"/>
                    <a:gd name="T49" fmla="*/ 136 h 152"/>
                    <a:gd name="T50" fmla="*/ 16 w 454"/>
                    <a:gd name="T51" fmla="*/ 152 h 152"/>
                    <a:gd name="T52" fmla="*/ 0 w 454"/>
                    <a:gd name="T53" fmla="*/ 136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54" h="152">
                      <a:moveTo>
                        <a:pt x="0" y="136"/>
                      </a:moveTo>
                      <a:cubicBezTo>
                        <a:pt x="0" y="127"/>
                        <a:pt x="7" y="119"/>
                        <a:pt x="16" y="119"/>
                      </a:cubicBezTo>
                      <a:cubicBezTo>
                        <a:pt x="22" y="119"/>
                        <a:pt x="27" y="122"/>
                        <a:pt x="30" y="127"/>
                      </a:cubicBezTo>
                      <a:cubicBezTo>
                        <a:pt x="141" y="79"/>
                        <a:pt x="141" y="79"/>
                        <a:pt x="141" y="79"/>
                      </a:cubicBezTo>
                      <a:cubicBezTo>
                        <a:pt x="141" y="77"/>
                        <a:pt x="140" y="76"/>
                        <a:pt x="140" y="75"/>
                      </a:cubicBezTo>
                      <a:cubicBezTo>
                        <a:pt x="140" y="66"/>
                        <a:pt x="148" y="58"/>
                        <a:pt x="157" y="58"/>
                      </a:cubicBezTo>
                      <a:cubicBezTo>
                        <a:pt x="166" y="58"/>
                        <a:pt x="173" y="66"/>
                        <a:pt x="173" y="75"/>
                      </a:cubicBezTo>
                      <a:cubicBezTo>
                        <a:pt x="282" y="97"/>
                        <a:pt x="282" y="97"/>
                        <a:pt x="282" y="97"/>
                      </a:cubicBezTo>
                      <a:cubicBezTo>
                        <a:pt x="284" y="91"/>
                        <a:pt x="290" y="86"/>
                        <a:pt x="297" y="86"/>
                      </a:cubicBezTo>
                      <a:cubicBezTo>
                        <a:pt x="302" y="86"/>
                        <a:pt x="306" y="88"/>
                        <a:pt x="309" y="92"/>
                      </a:cubicBezTo>
                      <a:cubicBezTo>
                        <a:pt x="422" y="22"/>
                        <a:pt x="422" y="22"/>
                        <a:pt x="422" y="22"/>
                      </a:cubicBezTo>
                      <a:cubicBezTo>
                        <a:pt x="421" y="20"/>
                        <a:pt x="421" y="18"/>
                        <a:pt x="421" y="17"/>
                      </a:cubicBezTo>
                      <a:cubicBezTo>
                        <a:pt x="421" y="8"/>
                        <a:pt x="428" y="0"/>
                        <a:pt x="437" y="0"/>
                      </a:cubicBezTo>
                      <a:cubicBezTo>
                        <a:pt x="446" y="0"/>
                        <a:pt x="454" y="8"/>
                        <a:pt x="454" y="17"/>
                      </a:cubicBezTo>
                      <a:cubicBezTo>
                        <a:pt x="454" y="26"/>
                        <a:pt x="446" y="33"/>
                        <a:pt x="437" y="33"/>
                      </a:cubicBezTo>
                      <a:cubicBezTo>
                        <a:pt x="432" y="33"/>
                        <a:pt x="428" y="31"/>
                        <a:pt x="425" y="27"/>
                      </a:cubicBezTo>
                      <a:cubicBezTo>
                        <a:pt x="312" y="97"/>
                        <a:pt x="312" y="97"/>
                        <a:pt x="312" y="97"/>
                      </a:cubicBezTo>
                      <a:cubicBezTo>
                        <a:pt x="313" y="99"/>
                        <a:pt x="313" y="101"/>
                        <a:pt x="313" y="103"/>
                      </a:cubicBezTo>
                      <a:cubicBezTo>
                        <a:pt x="313" y="112"/>
                        <a:pt x="306" y="119"/>
                        <a:pt x="297" y="119"/>
                      </a:cubicBezTo>
                      <a:cubicBezTo>
                        <a:pt x="288" y="119"/>
                        <a:pt x="281" y="112"/>
                        <a:pt x="281" y="103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70" y="87"/>
                        <a:pt x="164" y="91"/>
                        <a:pt x="157" y="91"/>
                      </a:cubicBezTo>
                      <a:cubicBezTo>
                        <a:pt x="151" y="91"/>
                        <a:pt x="147" y="88"/>
                        <a:pt x="144" y="84"/>
                      </a:cubicBezTo>
                      <a:cubicBezTo>
                        <a:pt x="32" y="132"/>
                        <a:pt x="32" y="132"/>
                        <a:pt x="32" y="132"/>
                      </a:cubicBezTo>
                      <a:cubicBezTo>
                        <a:pt x="33" y="134"/>
                        <a:pt x="33" y="134"/>
                        <a:pt x="33" y="136"/>
                      </a:cubicBezTo>
                      <a:cubicBezTo>
                        <a:pt x="33" y="145"/>
                        <a:pt x="26" y="152"/>
                        <a:pt x="16" y="152"/>
                      </a:cubicBezTo>
                      <a:cubicBezTo>
                        <a:pt x="7" y="152"/>
                        <a:pt x="0" y="145"/>
                        <a:pt x="0" y="136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vert="horz" wrap="square" lIns="96430" tIns="48216" rIns="96430" bIns="48216" numCol="1" anchor="t" anchorCtr="0" compatLnSpc="1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just">
                    <a:lnSpc>
                      <a:spcPct val="120000"/>
                    </a:lnSpc>
                  </a:pPr>
                  <a:endParaRPr lang="zh-CN" altLang="en-US" sz="95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ea"/>
                  </a:endParaRPr>
                </a:p>
              </p:txBody>
            </p:sp>
            <p:sp>
              <p:nvSpPr>
                <p:cNvPr id="21" name="Freeform 228"/>
                <p:cNvSpPr/>
                <p:nvPr/>
              </p:nvSpPr>
              <p:spPr bwMode="auto">
                <a:xfrm>
                  <a:off x="2908300" y="2987675"/>
                  <a:ext cx="447675" cy="300038"/>
                </a:xfrm>
                <a:custGeom>
                  <a:avLst/>
                  <a:gdLst>
                    <a:gd name="T0" fmla="*/ 568 w 581"/>
                    <a:gd name="T1" fmla="*/ 367 h 392"/>
                    <a:gd name="T2" fmla="*/ 550 w 581"/>
                    <a:gd name="T3" fmla="*/ 367 h 392"/>
                    <a:gd name="T4" fmla="*/ 550 w 581"/>
                    <a:gd name="T5" fmla="*/ 32 h 392"/>
                    <a:gd name="T6" fmla="*/ 518 w 581"/>
                    <a:gd name="T7" fmla="*/ 0 h 392"/>
                    <a:gd name="T8" fmla="*/ 483 w 581"/>
                    <a:gd name="T9" fmla="*/ 0 h 392"/>
                    <a:gd name="T10" fmla="*/ 451 w 581"/>
                    <a:gd name="T11" fmla="*/ 32 h 392"/>
                    <a:gd name="T12" fmla="*/ 451 w 581"/>
                    <a:gd name="T13" fmla="*/ 367 h 392"/>
                    <a:gd name="T14" fmla="*/ 410 w 581"/>
                    <a:gd name="T15" fmla="*/ 367 h 392"/>
                    <a:gd name="T16" fmla="*/ 410 w 581"/>
                    <a:gd name="T17" fmla="*/ 120 h 392"/>
                    <a:gd name="T18" fmla="*/ 379 w 581"/>
                    <a:gd name="T19" fmla="*/ 88 h 392"/>
                    <a:gd name="T20" fmla="*/ 343 w 581"/>
                    <a:gd name="T21" fmla="*/ 88 h 392"/>
                    <a:gd name="T22" fmla="*/ 311 w 581"/>
                    <a:gd name="T23" fmla="*/ 120 h 392"/>
                    <a:gd name="T24" fmla="*/ 311 w 581"/>
                    <a:gd name="T25" fmla="*/ 367 h 392"/>
                    <a:gd name="T26" fmla="*/ 270 w 581"/>
                    <a:gd name="T27" fmla="*/ 367 h 392"/>
                    <a:gd name="T28" fmla="*/ 270 w 581"/>
                    <a:gd name="T29" fmla="*/ 92 h 392"/>
                    <a:gd name="T30" fmla="*/ 239 w 581"/>
                    <a:gd name="T31" fmla="*/ 61 h 392"/>
                    <a:gd name="T32" fmla="*/ 203 w 581"/>
                    <a:gd name="T33" fmla="*/ 61 h 392"/>
                    <a:gd name="T34" fmla="*/ 171 w 581"/>
                    <a:gd name="T35" fmla="*/ 92 h 392"/>
                    <a:gd name="T36" fmla="*/ 171 w 581"/>
                    <a:gd name="T37" fmla="*/ 367 h 392"/>
                    <a:gd name="T38" fmla="*/ 131 w 581"/>
                    <a:gd name="T39" fmla="*/ 367 h 392"/>
                    <a:gd name="T40" fmla="*/ 131 w 581"/>
                    <a:gd name="T41" fmla="*/ 160 h 392"/>
                    <a:gd name="T42" fmla="*/ 99 w 581"/>
                    <a:gd name="T43" fmla="*/ 128 h 392"/>
                    <a:gd name="T44" fmla="*/ 63 w 581"/>
                    <a:gd name="T45" fmla="*/ 128 h 392"/>
                    <a:gd name="T46" fmla="*/ 32 w 581"/>
                    <a:gd name="T47" fmla="*/ 160 h 392"/>
                    <a:gd name="T48" fmla="*/ 32 w 581"/>
                    <a:gd name="T49" fmla="*/ 367 h 392"/>
                    <a:gd name="T50" fmla="*/ 11 w 581"/>
                    <a:gd name="T51" fmla="*/ 367 h 392"/>
                    <a:gd name="T52" fmla="*/ 0 w 581"/>
                    <a:gd name="T53" fmla="*/ 378 h 392"/>
                    <a:gd name="T54" fmla="*/ 0 w 581"/>
                    <a:gd name="T55" fmla="*/ 381 h 392"/>
                    <a:gd name="T56" fmla="*/ 11 w 581"/>
                    <a:gd name="T57" fmla="*/ 392 h 392"/>
                    <a:gd name="T58" fmla="*/ 568 w 581"/>
                    <a:gd name="T59" fmla="*/ 392 h 392"/>
                    <a:gd name="T60" fmla="*/ 581 w 581"/>
                    <a:gd name="T61" fmla="*/ 381 h 392"/>
                    <a:gd name="T62" fmla="*/ 581 w 581"/>
                    <a:gd name="T63" fmla="*/ 378 h 392"/>
                    <a:gd name="T64" fmla="*/ 568 w 581"/>
                    <a:gd name="T65" fmla="*/ 367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81" h="392">
                      <a:moveTo>
                        <a:pt x="568" y="367"/>
                      </a:moveTo>
                      <a:cubicBezTo>
                        <a:pt x="550" y="367"/>
                        <a:pt x="550" y="367"/>
                        <a:pt x="550" y="367"/>
                      </a:cubicBezTo>
                      <a:cubicBezTo>
                        <a:pt x="550" y="32"/>
                        <a:pt x="550" y="32"/>
                        <a:pt x="550" y="32"/>
                      </a:cubicBezTo>
                      <a:cubicBezTo>
                        <a:pt x="550" y="14"/>
                        <a:pt x="536" y="0"/>
                        <a:pt x="518" y="0"/>
                      </a:cubicBezTo>
                      <a:cubicBezTo>
                        <a:pt x="483" y="0"/>
                        <a:pt x="483" y="0"/>
                        <a:pt x="483" y="0"/>
                      </a:cubicBezTo>
                      <a:cubicBezTo>
                        <a:pt x="465" y="0"/>
                        <a:pt x="451" y="14"/>
                        <a:pt x="451" y="32"/>
                      </a:cubicBezTo>
                      <a:cubicBezTo>
                        <a:pt x="451" y="367"/>
                        <a:pt x="451" y="367"/>
                        <a:pt x="451" y="367"/>
                      </a:cubicBezTo>
                      <a:cubicBezTo>
                        <a:pt x="410" y="367"/>
                        <a:pt x="410" y="367"/>
                        <a:pt x="410" y="367"/>
                      </a:cubicBezTo>
                      <a:cubicBezTo>
                        <a:pt x="410" y="120"/>
                        <a:pt x="410" y="120"/>
                        <a:pt x="410" y="120"/>
                      </a:cubicBezTo>
                      <a:cubicBezTo>
                        <a:pt x="410" y="102"/>
                        <a:pt x="396" y="88"/>
                        <a:pt x="379" y="88"/>
                      </a:cubicBezTo>
                      <a:cubicBezTo>
                        <a:pt x="343" y="88"/>
                        <a:pt x="343" y="88"/>
                        <a:pt x="343" y="88"/>
                      </a:cubicBezTo>
                      <a:cubicBezTo>
                        <a:pt x="325" y="88"/>
                        <a:pt x="311" y="102"/>
                        <a:pt x="311" y="120"/>
                      </a:cubicBezTo>
                      <a:cubicBezTo>
                        <a:pt x="311" y="367"/>
                        <a:pt x="311" y="367"/>
                        <a:pt x="311" y="367"/>
                      </a:cubicBezTo>
                      <a:cubicBezTo>
                        <a:pt x="270" y="367"/>
                        <a:pt x="270" y="367"/>
                        <a:pt x="270" y="367"/>
                      </a:cubicBezTo>
                      <a:cubicBezTo>
                        <a:pt x="270" y="92"/>
                        <a:pt x="270" y="92"/>
                        <a:pt x="270" y="92"/>
                      </a:cubicBezTo>
                      <a:cubicBezTo>
                        <a:pt x="270" y="75"/>
                        <a:pt x="256" y="61"/>
                        <a:pt x="239" y="61"/>
                      </a:cubicBezTo>
                      <a:cubicBezTo>
                        <a:pt x="203" y="61"/>
                        <a:pt x="203" y="61"/>
                        <a:pt x="203" y="61"/>
                      </a:cubicBezTo>
                      <a:cubicBezTo>
                        <a:pt x="186" y="61"/>
                        <a:pt x="171" y="75"/>
                        <a:pt x="171" y="92"/>
                      </a:cubicBezTo>
                      <a:cubicBezTo>
                        <a:pt x="171" y="367"/>
                        <a:pt x="171" y="367"/>
                        <a:pt x="171" y="367"/>
                      </a:cubicBezTo>
                      <a:cubicBezTo>
                        <a:pt x="131" y="367"/>
                        <a:pt x="131" y="367"/>
                        <a:pt x="131" y="367"/>
                      </a:cubicBezTo>
                      <a:cubicBezTo>
                        <a:pt x="131" y="160"/>
                        <a:pt x="131" y="160"/>
                        <a:pt x="131" y="160"/>
                      </a:cubicBezTo>
                      <a:cubicBezTo>
                        <a:pt x="131" y="143"/>
                        <a:pt x="117" y="128"/>
                        <a:pt x="99" y="128"/>
                      </a:cubicBezTo>
                      <a:cubicBezTo>
                        <a:pt x="63" y="128"/>
                        <a:pt x="63" y="128"/>
                        <a:pt x="63" y="128"/>
                      </a:cubicBezTo>
                      <a:cubicBezTo>
                        <a:pt x="46" y="128"/>
                        <a:pt x="32" y="143"/>
                        <a:pt x="32" y="160"/>
                      </a:cubicBezTo>
                      <a:cubicBezTo>
                        <a:pt x="32" y="367"/>
                        <a:pt x="32" y="367"/>
                        <a:pt x="32" y="367"/>
                      </a:cubicBezTo>
                      <a:cubicBezTo>
                        <a:pt x="11" y="367"/>
                        <a:pt x="11" y="367"/>
                        <a:pt x="11" y="367"/>
                      </a:cubicBezTo>
                      <a:cubicBezTo>
                        <a:pt x="4" y="367"/>
                        <a:pt x="0" y="372"/>
                        <a:pt x="0" y="378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387"/>
                        <a:pt x="4" y="392"/>
                        <a:pt x="11" y="392"/>
                      </a:cubicBezTo>
                      <a:cubicBezTo>
                        <a:pt x="568" y="392"/>
                        <a:pt x="568" y="392"/>
                        <a:pt x="568" y="392"/>
                      </a:cubicBezTo>
                      <a:cubicBezTo>
                        <a:pt x="575" y="392"/>
                        <a:pt x="581" y="387"/>
                        <a:pt x="581" y="381"/>
                      </a:cubicBezTo>
                      <a:cubicBezTo>
                        <a:pt x="581" y="378"/>
                        <a:pt x="581" y="378"/>
                        <a:pt x="581" y="378"/>
                      </a:cubicBezTo>
                      <a:cubicBezTo>
                        <a:pt x="581" y="372"/>
                        <a:pt x="575" y="367"/>
                        <a:pt x="568" y="367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vert="horz" wrap="square" lIns="96430" tIns="48216" rIns="96430" bIns="48216" numCol="1" anchor="t" anchorCtr="0" compatLnSpc="1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just">
                    <a:lnSpc>
                      <a:spcPct val="120000"/>
                    </a:lnSpc>
                  </a:pPr>
                  <a:endParaRPr lang="zh-CN" altLang="en-US" sz="95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ea"/>
                  </a:endParaRPr>
                </a:p>
              </p:txBody>
            </p:sp>
          </p:grpSp>
        </p:grpSp>
        <p:sp>
          <p:nvSpPr>
            <p:cNvPr id="70" name="Freeform 69"/>
            <p:cNvSpPr>
              <a:spLocks noEditPoints="1"/>
            </p:cNvSpPr>
            <p:nvPr/>
          </p:nvSpPr>
          <p:spPr bwMode="auto">
            <a:xfrm>
              <a:off x="11275" y="5924"/>
              <a:ext cx="395" cy="47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Donut 72"/>
            <p:cNvSpPr/>
            <p:nvPr/>
          </p:nvSpPr>
          <p:spPr>
            <a:xfrm>
              <a:off x="11020" y="5731"/>
              <a:ext cx="907" cy="917"/>
            </a:xfrm>
            <a:prstGeom prst="donut">
              <a:avLst>
                <a:gd name="adj" fmla="val 68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1061" y="7149"/>
              <a:ext cx="906" cy="916"/>
              <a:chOff x="11167" y="7149"/>
              <a:chExt cx="906" cy="916"/>
            </a:xfrm>
          </p:grpSpPr>
          <p:sp>
            <p:nvSpPr>
              <p:cNvPr id="45" name="Freeform 43"/>
              <p:cNvSpPr/>
              <p:nvPr/>
            </p:nvSpPr>
            <p:spPr bwMode="auto">
              <a:xfrm>
                <a:off x="11334" y="7476"/>
                <a:ext cx="359" cy="346"/>
              </a:xfrm>
              <a:custGeom>
                <a:avLst/>
                <a:gdLst>
                  <a:gd name="T0" fmla="*/ 11 w 209"/>
                  <a:gd name="T1" fmla="*/ 202 h 202"/>
                  <a:gd name="T2" fmla="*/ 26 w 209"/>
                  <a:gd name="T3" fmla="*/ 166 h 202"/>
                  <a:gd name="T4" fmla="*/ 79 w 209"/>
                  <a:gd name="T5" fmla="*/ 119 h 202"/>
                  <a:gd name="T6" fmla="*/ 52 w 209"/>
                  <a:gd name="T7" fmla="*/ 63 h 202"/>
                  <a:gd name="T8" fmla="*/ 107 w 209"/>
                  <a:gd name="T9" fmla="*/ 0 h 202"/>
                  <a:gd name="T10" fmla="*/ 159 w 209"/>
                  <a:gd name="T11" fmla="*/ 68 h 202"/>
                  <a:gd name="T12" fmla="*/ 134 w 209"/>
                  <a:gd name="T13" fmla="*/ 121 h 202"/>
                  <a:gd name="T14" fmla="*/ 190 w 209"/>
                  <a:gd name="T15" fmla="*/ 163 h 202"/>
                  <a:gd name="T16" fmla="*/ 209 w 209"/>
                  <a:gd name="T17" fmla="*/ 202 h 202"/>
                  <a:gd name="T18" fmla="*/ 11 w 209"/>
                  <a:gd name="T19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202">
                    <a:moveTo>
                      <a:pt x="11" y="202"/>
                    </a:moveTo>
                    <a:cubicBezTo>
                      <a:pt x="11" y="202"/>
                      <a:pt x="0" y="174"/>
                      <a:pt x="26" y="166"/>
                    </a:cubicBezTo>
                    <a:cubicBezTo>
                      <a:pt x="52" y="158"/>
                      <a:pt x="79" y="149"/>
                      <a:pt x="79" y="119"/>
                    </a:cubicBezTo>
                    <a:cubicBezTo>
                      <a:pt x="79" y="119"/>
                      <a:pt x="52" y="108"/>
                      <a:pt x="52" y="63"/>
                    </a:cubicBezTo>
                    <a:cubicBezTo>
                      <a:pt x="52" y="23"/>
                      <a:pt x="73" y="0"/>
                      <a:pt x="107" y="0"/>
                    </a:cubicBezTo>
                    <a:cubicBezTo>
                      <a:pt x="140" y="0"/>
                      <a:pt x="159" y="25"/>
                      <a:pt x="159" y="68"/>
                    </a:cubicBezTo>
                    <a:cubicBezTo>
                      <a:pt x="159" y="68"/>
                      <a:pt x="152" y="111"/>
                      <a:pt x="134" y="121"/>
                    </a:cubicBezTo>
                    <a:cubicBezTo>
                      <a:pt x="135" y="128"/>
                      <a:pt x="130" y="154"/>
                      <a:pt x="190" y="163"/>
                    </a:cubicBezTo>
                    <a:cubicBezTo>
                      <a:pt x="208" y="165"/>
                      <a:pt x="209" y="183"/>
                      <a:pt x="209" y="202"/>
                    </a:cubicBezTo>
                    <a:lnTo>
                      <a:pt x="11" y="202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44"/>
              <p:cNvSpPr/>
              <p:nvPr/>
            </p:nvSpPr>
            <p:spPr bwMode="auto">
              <a:xfrm>
                <a:off x="11626" y="7476"/>
                <a:ext cx="275" cy="346"/>
              </a:xfrm>
              <a:custGeom>
                <a:avLst/>
                <a:gdLst>
                  <a:gd name="T0" fmla="*/ 40 w 135"/>
                  <a:gd name="T1" fmla="*/ 174 h 174"/>
                  <a:gd name="T2" fmla="*/ 135 w 135"/>
                  <a:gd name="T3" fmla="*/ 174 h 174"/>
                  <a:gd name="T4" fmla="*/ 119 w 135"/>
                  <a:gd name="T5" fmla="*/ 141 h 174"/>
                  <a:gd name="T6" fmla="*/ 70 w 135"/>
                  <a:gd name="T7" fmla="*/ 104 h 174"/>
                  <a:gd name="T8" fmla="*/ 92 w 135"/>
                  <a:gd name="T9" fmla="*/ 59 h 174"/>
                  <a:gd name="T10" fmla="*/ 47 w 135"/>
                  <a:gd name="T11" fmla="*/ 0 h 174"/>
                  <a:gd name="T12" fmla="*/ 0 w 135"/>
                  <a:gd name="T13" fmla="*/ 55 h 174"/>
                  <a:gd name="T14" fmla="*/ 23 w 135"/>
                  <a:gd name="T15" fmla="*/ 103 h 174"/>
                  <a:gd name="T16" fmla="*/ 14 w 135"/>
                  <a:gd name="T17" fmla="*/ 124 h 174"/>
                  <a:gd name="T18" fmla="*/ 38 w 135"/>
                  <a:gd name="T19" fmla="*/ 146 h 174"/>
                  <a:gd name="T20" fmla="*/ 40 w 135"/>
                  <a:gd name="T2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5" h="174">
                    <a:moveTo>
                      <a:pt x="40" y="174"/>
                    </a:moveTo>
                    <a:cubicBezTo>
                      <a:pt x="135" y="174"/>
                      <a:pt x="135" y="174"/>
                      <a:pt x="135" y="174"/>
                    </a:cubicBezTo>
                    <a:cubicBezTo>
                      <a:pt x="135" y="158"/>
                      <a:pt x="134" y="143"/>
                      <a:pt x="119" y="141"/>
                    </a:cubicBezTo>
                    <a:cubicBezTo>
                      <a:pt x="67" y="133"/>
                      <a:pt x="71" y="111"/>
                      <a:pt x="70" y="104"/>
                    </a:cubicBezTo>
                    <a:cubicBezTo>
                      <a:pt x="86" y="96"/>
                      <a:pt x="92" y="59"/>
                      <a:pt x="92" y="59"/>
                    </a:cubicBezTo>
                    <a:cubicBezTo>
                      <a:pt x="92" y="22"/>
                      <a:pt x="76" y="0"/>
                      <a:pt x="47" y="0"/>
                    </a:cubicBezTo>
                    <a:cubicBezTo>
                      <a:pt x="18" y="0"/>
                      <a:pt x="0" y="20"/>
                      <a:pt x="0" y="55"/>
                    </a:cubicBezTo>
                    <a:cubicBezTo>
                      <a:pt x="0" y="93"/>
                      <a:pt x="23" y="103"/>
                      <a:pt x="23" y="103"/>
                    </a:cubicBezTo>
                    <a:cubicBezTo>
                      <a:pt x="23" y="115"/>
                      <a:pt x="18" y="121"/>
                      <a:pt x="14" y="124"/>
                    </a:cubicBezTo>
                    <a:cubicBezTo>
                      <a:pt x="14" y="124"/>
                      <a:pt x="33" y="129"/>
                      <a:pt x="38" y="146"/>
                    </a:cubicBezTo>
                    <a:cubicBezTo>
                      <a:pt x="42" y="158"/>
                      <a:pt x="40" y="174"/>
                      <a:pt x="40" y="174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Donut 72"/>
              <p:cNvSpPr/>
              <p:nvPr/>
            </p:nvSpPr>
            <p:spPr>
              <a:xfrm>
                <a:off x="11167" y="7149"/>
                <a:ext cx="907" cy="917"/>
              </a:xfrm>
              <a:prstGeom prst="donut">
                <a:avLst>
                  <a:gd name="adj" fmla="val 6804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just">
                  <a:lnSpc>
                    <a:spcPct val="120000"/>
                  </a:lnSpc>
                </a:pPr>
                <a:endParaRPr lang="en-GB" sz="95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9" name="Freeform 68"/>
            <p:cNvSpPr>
              <a:spLocks noEditPoints="1"/>
            </p:cNvSpPr>
            <p:nvPr/>
          </p:nvSpPr>
          <p:spPr bwMode="auto">
            <a:xfrm>
              <a:off x="11384" y="8858"/>
              <a:ext cx="319" cy="430"/>
            </a:xfrm>
            <a:custGeom>
              <a:avLst/>
              <a:gdLst>
                <a:gd name="T0" fmla="*/ 16 w 73"/>
                <a:gd name="T1" fmla="*/ 77 h 107"/>
                <a:gd name="T2" fmla="*/ 57 w 73"/>
                <a:gd name="T3" fmla="*/ 77 h 107"/>
                <a:gd name="T4" fmla="*/ 52 w 73"/>
                <a:gd name="T5" fmla="*/ 101 h 107"/>
                <a:gd name="T6" fmla="*/ 45 w 73"/>
                <a:gd name="T7" fmla="*/ 101 h 107"/>
                <a:gd name="T8" fmla="*/ 37 w 73"/>
                <a:gd name="T9" fmla="*/ 107 h 107"/>
                <a:gd name="T10" fmla="*/ 29 w 73"/>
                <a:gd name="T11" fmla="*/ 101 h 107"/>
                <a:gd name="T12" fmla="*/ 21 w 73"/>
                <a:gd name="T13" fmla="*/ 101 h 107"/>
                <a:gd name="T14" fmla="*/ 16 w 73"/>
                <a:gd name="T15" fmla="*/ 77 h 107"/>
                <a:gd name="T16" fmla="*/ 51 w 73"/>
                <a:gd name="T17" fmla="*/ 29 h 107"/>
                <a:gd name="T18" fmla="*/ 52 w 73"/>
                <a:gd name="T19" fmla="*/ 35 h 107"/>
                <a:gd name="T20" fmla="*/ 51 w 73"/>
                <a:gd name="T21" fmla="*/ 37 h 107"/>
                <a:gd name="T22" fmla="*/ 53 w 73"/>
                <a:gd name="T23" fmla="*/ 38 h 107"/>
                <a:gd name="T24" fmla="*/ 52 w 73"/>
                <a:gd name="T25" fmla="*/ 42 h 107"/>
                <a:gd name="T26" fmla="*/ 50 w 73"/>
                <a:gd name="T27" fmla="*/ 42 h 107"/>
                <a:gd name="T28" fmla="*/ 52 w 73"/>
                <a:gd name="T29" fmla="*/ 44 h 107"/>
                <a:gd name="T30" fmla="*/ 51 w 73"/>
                <a:gd name="T31" fmla="*/ 47 h 107"/>
                <a:gd name="T32" fmla="*/ 50 w 73"/>
                <a:gd name="T33" fmla="*/ 48 h 107"/>
                <a:gd name="T34" fmla="*/ 51 w 73"/>
                <a:gd name="T35" fmla="*/ 49 h 107"/>
                <a:gd name="T36" fmla="*/ 50 w 73"/>
                <a:gd name="T37" fmla="*/ 53 h 107"/>
                <a:gd name="T38" fmla="*/ 47 w 73"/>
                <a:gd name="T39" fmla="*/ 54 h 107"/>
                <a:gd name="T40" fmla="*/ 29 w 73"/>
                <a:gd name="T41" fmla="*/ 49 h 107"/>
                <a:gd name="T42" fmla="*/ 21 w 73"/>
                <a:gd name="T43" fmla="*/ 49 h 107"/>
                <a:gd name="T44" fmla="*/ 21 w 73"/>
                <a:gd name="T45" fmla="*/ 32 h 107"/>
                <a:gd name="T46" fmla="*/ 28 w 73"/>
                <a:gd name="T47" fmla="*/ 31 h 107"/>
                <a:gd name="T48" fmla="*/ 42 w 73"/>
                <a:gd name="T49" fmla="*/ 16 h 107"/>
                <a:gd name="T50" fmla="*/ 38 w 73"/>
                <a:gd name="T51" fmla="*/ 30 h 107"/>
                <a:gd name="T52" fmla="*/ 51 w 73"/>
                <a:gd name="T53" fmla="*/ 29 h 107"/>
                <a:gd name="T54" fmla="*/ 15 w 73"/>
                <a:gd name="T55" fmla="*/ 71 h 107"/>
                <a:gd name="T56" fmla="*/ 25 w 73"/>
                <a:gd name="T57" fmla="*/ 71 h 107"/>
                <a:gd name="T58" fmla="*/ 17 w 73"/>
                <a:gd name="T59" fmla="*/ 48 h 107"/>
                <a:gd name="T60" fmla="*/ 11 w 73"/>
                <a:gd name="T61" fmla="*/ 29 h 107"/>
                <a:gd name="T62" fmla="*/ 23 w 73"/>
                <a:gd name="T63" fmla="*/ 13 h 107"/>
                <a:gd name="T64" fmla="*/ 37 w 73"/>
                <a:gd name="T65" fmla="*/ 11 h 107"/>
                <a:gd name="T66" fmla="*/ 50 w 73"/>
                <a:gd name="T67" fmla="*/ 14 h 107"/>
                <a:gd name="T68" fmla="*/ 62 w 73"/>
                <a:gd name="T69" fmla="*/ 29 h 107"/>
                <a:gd name="T70" fmla="*/ 56 w 73"/>
                <a:gd name="T71" fmla="*/ 48 h 107"/>
                <a:gd name="T72" fmla="*/ 48 w 73"/>
                <a:gd name="T73" fmla="*/ 71 h 107"/>
                <a:gd name="T74" fmla="*/ 58 w 73"/>
                <a:gd name="T75" fmla="*/ 71 h 107"/>
                <a:gd name="T76" fmla="*/ 65 w 73"/>
                <a:gd name="T77" fmla="*/ 52 h 107"/>
                <a:gd name="T78" fmla="*/ 71 w 73"/>
                <a:gd name="T79" fmla="*/ 27 h 107"/>
                <a:gd name="T80" fmla="*/ 55 w 73"/>
                <a:gd name="T81" fmla="*/ 5 h 107"/>
                <a:gd name="T82" fmla="*/ 37 w 73"/>
                <a:gd name="T83" fmla="*/ 1 h 107"/>
                <a:gd name="T84" fmla="*/ 19 w 73"/>
                <a:gd name="T85" fmla="*/ 5 h 107"/>
                <a:gd name="T86" fmla="*/ 2 w 73"/>
                <a:gd name="T87" fmla="*/ 27 h 107"/>
                <a:gd name="T88" fmla="*/ 8 w 73"/>
                <a:gd name="T89" fmla="*/ 53 h 107"/>
                <a:gd name="T90" fmla="*/ 15 w 73"/>
                <a:gd name="T91" fmla="*/ 7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107">
                  <a:moveTo>
                    <a:pt x="16" y="77"/>
                  </a:moveTo>
                  <a:cubicBezTo>
                    <a:pt x="57" y="77"/>
                    <a:pt x="57" y="77"/>
                    <a:pt x="57" y="77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4" y="104"/>
                    <a:pt x="41" y="107"/>
                    <a:pt x="37" y="107"/>
                  </a:cubicBezTo>
                  <a:cubicBezTo>
                    <a:pt x="33" y="107"/>
                    <a:pt x="30" y="104"/>
                    <a:pt x="29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51" y="29"/>
                  </a:moveTo>
                  <a:cubicBezTo>
                    <a:pt x="52" y="35"/>
                    <a:pt x="52" y="35"/>
                    <a:pt x="52" y="35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0" y="21"/>
                    <a:pt x="43" y="27"/>
                    <a:pt x="38" y="30"/>
                  </a:cubicBezTo>
                  <a:cubicBezTo>
                    <a:pt x="51" y="29"/>
                    <a:pt x="51" y="29"/>
                    <a:pt x="51" y="29"/>
                  </a:cubicBezTo>
                  <a:close/>
                  <a:moveTo>
                    <a:pt x="15" y="71"/>
                  </a:moveTo>
                  <a:cubicBezTo>
                    <a:pt x="25" y="71"/>
                    <a:pt x="25" y="71"/>
                    <a:pt x="25" y="71"/>
                  </a:cubicBezTo>
                  <a:cubicBezTo>
                    <a:pt x="24" y="62"/>
                    <a:pt x="20" y="55"/>
                    <a:pt x="17" y="48"/>
                  </a:cubicBezTo>
                  <a:cubicBezTo>
                    <a:pt x="13" y="41"/>
                    <a:pt x="10" y="34"/>
                    <a:pt x="11" y="29"/>
                  </a:cubicBezTo>
                  <a:cubicBezTo>
                    <a:pt x="13" y="21"/>
                    <a:pt x="17" y="16"/>
                    <a:pt x="23" y="13"/>
                  </a:cubicBezTo>
                  <a:cubicBezTo>
                    <a:pt x="27" y="11"/>
                    <a:pt x="32" y="10"/>
                    <a:pt x="37" y="11"/>
                  </a:cubicBezTo>
                  <a:cubicBezTo>
                    <a:pt x="42" y="11"/>
                    <a:pt x="46" y="12"/>
                    <a:pt x="50" y="14"/>
                  </a:cubicBezTo>
                  <a:cubicBezTo>
                    <a:pt x="56" y="17"/>
                    <a:pt x="60" y="22"/>
                    <a:pt x="62" y="29"/>
                  </a:cubicBezTo>
                  <a:cubicBezTo>
                    <a:pt x="63" y="34"/>
                    <a:pt x="59" y="41"/>
                    <a:pt x="56" y="48"/>
                  </a:cubicBezTo>
                  <a:cubicBezTo>
                    <a:pt x="53" y="55"/>
                    <a:pt x="49" y="62"/>
                    <a:pt x="48" y="71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9" y="64"/>
                    <a:pt x="62" y="58"/>
                    <a:pt x="65" y="52"/>
                  </a:cubicBezTo>
                  <a:cubicBezTo>
                    <a:pt x="69" y="44"/>
                    <a:pt x="73" y="36"/>
                    <a:pt x="71" y="27"/>
                  </a:cubicBezTo>
                  <a:cubicBezTo>
                    <a:pt x="70" y="17"/>
                    <a:pt x="63" y="9"/>
                    <a:pt x="55" y="5"/>
                  </a:cubicBezTo>
                  <a:cubicBezTo>
                    <a:pt x="49" y="2"/>
                    <a:pt x="43" y="1"/>
                    <a:pt x="37" y="1"/>
                  </a:cubicBezTo>
                  <a:cubicBezTo>
                    <a:pt x="31" y="0"/>
                    <a:pt x="24" y="2"/>
                    <a:pt x="19" y="5"/>
                  </a:cubicBezTo>
                  <a:cubicBezTo>
                    <a:pt x="10" y="9"/>
                    <a:pt x="4" y="16"/>
                    <a:pt x="2" y="27"/>
                  </a:cubicBezTo>
                  <a:cubicBezTo>
                    <a:pt x="0" y="36"/>
                    <a:pt x="4" y="44"/>
                    <a:pt x="8" y="53"/>
                  </a:cubicBezTo>
                  <a:cubicBezTo>
                    <a:pt x="11" y="58"/>
                    <a:pt x="13" y="64"/>
                    <a:pt x="15" y="7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" name="Donut 70"/>
            <p:cNvSpPr/>
            <p:nvPr/>
          </p:nvSpPr>
          <p:spPr>
            <a:xfrm>
              <a:off x="11060" y="8609"/>
              <a:ext cx="907" cy="928"/>
            </a:xfrm>
            <a:prstGeom prst="donut">
              <a:avLst>
                <a:gd name="adj" fmla="val 680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32155" y="0"/>
            <a:ext cx="472567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>
            <p:ph type="body" sz="quarter" idx="10"/>
          </p:nvPr>
        </p:nvSpPr>
        <p:spPr>
          <a:xfrm>
            <a:off x="862965" y="125730"/>
            <a:ext cx="4899025" cy="436245"/>
          </a:xfrm>
        </p:spPr>
        <p:txBody>
          <a:bodyPr/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协同办公系统</a:t>
            </a:r>
            <a:endParaRPr lang="zh-CN" altLang="en-US" sz="16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32" name="Text Placeholder 33"/>
          <p:cNvSpPr txBox="1"/>
          <p:nvPr/>
        </p:nvSpPr>
        <p:spPr>
          <a:xfrm>
            <a:off x="732155" y="716280"/>
            <a:ext cx="10353040" cy="20802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 defTabSz="914400">
              <a:lnSpc>
                <a:spcPct val="150000"/>
              </a:lnSpc>
            </a:pPr>
            <a:r>
              <a:rPr lang="zh-CN" altLang="zh-CN" sz="1800" b="1" dirty="0" smtClean="0">
                <a:latin typeface="方正书宋简体" charset="0"/>
                <a:ea typeface="方正书宋简体" charset="0"/>
                <a:sym typeface="+mn-ea"/>
              </a:rPr>
              <a:t>协同办公系统：</a:t>
            </a:r>
            <a:endParaRPr lang="zh-CN" altLang="zh-CN" sz="1600" b="1" dirty="0" smtClean="0">
              <a:latin typeface="方正书宋简体" charset="0"/>
              <a:ea typeface="方正书宋简体" charset="0"/>
              <a:sym typeface="+mn-ea"/>
            </a:endParaRPr>
          </a:p>
          <a:p>
            <a:pPr marL="0" lvl="0" indent="0" algn="l" defTabSz="914400">
              <a:lnSpc>
                <a:spcPct val="150000"/>
              </a:lnSpc>
              <a:buNone/>
            </a:pPr>
            <a:r>
              <a:rPr lang="zh-CN" altLang="zh-CN" sz="1600" b="1" dirty="0" smtClean="0">
                <a:solidFill>
                  <a:schemeClr val="bg2">
                    <a:lumMod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以实现学校日常办公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无纸化、自动化、网络化、移动化</a:t>
            </a:r>
            <a:r>
              <a:rPr lang="zh-CN" altLang="zh-CN" sz="1600" b="1" dirty="0" smtClean="0">
                <a:solidFill>
                  <a:schemeClr val="bg2">
                    <a:lumMod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为目标，利用先进的技术、信息化工具及科学的管理方法，基本涵盖院校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所有行政业务</a:t>
            </a:r>
            <a:r>
              <a:rPr lang="zh-CN" altLang="zh-CN" sz="1600" b="1" dirty="0" smtClean="0">
                <a:latin typeface="方正书宋简体" charset="0"/>
                <a:ea typeface="方正书宋简体" charset="0"/>
                <a:sym typeface="+mn-ea"/>
              </a:rPr>
              <a:t>，</a:t>
            </a:r>
            <a:r>
              <a:rPr lang="zh-CN" altLang="zh-CN" sz="1600" b="1" dirty="0" smtClean="0">
                <a:solidFill>
                  <a:schemeClr val="bg2">
                    <a:lumMod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为学校各级行政工作人员和管理层提供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科学、开放、先进的信息化办公平台</a:t>
            </a:r>
            <a:r>
              <a:rPr lang="zh-CN" altLang="zh-CN" sz="1600" b="1" dirty="0" smtClean="0">
                <a:latin typeface="方正书宋简体" charset="0"/>
                <a:ea typeface="方正书宋简体" charset="0"/>
                <a:sym typeface="+mn-ea"/>
              </a:rPr>
              <a:t>，</a:t>
            </a:r>
            <a:r>
              <a:rPr lang="zh-CN" altLang="zh-CN" sz="1600" b="1" dirty="0" smtClean="0">
                <a:solidFill>
                  <a:schemeClr val="bg2">
                    <a:lumMod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解决学校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日常沟通成本大、办公碎片化、时间利用率低、信息孤岛</a:t>
            </a:r>
            <a:r>
              <a:rPr lang="zh-CN" altLang="zh-CN" sz="1600" b="1" dirty="0" smtClean="0">
                <a:solidFill>
                  <a:schemeClr val="bg2">
                    <a:lumMod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等问题，促进学校内部信息资源交流与共享，提高管理和决策水平。</a:t>
            </a:r>
            <a:endParaRPr lang="zh-CN" altLang="zh-CN" sz="1600" b="1" dirty="0" smtClean="0">
              <a:solidFill>
                <a:schemeClr val="bg2">
                  <a:lumMod val="25000"/>
                </a:schemeClr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10264" name="矩形 20"/>
          <p:cNvSpPr>
            <a:spLocks noChangeArrowheads="1"/>
          </p:cNvSpPr>
          <p:nvPr/>
        </p:nvSpPr>
        <p:spPr bwMode="auto">
          <a:xfrm>
            <a:off x="6748780" y="3465195"/>
            <a:ext cx="475361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00000"/>
              </a:lnSpc>
              <a:buFont typeface="Wingdings" panose="05000000000000000000" charset="0"/>
              <a:buChar char="u"/>
            </a:pPr>
            <a:r>
              <a:rPr lang="en-US" alt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  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教育专用OA，满足高并发操作</a:t>
            </a:r>
            <a:endParaRPr lang="zh-CN" altLang="zh-CN" sz="1600" b="1" dirty="0" smtClean="0">
              <a:solidFill>
                <a:schemeClr val="accent2"/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6" name="矩形 20"/>
          <p:cNvSpPr>
            <a:spLocks noChangeArrowheads="1"/>
          </p:cNvSpPr>
          <p:nvPr/>
        </p:nvSpPr>
        <p:spPr bwMode="auto">
          <a:xfrm>
            <a:off x="6807200" y="5102860"/>
            <a:ext cx="475361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00000"/>
              </a:lnSpc>
              <a:buFont typeface="Wingdings" panose="05000000000000000000" charset="0"/>
              <a:buChar char="u"/>
            </a:pPr>
            <a:r>
              <a:rPr lang="en-US" alt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  支持值班安排，减轻工作量</a:t>
            </a:r>
            <a:endParaRPr lang="en-US" altLang="zh-CN" sz="1600" b="1" dirty="0" smtClean="0">
              <a:solidFill>
                <a:schemeClr val="accent2"/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8" name="矩形 20"/>
          <p:cNvSpPr>
            <a:spLocks noChangeArrowheads="1"/>
          </p:cNvSpPr>
          <p:nvPr/>
        </p:nvSpPr>
        <p:spPr bwMode="auto">
          <a:xfrm>
            <a:off x="6807200" y="5624195"/>
            <a:ext cx="475361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00000"/>
              </a:lnSpc>
              <a:buFont typeface="Wingdings" panose="05000000000000000000" charset="0"/>
              <a:buChar char="u"/>
            </a:pPr>
            <a:r>
              <a:rPr lang="en-US" alt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  支持APP端，随时随地办公</a:t>
            </a:r>
            <a:endParaRPr lang="en-US" altLang="zh-CN" sz="1600" b="1" dirty="0" smtClean="0">
              <a:solidFill>
                <a:schemeClr val="accent2"/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10" name="矩形 20"/>
          <p:cNvSpPr>
            <a:spLocks noChangeArrowheads="1"/>
          </p:cNvSpPr>
          <p:nvPr/>
        </p:nvSpPr>
        <p:spPr bwMode="auto">
          <a:xfrm>
            <a:off x="6748780" y="4520565"/>
            <a:ext cx="475361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00000"/>
              </a:lnSpc>
              <a:buFont typeface="Wingdings" panose="05000000000000000000" charset="0"/>
              <a:buChar char="u"/>
            </a:pPr>
            <a:r>
              <a:rPr lang="en-US" alt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  智能会议管理，自定义流程</a:t>
            </a:r>
            <a:endParaRPr lang="en-US" altLang="zh-CN" sz="1600" b="1" dirty="0" smtClean="0">
              <a:solidFill>
                <a:schemeClr val="accent2"/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11" name="矩形 20"/>
          <p:cNvSpPr>
            <a:spLocks noChangeArrowheads="1"/>
          </p:cNvSpPr>
          <p:nvPr/>
        </p:nvSpPr>
        <p:spPr bwMode="auto">
          <a:xfrm>
            <a:off x="6856095" y="6123305"/>
            <a:ext cx="475361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00000"/>
              </a:lnSpc>
              <a:buFont typeface="Wingdings" panose="05000000000000000000" charset="0"/>
              <a:buChar char="u"/>
            </a:pPr>
            <a:r>
              <a:rPr lang="en-US" alt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  自定义流程，满足个性化需求</a:t>
            </a:r>
            <a:endParaRPr lang="en-US" altLang="zh-CN" sz="1600" b="1" dirty="0" smtClean="0">
              <a:solidFill>
                <a:schemeClr val="accent2"/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13" name="矩形 20"/>
          <p:cNvSpPr>
            <a:spLocks noChangeArrowheads="1"/>
          </p:cNvSpPr>
          <p:nvPr/>
        </p:nvSpPr>
        <p:spPr bwMode="auto">
          <a:xfrm>
            <a:off x="6748780" y="3990340"/>
            <a:ext cx="475361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00000"/>
              </a:lnSpc>
              <a:buFont typeface="Wingdings" panose="05000000000000000000" charset="0"/>
              <a:buChar char="u"/>
            </a:pPr>
            <a:r>
              <a:rPr lang="en-US" alt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  手写批注及电子印章，可保留批改痕迹</a:t>
            </a:r>
            <a:endParaRPr lang="en-US" altLang="zh-CN" sz="1600" b="1" dirty="0" smtClean="0">
              <a:solidFill>
                <a:schemeClr val="accent2"/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2" name="矩形 20"/>
          <p:cNvSpPr>
            <a:spLocks noChangeArrowheads="1"/>
          </p:cNvSpPr>
          <p:nvPr/>
        </p:nvSpPr>
        <p:spPr bwMode="auto">
          <a:xfrm>
            <a:off x="1106170" y="3917315"/>
            <a:ext cx="903605" cy="29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indent="0" algn="ctr">
              <a:lnSpc>
                <a:spcPct val="100000"/>
              </a:lnSpc>
              <a:buNone/>
            </a:pPr>
            <a:r>
              <a:rPr lang="zh-CN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流程设置</a:t>
            </a:r>
            <a:endParaRPr lang="zh-CN" altLang="zh-CN" sz="13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25" name="矩形 20"/>
          <p:cNvSpPr>
            <a:spLocks noChangeArrowheads="1"/>
          </p:cNvSpPr>
          <p:nvPr/>
        </p:nvSpPr>
        <p:spPr bwMode="auto">
          <a:xfrm>
            <a:off x="2569845" y="3917315"/>
            <a:ext cx="903605" cy="29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indent="0" algn="ctr">
              <a:lnSpc>
                <a:spcPct val="100000"/>
              </a:lnSpc>
              <a:buNone/>
            </a:pPr>
            <a:r>
              <a:rPr lang="zh-CN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事项办理</a:t>
            </a:r>
            <a:endParaRPr lang="zh-CN" altLang="zh-CN" sz="13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29" name="矩形 20"/>
          <p:cNvSpPr>
            <a:spLocks noChangeArrowheads="1"/>
          </p:cNvSpPr>
          <p:nvPr/>
        </p:nvSpPr>
        <p:spPr bwMode="auto">
          <a:xfrm>
            <a:off x="4038600" y="3917315"/>
            <a:ext cx="1010920" cy="29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indent="0" algn="ctr">
              <a:lnSpc>
                <a:spcPct val="100000"/>
              </a:lnSpc>
              <a:buNone/>
            </a:pPr>
            <a:r>
              <a:rPr lang="zh-CN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公文管理</a:t>
            </a:r>
            <a:endParaRPr lang="zh-CN" altLang="zh-CN" sz="13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30" name="矩形 20"/>
          <p:cNvSpPr>
            <a:spLocks noChangeArrowheads="1"/>
          </p:cNvSpPr>
          <p:nvPr/>
        </p:nvSpPr>
        <p:spPr bwMode="auto">
          <a:xfrm>
            <a:off x="973455" y="6123305"/>
            <a:ext cx="1010920" cy="29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indent="0" algn="ctr">
              <a:lnSpc>
                <a:spcPct val="100000"/>
              </a:lnSpc>
              <a:buNone/>
            </a:pPr>
            <a:r>
              <a:rPr lang="zh-CN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会议管理</a:t>
            </a:r>
            <a:endParaRPr lang="zh-CN" altLang="zh-CN" sz="13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4" name="矩形 20"/>
          <p:cNvSpPr>
            <a:spLocks noChangeArrowheads="1"/>
          </p:cNvSpPr>
          <p:nvPr/>
        </p:nvSpPr>
        <p:spPr bwMode="auto">
          <a:xfrm>
            <a:off x="1106170" y="4968240"/>
            <a:ext cx="903605" cy="29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indent="0" algn="ctr">
              <a:lnSpc>
                <a:spcPct val="100000"/>
              </a:lnSpc>
              <a:buNone/>
            </a:pPr>
            <a:r>
              <a:rPr lang="zh-CN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车辆管理</a:t>
            </a:r>
            <a:endParaRPr lang="zh-CN" altLang="zh-CN" sz="13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33" name="矩形 20"/>
          <p:cNvSpPr>
            <a:spLocks noChangeArrowheads="1"/>
          </p:cNvSpPr>
          <p:nvPr/>
        </p:nvSpPr>
        <p:spPr bwMode="auto">
          <a:xfrm>
            <a:off x="2569845" y="4968240"/>
            <a:ext cx="903605" cy="29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indent="0" algn="ctr">
              <a:lnSpc>
                <a:spcPct val="100000"/>
              </a:lnSpc>
              <a:buNone/>
            </a:pPr>
            <a:r>
              <a:rPr lang="zh-CN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消息提醒</a:t>
            </a:r>
            <a:endParaRPr lang="zh-CN" altLang="zh-CN" sz="13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34" name="矩形 20"/>
          <p:cNvSpPr>
            <a:spLocks noChangeArrowheads="1"/>
          </p:cNvSpPr>
          <p:nvPr/>
        </p:nvSpPr>
        <p:spPr bwMode="auto">
          <a:xfrm>
            <a:off x="4122420" y="4968240"/>
            <a:ext cx="903605" cy="29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indent="0" algn="ctr">
              <a:lnSpc>
                <a:spcPct val="100000"/>
              </a:lnSpc>
              <a:buNone/>
            </a:pPr>
            <a:r>
              <a:rPr lang="zh-CN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邮箱功能</a:t>
            </a:r>
            <a:endParaRPr lang="zh-CN" altLang="zh-CN" sz="13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35" name="矩形 20"/>
          <p:cNvSpPr>
            <a:spLocks noChangeArrowheads="1"/>
          </p:cNvSpPr>
          <p:nvPr/>
        </p:nvSpPr>
        <p:spPr bwMode="auto">
          <a:xfrm>
            <a:off x="2533650" y="6123305"/>
            <a:ext cx="903605" cy="29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indent="0" algn="ctr">
              <a:lnSpc>
                <a:spcPct val="100000"/>
              </a:lnSpc>
              <a:buNone/>
            </a:pPr>
            <a:r>
              <a:rPr lang="zh-CN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移动端</a:t>
            </a:r>
            <a:endParaRPr lang="zh-CN" altLang="zh-CN" sz="13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164" name="Freeform 86"/>
          <p:cNvSpPr>
            <a:spLocks noEditPoints="1"/>
          </p:cNvSpPr>
          <p:nvPr/>
        </p:nvSpPr>
        <p:spPr bwMode="auto">
          <a:xfrm>
            <a:off x="2825115" y="5624195"/>
            <a:ext cx="320675" cy="462915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rgbClr val="129AEE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等线" panose="020F0502020204030204"/>
              <a:ea typeface="+mn-ea"/>
            </a:endParaRPr>
          </a:p>
        </p:txBody>
      </p:sp>
      <p:sp>
        <p:nvSpPr>
          <p:cNvPr id="197" name="Freeform 74"/>
          <p:cNvSpPr>
            <a:spLocks noEditPoints="1"/>
          </p:cNvSpPr>
          <p:nvPr/>
        </p:nvSpPr>
        <p:spPr bwMode="auto">
          <a:xfrm>
            <a:off x="4342765" y="3503930"/>
            <a:ext cx="419100" cy="279400"/>
          </a:xfrm>
          <a:custGeom>
            <a:avLst/>
            <a:gdLst/>
            <a:ahLst/>
            <a:cxnLst>
              <a:cxn ang="0">
                <a:pos x="66" y="17"/>
              </a:cxn>
              <a:cxn ang="0">
                <a:pos x="47" y="30"/>
              </a:cxn>
              <a:cxn ang="0">
                <a:pos x="37" y="36"/>
              </a:cxn>
              <a:cxn ang="0">
                <a:pos x="36" y="36"/>
              </a:cxn>
              <a:cxn ang="0">
                <a:pos x="36" y="36"/>
              </a:cxn>
              <a:cxn ang="0">
                <a:pos x="26" y="30"/>
              </a:cxn>
              <a:cxn ang="0">
                <a:pos x="7" y="17"/>
              </a:cxn>
              <a:cxn ang="0">
                <a:pos x="0" y="7"/>
              </a:cxn>
              <a:cxn ang="0">
                <a:pos x="7" y="0"/>
              </a:cxn>
              <a:cxn ang="0">
                <a:pos x="66" y="0"/>
              </a:cxn>
              <a:cxn ang="0">
                <a:pos x="72" y="6"/>
              </a:cxn>
              <a:cxn ang="0">
                <a:pos x="66" y="17"/>
              </a:cxn>
              <a:cxn ang="0">
                <a:pos x="72" y="50"/>
              </a:cxn>
              <a:cxn ang="0">
                <a:pos x="66" y="56"/>
              </a:cxn>
              <a:cxn ang="0">
                <a:pos x="7" y="56"/>
              </a:cxn>
              <a:cxn ang="0">
                <a:pos x="0" y="50"/>
              </a:cxn>
              <a:cxn ang="0">
                <a:pos x="0" y="18"/>
              </a:cxn>
              <a:cxn ang="0">
                <a:pos x="5" y="21"/>
              </a:cxn>
              <a:cxn ang="0">
                <a:pos x="24" y="35"/>
              </a:cxn>
              <a:cxn ang="0">
                <a:pos x="36" y="41"/>
              </a:cxn>
              <a:cxn ang="0">
                <a:pos x="36" y="41"/>
              </a:cxn>
              <a:cxn ang="0">
                <a:pos x="37" y="41"/>
              </a:cxn>
              <a:cxn ang="0">
                <a:pos x="48" y="35"/>
              </a:cxn>
              <a:cxn ang="0">
                <a:pos x="68" y="21"/>
              </a:cxn>
              <a:cxn ang="0">
                <a:pos x="72" y="18"/>
              </a:cxn>
              <a:cxn ang="0">
                <a:pos x="72" y="50"/>
              </a:cxn>
            </a:cxnLst>
            <a:rect l="0" t="0" r="r" b="b"/>
            <a:pathLst>
              <a:path w="72" h="56">
                <a:moveTo>
                  <a:pt x="66" y="17"/>
                </a:moveTo>
                <a:cubicBezTo>
                  <a:pt x="59" y="21"/>
                  <a:pt x="53" y="26"/>
                  <a:pt x="47" y="30"/>
                </a:cubicBezTo>
                <a:cubicBezTo>
                  <a:pt x="44" y="32"/>
                  <a:pt x="40" y="36"/>
                  <a:pt x="37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36"/>
                  <a:pt x="29" y="32"/>
                  <a:pt x="26" y="30"/>
                </a:cubicBezTo>
                <a:cubicBezTo>
                  <a:pt x="20" y="26"/>
                  <a:pt x="14" y="21"/>
                  <a:pt x="7" y="17"/>
                </a:cubicBezTo>
                <a:cubicBezTo>
                  <a:pt x="5" y="15"/>
                  <a:pt x="0" y="11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0" y="0"/>
                  <a:pt x="72" y="2"/>
                  <a:pt x="72" y="6"/>
                </a:cubicBezTo>
                <a:cubicBezTo>
                  <a:pt x="72" y="11"/>
                  <a:pt x="69" y="15"/>
                  <a:pt x="66" y="17"/>
                </a:cubicBezTo>
                <a:close/>
                <a:moveTo>
                  <a:pt x="72" y="50"/>
                </a:moveTo>
                <a:cubicBezTo>
                  <a:pt x="72" y="53"/>
                  <a:pt x="70" y="56"/>
                  <a:pt x="66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3"/>
                  <a:pt x="0" y="50"/>
                </a:cubicBezTo>
                <a:cubicBezTo>
                  <a:pt x="0" y="18"/>
                  <a:pt x="0" y="18"/>
                  <a:pt x="0" y="18"/>
                </a:cubicBezTo>
                <a:cubicBezTo>
                  <a:pt x="2" y="19"/>
                  <a:pt x="3" y="20"/>
                  <a:pt x="5" y="21"/>
                </a:cubicBezTo>
                <a:cubicBezTo>
                  <a:pt x="11" y="26"/>
                  <a:pt x="18" y="30"/>
                  <a:pt x="24" y="35"/>
                </a:cubicBezTo>
                <a:cubicBezTo>
                  <a:pt x="28" y="38"/>
                  <a:pt x="32" y="41"/>
                  <a:pt x="3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41" y="41"/>
                  <a:pt x="45" y="38"/>
                  <a:pt x="48" y="35"/>
                </a:cubicBezTo>
                <a:cubicBezTo>
                  <a:pt x="55" y="30"/>
                  <a:pt x="62" y="26"/>
                  <a:pt x="68" y="21"/>
                </a:cubicBezTo>
                <a:cubicBezTo>
                  <a:pt x="70" y="20"/>
                  <a:pt x="71" y="19"/>
                  <a:pt x="72" y="18"/>
                </a:cubicBezTo>
                <a:lnTo>
                  <a:pt x="72" y="50"/>
                </a:lnTo>
                <a:close/>
              </a:path>
            </a:pathLst>
          </a:custGeom>
          <a:solidFill>
            <a:srgbClr val="129AEE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等线" panose="020F0502020204030204"/>
              <a:ea typeface="+mn-ea"/>
            </a:endParaRPr>
          </a:p>
        </p:txBody>
      </p:sp>
      <p:sp>
        <p:nvSpPr>
          <p:cNvPr id="759" name="Freeform 656"/>
          <p:cNvSpPr>
            <a:spLocks noEditPoints="1"/>
          </p:cNvSpPr>
          <p:nvPr/>
        </p:nvSpPr>
        <p:spPr bwMode="auto">
          <a:xfrm>
            <a:off x="2853690" y="4445635"/>
            <a:ext cx="336550" cy="398780"/>
          </a:xfrm>
          <a:custGeom>
            <a:avLst/>
            <a:gdLst>
              <a:gd name="T0" fmla="*/ 217 w 252"/>
              <a:gd name="T1" fmla="*/ 204 h 288"/>
              <a:gd name="T2" fmla="*/ 217 w 252"/>
              <a:gd name="T3" fmla="*/ 196 h 288"/>
              <a:gd name="T4" fmla="*/ 217 w 252"/>
              <a:gd name="T5" fmla="*/ 126 h 288"/>
              <a:gd name="T6" fmla="*/ 156 w 252"/>
              <a:gd name="T7" fmla="*/ 40 h 288"/>
              <a:gd name="T8" fmla="*/ 158 w 252"/>
              <a:gd name="T9" fmla="*/ 32 h 288"/>
              <a:gd name="T10" fmla="*/ 126 w 252"/>
              <a:gd name="T11" fmla="*/ 0 h 288"/>
              <a:gd name="T12" fmla="*/ 94 w 252"/>
              <a:gd name="T13" fmla="*/ 32 h 288"/>
              <a:gd name="T14" fmla="*/ 96 w 252"/>
              <a:gd name="T15" fmla="*/ 40 h 288"/>
              <a:gd name="T16" fmla="*/ 35 w 252"/>
              <a:gd name="T17" fmla="*/ 126 h 288"/>
              <a:gd name="T18" fmla="*/ 35 w 252"/>
              <a:gd name="T19" fmla="*/ 196 h 288"/>
              <a:gd name="T20" fmla="*/ 35 w 252"/>
              <a:gd name="T21" fmla="*/ 204 h 288"/>
              <a:gd name="T22" fmla="*/ 0 w 252"/>
              <a:gd name="T23" fmla="*/ 238 h 288"/>
              <a:gd name="T24" fmla="*/ 14 w 252"/>
              <a:gd name="T25" fmla="*/ 252 h 288"/>
              <a:gd name="T26" fmla="*/ 95 w 252"/>
              <a:gd name="T27" fmla="*/ 252 h 288"/>
              <a:gd name="T28" fmla="*/ 94 w 252"/>
              <a:gd name="T29" fmla="*/ 256 h 288"/>
              <a:gd name="T30" fmla="*/ 126 w 252"/>
              <a:gd name="T31" fmla="*/ 288 h 288"/>
              <a:gd name="T32" fmla="*/ 158 w 252"/>
              <a:gd name="T33" fmla="*/ 256 h 288"/>
              <a:gd name="T34" fmla="*/ 157 w 252"/>
              <a:gd name="T35" fmla="*/ 252 h 288"/>
              <a:gd name="T36" fmla="*/ 238 w 252"/>
              <a:gd name="T37" fmla="*/ 252 h 288"/>
              <a:gd name="T38" fmla="*/ 252 w 252"/>
              <a:gd name="T39" fmla="*/ 238 h 288"/>
              <a:gd name="T40" fmla="*/ 217 w 252"/>
              <a:gd name="T41" fmla="*/ 204 h 288"/>
              <a:gd name="T42" fmla="*/ 108 w 252"/>
              <a:gd name="T43" fmla="*/ 32 h 288"/>
              <a:gd name="T44" fmla="*/ 126 w 252"/>
              <a:gd name="T45" fmla="*/ 14 h 288"/>
              <a:gd name="T46" fmla="*/ 144 w 252"/>
              <a:gd name="T47" fmla="*/ 32 h 288"/>
              <a:gd name="T48" fmla="*/ 143 w 252"/>
              <a:gd name="T49" fmla="*/ 37 h 288"/>
              <a:gd name="T50" fmla="*/ 126 w 252"/>
              <a:gd name="T51" fmla="*/ 35 h 288"/>
              <a:gd name="T52" fmla="*/ 109 w 252"/>
              <a:gd name="T53" fmla="*/ 37 h 288"/>
              <a:gd name="T54" fmla="*/ 108 w 252"/>
              <a:gd name="T55" fmla="*/ 3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2" h="288">
                <a:moveTo>
                  <a:pt x="217" y="204"/>
                </a:moveTo>
                <a:cubicBezTo>
                  <a:pt x="217" y="202"/>
                  <a:pt x="217" y="199"/>
                  <a:pt x="217" y="196"/>
                </a:cubicBezTo>
                <a:cubicBezTo>
                  <a:pt x="217" y="126"/>
                  <a:pt x="217" y="126"/>
                  <a:pt x="217" y="126"/>
                </a:cubicBezTo>
                <a:cubicBezTo>
                  <a:pt x="217" y="86"/>
                  <a:pt x="192" y="53"/>
                  <a:pt x="156" y="40"/>
                </a:cubicBezTo>
                <a:cubicBezTo>
                  <a:pt x="157" y="37"/>
                  <a:pt x="158" y="35"/>
                  <a:pt x="158" y="32"/>
                </a:cubicBezTo>
                <a:cubicBezTo>
                  <a:pt x="158" y="14"/>
                  <a:pt x="143" y="0"/>
                  <a:pt x="126" y="0"/>
                </a:cubicBezTo>
                <a:cubicBezTo>
                  <a:pt x="109" y="0"/>
                  <a:pt x="94" y="14"/>
                  <a:pt x="94" y="32"/>
                </a:cubicBezTo>
                <a:cubicBezTo>
                  <a:pt x="94" y="35"/>
                  <a:pt x="95" y="37"/>
                  <a:pt x="96" y="40"/>
                </a:cubicBezTo>
                <a:cubicBezTo>
                  <a:pt x="60" y="53"/>
                  <a:pt x="35" y="86"/>
                  <a:pt x="35" y="126"/>
                </a:cubicBezTo>
                <a:cubicBezTo>
                  <a:pt x="35" y="196"/>
                  <a:pt x="35" y="196"/>
                  <a:pt x="35" y="196"/>
                </a:cubicBezTo>
                <a:cubicBezTo>
                  <a:pt x="35" y="199"/>
                  <a:pt x="35" y="202"/>
                  <a:pt x="35" y="20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246"/>
                  <a:pt x="6" y="252"/>
                  <a:pt x="14" y="252"/>
                </a:cubicBezTo>
                <a:cubicBezTo>
                  <a:pt x="95" y="252"/>
                  <a:pt x="95" y="252"/>
                  <a:pt x="95" y="252"/>
                </a:cubicBezTo>
                <a:cubicBezTo>
                  <a:pt x="95" y="254"/>
                  <a:pt x="94" y="255"/>
                  <a:pt x="94" y="256"/>
                </a:cubicBezTo>
                <a:cubicBezTo>
                  <a:pt x="94" y="274"/>
                  <a:pt x="109" y="288"/>
                  <a:pt x="126" y="288"/>
                </a:cubicBezTo>
                <a:cubicBezTo>
                  <a:pt x="143" y="288"/>
                  <a:pt x="158" y="274"/>
                  <a:pt x="158" y="256"/>
                </a:cubicBezTo>
                <a:cubicBezTo>
                  <a:pt x="158" y="255"/>
                  <a:pt x="157" y="254"/>
                  <a:pt x="157" y="252"/>
                </a:cubicBezTo>
                <a:cubicBezTo>
                  <a:pt x="238" y="252"/>
                  <a:pt x="238" y="252"/>
                  <a:pt x="238" y="252"/>
                </a:cubicBezTo>
                <a:cubicBezTo>
                  <a:pt x="246" y="252"/>
                  <a:pt x="252" y="246"/>
                  <a:pt x="252" y="238"/>
                </a:cubicBezTo>
                <a:lnTo>
                  <a:pt x="217" y="204"/>
                </a:lnTo>
                <a:close/>
                <a:moveTo>
                  <a:pt x="108" y="32"/>
                </a:moveTo>
                <a:cubicBezTo>
                  <a:pt x="108" y="22"/>
                  <a:pt x="116" y="14"/>
                  <a:pt x="126" y="14"/>
                </a:cubicBezTo>
                <a:cubicBezTo>
                  <a:pt x="136" y="14"/>
                  <a:pt x="144" y="22"/>
                  <a:pt x="144" y="32"/>
                </a:cubicBezTo>
                <a:cubicBezTo>
                  <a:pt x="144" y="33"/>
                  <a:pt x="143" y="35"/>
                  <a:pt x="143" y="37"/>
                </a:cubicBezTo>
                <a:cubicBezTo>
                  <a:pt x="137" y="36"/>
                  <a:pt x="132" y="35"/>
                  <a:pt x="126" y="35"/>
                </a:cubicBezTo>
                <a:cubicBezTo>
                  <a:pt x="120" y="35"/>
                  <a:pt x="115" y="36"/>
                  <a:pt x="109" y="37"/>
                </a:cubicBezTo>
                <a:cubicBezTo>
                  <a:pt x="109" y="35"/>
                  <a:pt x="108" y="33"/>
                  <a:pt x="108" y="32"/>
                </a:cubicBezTo>
                <a:close/>
              </a:path>
            </a:pathLst>
          </a:custGeom>
          <a:solidFill>
            <a:srgbClr val="129AE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  <a:ea typeface="等线" panose="020F0502020204030204"/>
            </a:endParaRPr>
          </a:p>
        </p:txBody>
      </p:sp>
      <p:sp>
        <p:nvSpPr>
          <p:cNvPr id="680" name="Freeform 596"/>
          <p:cNvSpPr>
            <a:spLocks noEditPoints="1"/>
          </p:cNvSpPr>
          <p:nvPr/>
        </p:nvSpPr>
        <p:spPr bwMode="auto">
          <a:xfrm>
            <a:off x="4385945" y="4476750"/>
            <a:ext cx="376555" cy="325755"/>
          </a:xfrm>
          <a:custGeom>
            <a:avLst/>
            <a:gdLst>
              <a:gd name="T0" fmla="*/ 249 w 288"/>
              <a:gd name="T1" fmla="*/ 32 h 218"/>
              <a:gd name="T2" fmla="*/ 152 w 288"/>
              <a:gd name="T3" fmla="*/ 0 h 218"/>
              <a:gd name="T4" fmla="*/ 45 w 288"/>
              <a:gd name="T5" fmla="*/ 41 h 218"/>
              <a:gd name="T6" fmla="*/ 0 w 288"/>
              <a:gd name="T7" fmla="*/ 150 h 218"/>
              <a:gd name="T8" fmla="*/ 15 w 288"/>
              <a:gd name="T9" fmla="*/ 217 h 218"/>
              <a:gd name="T10" fmla="*/ 43 w 288"/>
              <a:gd name="T11" fmla="*/ 193 h 218"/>
              <a:gd name="T12" fmla="*/ 44 w 288"/>
              <a:gd name="T13" fmla="*/ 102 h 218"/>
              <a:gd name="T14" fmla="*/ 105 w 288"/>
              <a:gd name="T15" fmla="*/ 41 h 218"/>
              <a:gd name="T16" fmla="*/ 191 w 288"/>
              <a:gd name="T17" fmla="*/ 38 h 218"/>
              <a:gd name="T18" fmla="*/ 245 w 288"/>
              <a:gd name="T19" fmla="*/ 81 h 218"/>
              <a:gd name="T20" fmla="*/ 249 w 288"/>
              <a:gd name="T21" fmla="*/ 150 h 218"/>
              <a:gd name="T22" fmla="*/ 224 w 288"/>
              <a:gd name="T23" fmla="*/ 181 h 218"/>
              <a:gd name="T24" fmla="*/ 198 w 288"/>
              <a:gd name="T25" fmla="*/ 178 h 218"/>
              <a:gd name="T26" fmla="*/ 213 w 288"/>
              <a:gd name="T27" fmla="*/ 72 h 218"/>
              <a:gd name="T28" fmla="*/ 181 w 288"/>
              <a:gd name="T29" fmla="*/ 82 h 218"/>
              <a:gd name="T30" fmla="*/ 149 w 288"/>
              <a:gd name="T31" fmla="*/ 70 h 218"/>
              <a:gd name="T32" fmla="*/ 93 w 288"/>
              <a:gd name="T33" fmla="*/ 101 h 218"/>
              <a:gd name="T34" fmla="*/ 70 w 288"/>
              <a:gd name="T35" fmla="*/ 172 h 218"/>
              <a:gd name="T36" fmla="*/ 81 w 288"/>
              <a:gd name="T37" fmla="*/ 205 h 218"/>
              <a:gd name="T38" fmla="*/ 107 w 288"/>
              <a:gd name="T39" fmla="*/ 218 h 218"/>
              <a:gd name="T40" fmla="*/ 139 w 288"/>
              <a:gd name="T41" fmla="*/ 207 h 218"/>
              <a:gd name="T42" fmla="*/ 161 w 288"/>
              <a:gd name="T43" fmla="*/ 183 h 218"/>
              <a:gd name="T44" fmla="*/ 164 w 288"/>
              <a:gd name="T45" fmla="*/ 200 h 218"/>
              <a:gd name="T46" fmla="*/ 182 w 288"/>
              <a:gd name="T47" fmla="*/ 216 h 218"/>
              <a:gd name="T48" fmla="*/ 232 w 288"/>
              <a:gd name="T49" fmla="*/ 210 h 218"/>
              <a:gd name="T50" fmla="*/ 281 w 288"/>
              <a:gd name="T51" fmla="*/ 159 h 218"/>
              <a:gd name="T52" fmla="*/ 277 w 288"/>
              <a:gd name="T53" fmla="*/ 70 h 218"/>
              <a:gd name="T54" fmla="*/ 155 w 288"/>
              <a:gd name="T55" fmla="*/ 165 h 218"/>
              <a:gd name="T56" fmla="*/ 136 w 288"/>
              <a:gd name="T57" fmla="*/ 182 h 218"/>
              <a:gd name="T58" fmla="*/ 112 w 288"/>
              <a:gd name="T59" fmla="*/ 178 h 218"/>
              <a:gd name="T60" fmla="*/ 111 w 288"/>
              <a:gd name="T61" fmla="*/ 141 h 218"/>
              <a:gd name="T62" fmla="*/ 134 w 288"/>
              <a:gd name="T63" fmla="*/ 108 h 218"/>
              <a:gd name="T64" fmla="*/ 163 w 288"/>
              <a:gd name="T65" fmla="*/ 104 h 218"/>
              <a:gd name="T66" fmla="*/ 163 w 288"/>
              <a:gd name="T67" fmla="*/ 153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8" h="218">
                <a:moveTo>
                  <a:pt x="277" y="70"/>
                </a:moveTo>
                <a:cubicBezTo>
                  <a:pt x="270" y="55"/>
                  <a:pt x="261" y="43"/>
                  <a:pt x="249" y="32"/>
                </a:cubicBezTo>
                <a:cubicBezTo>
                  <a:pt x="236" y="22"/>
                  <a:pt x="222" y="14"/>
                  <a:pt x="205" y="8"/>
                </a:cubicBezTo>
                <a:cubicBezTo>
                  <a:pt x="189" y="3"/>
                  <a:pt x="171" y="0"/>
                  <a:pt x="152" y="0"/>
                </a:cubicBezTo>
                <a:cubicBezTo>
                  <a:pt x="131" y="0"/>
                  <a:pt x="112" y="3"/>
                  <a:pt x="94" y="10"/>
                </a:cubicBezTo>
                <a:cubicBezTo>
                  <a:pt x="75" y="18"/>
                  <a:pt x="59" y="28"/>
                  <a:pt x="45" y="41"/>
                </a:cubicBezTo>
                <a:cubicBezTo>
                  <a:pt x="32" y="54"/>
                  <a:pt x="21" y="69"/>
                  <a:pt x="12" y="88"/>
                </a:cubicBezTo>
                <a:cubicBezTo>
                  <a:pt x="4" y="106"/>
                  <a:pt x="0" y="127"/>
                  <a:pt x="0" y="150"/>
                </a:cubicBezTo>
                <a:cubicBezTo>
                  <a:pt x="0" y="172"/>
                  <a:pt x="4" y="192"/>
                  <a:pt x="11" y="209"/>
                </a:cubicBezTo>
                <a:cubicBezTo>
                  <a:pt x="12" y="212"/>
                  <a:pt x="15" y="217"/>
                  <a:pt x="15" y="217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51" y="210"/>
                  <a:pt x="46" y="202"/>
                  <a:pt x="43" y="193"/>
                </a:cubicBezTo>
                <a:cubicBezTo>
                  <a:pt x="38" y="180"/>
                  <a:pt x="35" y="165"/>
                  <a:pt x="35" y="149"/>
                </a:cubicBezTo>
                <a:cubicBezTo>
                  <a:pt x="35" y="132"/>
                  <a:pt x="38" y="117"/>
                  <a:pt x="44" y="102"/>
                </a:cubicBezTo>
                <a:cubicBezTo>
                  <a:pt x="50" y="88"/>
                  <a:pt x="58" y="76"/>
                  <a:pt x="69" y="66"/>
                </a:cubicBezTo>
                <a:cubicBezTo>
                  <a:pt x="79" y="55"/>
                  <a:pt x="91" y="47"/>
                  <a:pt x="105" y="41"/>
                </a:cubicBezTo>
                <a:cubicBezTo>
                  <a:pt x="119" y="36"/>
                  <a:pt x="135" y="33"/>
                  <a:pt x="151" y="33"/>
                </a:cubicBezTo>
                <a:cubicBezTo>
                  <a:pt x="165" y="33"/>
                  <a:pt x="179" y="34"/>
                  <a:pt x="191" y="38"/>
                </a:cubicBezTo>
                <a:cubicBezTo>
                  <a:pt x="203" y="41"/>
                  <a:pt x="214" y="46"/>
                  <a:pt x="223" y="54"/>
                </a:cubicBezTo>
                <a:cubicBezTo>
                  <a:pt x="232" y="61"/>
                  <a:pt x="240" y="70"/>
                  <a:pt x="245" y="81"/>
                </a:cubicBezTo>
                <a:cubicBezTo>
                  <a:pt x="250" y="92"/>
                  <a:pt x="253" y="106"/>
                  <a:pt x="253" y="121"/>
                </a:cubicBezTo>
                <a:cubicBezTo>
                  <a:pt x="253" y="132"/>
                  <a:pt x="251" y="142"/>
                  <a:pt x="249" y="150"/>
                </a:cubicBezTo>
                <a:cubicBezTo>
                  <a:pt x="246" y="158"/>
                  <a:pt x="243" y="164"/>
                  <a:pt x="239" y="170"/>
                </a:cubicBezTo>
                <a:cubicBezTo>
                  <a:pt x="234" y="175"/>
                  <a:pt x="230" y="179"/>
                  <a:pt x="224" y="181"/>
                </a:cubicBezTo>
                <a:cubicBezTo>
                  <a:pt x="219" y="184"/>
                  <a:pt x="214" y="185"/>
                  <a:pt x="208" y="185"/>
                </a:cubicBezTo>
                <a:cubicBezTo>
                  <a:pt x="203" y="185"/>
                  <a:pt x="199" y="183"/>
                  <a:pt x="198" y="178"/>
                </a:cubicBezTo>
                <a:cubicBezTo>
                  <a:pt x="196" y="174"/>
                  <a:pt x="196" y="167"/>
                  <a:pt x="198" y="157"/>
                </a:cubicBezTo>
                <a:cubicBezTo>
                  <a:pt x="213" y="72"/>
                  <a:pt x="213" y="72"/>
                  <a:pt x="213" y="72"/>
                </a:cubicBezTo>
                <a:cubicBezTo>
                  <a:pt x="191" y="72"/>
                  <a:pt x="191" y="72"/>
                  <a:pt x="191" y="72"/>
                </a:cubicBezTo>
                <a:cubicBezTo>
                  <a:pt x="181" y="82"/>
                  <a:pt x="181" y="82"/>
                  <a:pt x="181" y="82"/>
                </a:cubicBezTo>
                <a:cubicBezTo>
                  <a:pt x="177" y="78"/>
                  <a:pt x="172" y="75"/>
                  <a:pt x="167" y="73"/>
                </a:cubicBezTo>
                <a:cubicBezTo>
                  <a:pt x="162" y="71"/>
                  <a:pt x="156" y="70"/>
                  <a:pt x="149" y="70"/>
                </a:cubicBezTo>
                <a:cubicBezTo>
                  <a:pt x="138" y="70"/>
                  <a:pt x="128" y="73"/>
                  <a:pt x="118" y="78"/>
                </a:cubicBezTo>
                <a:cubicBezTo>
                  <a:pt x="109" y="84"/>
                  <a:pt x="100" y="92"/>
                  <a:pt x="93" y="101"/>
                </a:cubicBezTo>
                <a:cubicBezTo>
                  <a:pt x="86" y="111"/>
                  <a:pt x="80" y="122"/>
                  <a:pt x="76" y="134"/>
                </a:cubicBezTo>
                <a:cubicBezTo>
                  <a:pt x="72" y="146"/>
                  <a:pt x="70" y="159"/>
                  <a:pt x="70" y="172"/>
                </a:cubicBezTo>
                <a:cubicBezTo>
                  <a:pt x="70" y="179"/>
                  <a:pt x="71" y="185"/>
                  <a:pt x="73" y="191"/>
                </a:cubicBezTo>
                <a:cubicBezTo>
                  <a:pt x="75" y="196"/>
                  <a:pt x="77" y="201"/>
                  <a:pt x="81" y="205"/>
                </a:cubicBezTo>
                <a:cubicBezTo>
                  <a:pt x="84" y="209"/>
                  <a:pt x="88" y="212"/>
                  <a:pt x="93" y="215"/>
                </a:cubicBezTo>
                <a:cubicBezTo>
                  <a:pt x="97" y="217"/>
                  <a:pt x="102" y="218"/>
                  <a:pt x="107" y="218"/>
                </a:cubicBezTo>
                <a:cubicBezTo>
                  <a:pt x="114" y="218"/>
                  <a:pt x="119" y="217"/>
                  <a:pt x="125" y="215"/>
                </a:cubicBezTo>
                <a:cubicBezTo>
                  <a:pt x="130" y="213"/>
                  <a:pt x="135" y="211"/>
                  <a:pt x="139" y="207"/>
                </a:cubicBezTo>
                <a:cubicBezTo>
                  <a:pt x="143" y="204"/>
                  <a:pt x="147" y="200"/>
                  <a:pt x="151" y="196"/>
                </a:cubicBezTo>
                <a:cubicBezTo>
                  <a:pt x="155" y="192"/>
                  <a:pt x="158" y="188"/>
                  <a:pt x="161" y="183"/>
                </a:cubicBezTo>
                <a:cubicBezTo>
                  <a:pt x="163" y="183"/>
                  <a:pt x="163" y="183"/>
                  <a:pt x="163" y="183"/>
                </a:cubicBezTo>
                <a:cubicBezTo>
                  <a:pt x="162" y="190"/>
                  <a:pt x="162" y="195"/>
                  <a:pt x="164" y="200"/>
                </a:cubicBezTo>
                <a:cubicBezTo>
                  <a:pt x="165" y="204"/>
                  <a:pt x="168" y="208"/>
                  <a:pt x="171" y="210"/>
                </a:cubicBezTo>
                <a:cubicBezTo>
                  <a:pt x="174" y="213"/>
                  <a:pt x="177" y="215"/>
                  <a:pt x="182" y="216"/>
                </a:cubicBezTo>
                <a:cubicBezTo>
                  <a:pt x="187" y="217"/>
                  <a:pt x="191" y="218"/>
                  <a:pt x="197" y="218"/>
                </a:cubicBezTo>
                <a:cubicBezTo>
                  <a:pt x="209" y="218"/>
                  <a:pt x="221" y="215"/>
                  <a:pt x="232" y="210"/>
                </a:cubicBezTo>
                <a:cubicBezTo>
                  <a:pt x="243" y="205"/>
                  <a:pt x="253" y="198"/>
                  <a:pt x="261" y="190"/>
                </a:cubicBezTo>
                <a:cubicBezTo>
                  <a:pt x="269" y="181"/>
                  <a:pt x="276" y="171"/>
                  <a:pt x="281" y="159"/>
                </a:cubicBezTo>
                <a:cubicBezTo>
                  <a:pt x="285" y="148"/>
                  <a:pt x="288" y="135"/>
                  <a:pt x="288" y="121"/>
                </a:cubicBezTo>
                <a:cubicBezTo>
                  <a:pt x="288" y="102"/>
                  <a:pt x="284" y="85"/>
                  <a:pt x="277" y="70"/>
                </a:cubicBezTo>
                <a:close/>
                <a:moveTo>
                  <a:pt x="163" y="153"/>
                </a:moveTo>
                <a:cubicBezTo>
                  <a:pt x="161" y="157"/>
                  <a:pt x="158" y="161"/>
                  <a:pt x="155" y="165"/>
                </a:cubicBezTo>
                <a:cubicBezTo>
                  <a:pt x="152" y="169"/>
                  <a:pt x="149" y="172"/>
                  <a:pt x="146" y="175"/>
                </a:cubicBezTo>
                <a:cubicBezTo>
                  <a:pt x="143" y="178"/>
                  <a:pt x="140" y="181"/>
                  <a:pt x="136" y="182"/>
                </a:cubicBezTo>
                <a:cubicBezTo>
                  <a:pt x="133" y="184"/>
                  <a:pt x="130" y="185"/>
                  <a:pt x="127" y="185"/>
                </a:cubicBezTo>
                <a:cubicBezTo>
                  <a:pt x="120" y="185"/>
                  <a:pt x="115" y="183"/>
                  <a:pt x="112" y="178"/>
                </a:cubicBezTo>
                <a:cubicBezTo>
                  <a:pt x="110" y="174"/>
                  <a:pt x="108" y="168"/>
                  <a:pt x="108" y="161"/>
                </a:cubicBezTo>
                <a:cubicBezTo>
                  <a:pt x="108" y="155"/>
                  <a:pt x="109" y="148"/>
                  <a:pt x="111" y="141"/>
                </a:cubicBezTo>
                <a:cubicBezTo>
                  <a:pt x="113" y="134"/>
                  <a:pt x="116" y="127"/>
                  <a:pt x="120" y="122"/>
                </a:cubicBezTo>
                <a:cubicBezTo>
                  <a:pt x="124" y="116"/>
                  <a:pt x="129" y="112"/>
                  <a:pt x="134" y="108"/>
                </a:cubicBezTo>
                <a:cubicBezTo>
                  <a:pt x="139" y="104"/>
                  <a:pt x="145" y="103"/>
                  <a:pt x="152" y="103"/>
                </a:cubicBezTo>
                <a:cubicBezTo>
                  <a:pt x="156" y="103"/>
                  <a:pt x="160" y="103"/>
                  <a:pt x="163" y="104"/>
                </a:cubicBezTo>
                <a:cubicBezTo>
                  <a:pt x="166" y="106"/>
                  <a:pt x="168" y="108"/>
                  <a:pt x="171" y="110"/>
                </a:cubicBezTo>
                <a:lnTo>
                  <a:pt x="163" y="153"/>
                </a:lnTo>
                <a:close/>
              </a:path>
            </a:pathLst>
          </a:custGeom>
          <a:solidFill>
            <a:srgbClr val="129AE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  <a:ea typeface="等线" panose="020F0502020204030204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287780" y="5709920"/>
            <a:ext cx="430530" cy="345440"/>
            <a:chOff x="8673" y="7242"/>
            <a:chExt cx="524" cy="434"/>
          </a:xfrm>
          <a:solidFill>
            <a:srgbClr val="129AEE"/>
          </a:solidFill>
        </p:grpSpPr>
        <p:sp>
          <p:nvSpPr>
            <p:cNvPr id="464" name="Freeform 250"/>
            <p:cNvSpPr/>
            <p:nvPr/>
          </p:nvSpPr>
          <p:spPr bwMode="auto">
            <a:xfrm>
              <a:off x="8859" y="7242"/>
              <a:ext cx="339" cy="366"/>
            </a:xfrm>
            <a:custGeom>
              <a:avLst/>
              <a:gdLst>
                <a:gd name="T0" fmla="*/ 190 w 195"/>
                <a:gd name="T1" fmla="*/ 102 h 210"/>
                <a:gd name="T2" fmla="*/ 92 w 195"/>
                <a:gd name="T3" fmla="*/ 4 h 210"/>
                <a:gd name="T4" fmla="*/ 0 w 195"/>
                <a:gd name="T5" fmla="*/ 30 h 210"/>
                <a:gd name="T6" fmla="*/ 15 w 195"/>
                <a:gd name="T7" fmla="*/ 30 h 210"/>
                <a:gd name="T8" fmla="*/ 94 w 195"/>
                <a:gd name="T9" fmla="*/ 54 h 210"/>
                <a:gd name="T10" fmla="*/ 135 w 195"/>
                <a:gd name="T11" fmla="*/ 120 h 210"/>
                <a:gd name="T12" fmla="*/ 116 w 195"/>
                <a:gd name="T13" fmla="*/ 187 h 210"/>
                <a:gd name="T14" fmla="*/ 168 w 195"/>
                <a:gd name="T15" fmla="*/ 198 h 210"/>
                <a:gd name="T16" fmla="*/ 147 w 195"/>
                <a:gd name="T17" fmla="*/ 161 h 210"/>
                <a:gd name="T18" fmla="*/ 190 w 195"/>
                <a:gd name="T19" fmla="*/ 10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5" h="210">
                  <a:moveTo>
                    <a:pt x="190" y="102"/>
                  </a:moveTo>
                  <a:cubicBezTo>
                    <a:pt x="195" y="54"/>
                    <a:pt x="152" y="10"/>
                    <a:pt x="92" y="4"/>
                  </a:cubicBezTo>
                  <a:cubicBezTo>
                    <a:pt x="56" y="0"/>
                    <a:pt x="22" y="11"/>
                    <a:pt x="0" y="30"/>
                  </a:cubicBezTo>
                  <a:cubicBezTo>
                    <a:pt x="5" y="30"/>
                    <a:pt x="10" y="30"/>
                    <a:pt x="15" y="30"/>
                  </a:cubicBezTo>
                  <a:cubicBezTo>
                    <a:pt x="44" y="30"/>
                    <a:pt x="72" y="38"/>
                    <a:pt x="94" y="54"/>
                  </a:cubicBezTo>
                  <a:cubicBezTo>
                    <a:pt x="118" y="71"/>
                    <a:pt x="132" y="94"/>
                    <a:pt x="135" y="120"/>
                  </a:cubicBezTo>
                  <a:cubicBezTo>
                    <a:pt x="138" y="143"/>
                    <a:pt x="131" y="167"/>
                    <a:pt x="116" y="187"/>
                  </a:cubicBezTo>
                  <a:cubicBezTo>
                    <a:pt x="147" y="210"/>
                    <a:pt x="175" y="203"/>
                    <a:pt x="168" y="198"/>
                  </a:cubicBezTo>
                  <a:cubicBezTo>
                    <a:pt x="150" y="185"/>
                    <a:pt x="146" y="171"/>
                    <a:pt x="147" y="161"/>
                  </a:cubicBezTo>
                  <a:cubicBezTo>
                    <a:pt x="171" y="148"/>
                    <a:pt x="187" y="127"/>
                    <a:pt x="190" y="1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465" name="Freeform 251"/>
            <p:cNvSpPr/>
            <p:nvPr/>
          </p:nvSpPr>
          <p:spPr bwMode="auto">
            <a:xfrm>
              <a:off x="8673" y="7324"/>
              <a:ext cx="398" cy="353"/>
            </a:xfrm>
            <a:custGeom>
              <a:avLst/>
              <a:gdLst>
                <a:gd name="T0" fmla="*/ 221 w 227"/>
                <a:gd name="T1" fmla="*/ 74 h 200"/>
                <a:gd name="T2" fmla="*/ 119 w 227"/>
                <a:gd name="T3" fmla="*/ 0 h 200"/>
                <a:gd name="T4" fmla="*/ 103 w 227"/>
                <a:gd name="T5" fmla="*/ 1 h 200"/>
                <a:gd name="T6" fmla="*/ 6 w 227"/>
                <a:gd name="T7" fmla="*/ 98 h 200"/>
                <a:gd name="T8" fmla="*/ 48 w 227"/>
                <a:gd name="T9" fmla="*/ 158 h 200"/>
                <a:gd name="T10" fmla="*/ 27 w 227"/>
                <a:gd name="T11" fmla="*/ 195 h 200"/>
                <a:gd name="T12" fmla="*/ 36 w 227"/>
                <a:gd name="T13" fmla="*/ 200 h 200"/>
                <a:gd name="T14" fmla="*/ 92 w 227"/>
                <a:gd name="T15" fmla="*/ 172 h 200"/>
                <a:gd name="T16" fmla="*/ 108 w 227"/>
                <a:gd name="T17" fmla="*/ 173 h 200"/>
                <a:gd name="T18" fmla="*/ 123 w 227"/>
                <a:gd name="T19" fmla="*/ 172 h 200"/>
                <a:gd name="T20" fmla="*/ 221 w 227"/>
                <a:gd name="T21" fmla="*/ 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7" h="200">
                  <a:moveTo>
                    <a:pt x="221" y="74"/>
                  </a:moveTo>
                  <a:cubicBezTo>
                    <a:pt x="216" y="31"/>
                    <a:pt x="172" y="0"/>
                    <a:pt x="119" y="0"/>
                  </a:cubicBezTo>
                  <a:cubicBezTo>
                    <a:pt x="114" y="0"/>
                    <a:pt x="108" y="0"/>
                    <a:pt x="103" y="1"/>
                  </a:cubicBezTo>
                  <a:cubicBezTo>
                    <a:pt x="44" y="7"/>
                    <a:pt x="0" y="51"/>
                    <a:pt x="6" y="98"/>
                  </a:cubicBezTo>
                  <a:cubicBezTo>
                    <a:pt x="8" y="123"/>
                    <a:pt x="25" y="144"/>
                    <a:pt x="48" y="158"/>
                  </a:cubicBezTo>
                  <a:cubicBezTo>
                    <a:pt x="49" y="168"/>
                    <a:pt x="45" y="182"/>
                    <a:pt x="27" y="195"/>
                  </a:cubicBezTo>
                  <a:cubicBezTo>
                    <a:pt x="24" y="197"/>
                    <a:pt x="28" y="200"/>
                    <a:pt x="36" y="200"/>
                  </a:cubicBezTo>
                  <a:cubicBezTo>
                    <a:pt x="49" y="200"/>
                    <a:pt x="71" y="194"/>
                    <a:pt x="92" y="172"/>
                  </a:cubicBezTo>
                  <a:cubicBezTo>
                    <a:pt x="97" y="173"/>
                    <a:pt x="103" y="173"/>
                    <a:pt x="108" y="173"/>
                  </a:cubicBezTo>
                  <a:cubicBezTo>
                    <a:pt x="113" y="173"/>
                    <a:pt x="118" y="173"/>
                    <a:pt x="123" y="172"/>
                  </a:cubicBezTo>
                  <a:cubicBezTo>
                    <a:pt x="183" y="165"/>
                    <a:pt x="227" y="122"/>
                    <a:pt x="221" y="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</p:grpSp>
      <p:sp>
        <p:nvSpPr>
          <p:cNvPr id="176" name="Freeform 145"/>
          <p:cNvSpPr>
            <a:spLocks noEditPoints="1"/>
          </p:cNvSpPr>
          <p:nvPr/>
        </p:nvSpPr>
        <p:spPr bwMode="auto">
          <a:xfrm>
            <a:off x="1329690" y="4476750"/>
            <a:ext cx="393700" cy="381000"/>
          </a:xfrm>
          <a:custGeom>
            <a:avLst/>
            <a:gdLst/>
            <a:ahLst/>
            <a:cxnLst>
              <a:cxn ang="0">
                <a:pos x="82" y="45"/>
              </a:cxn>
              <a:cxn ang="0">
                <a:pos x="82" y="61"/>
              </a:cxn>
              <a:cxn ang="0">
                <a:pos x="81" y="62"/>
              </a:cxn>
              <a:cxn ang="0">
                <a:pos x="77" y="62"/>
              </a:cxn>
              <a:cxn ang="0">
                <a:pos x="77" y="65"/>
              </a:cxn>
              <a:cxn ang="0">
                <a:pos x="69" y="72"/>
              </a:cxn>
              <a:cxn ang="0">
                <a:pos x="61" y="65"/>
              </a:cxn>
              <a:cxn ang="0">
                <a:pos x="61" y="62"/>
              </a:cxn>
              <a:cxn ang="0">
                <a:pos x="20" y="62"/>
              </a:cxn>
              <a:cxn ang="0">
                <a:pos x="20" y="65"/>
              </a:cxn>
              <a:cxn ang="0">
                <a:pos x="13" y="72"/>
              </a:cxn>
              <a:cxn ang="0">
                <a:pos x="5" y="65"/>
              </a:cxn>
              <a:cxn ang="0">
                <a:pos x="5" y="62"/>
              </a:cxn>
              <a:cxn ang="0">
                <a:pos x="1" y="62"/>
              </a:cxn>
              <a:cxn ang="0">
                <a:pos x="0" y="61"/>
              </a:cxn>
              <a:cxn ang="0">
                <a:pos x="0" y="45"/>
              </a:cxn>
              <a:cxn ang="0">
                <a:pos x="9" y="36"/>
              </a:cxn>
              <a:cxn ang="0">
                <a:pos x="10" y="36"/>
              </a:cxn>
              <a:cxn ang="0">
                <a:pos x="14" y="19"/>
              </a:cxn>
              <a:cxn ang="0">
                <a:pos x="25" y="11"/>
              </a:cxn>
              <a:cxn ang="0">
                <a:pos x="31" y="11"/>
              </a:cxn>
              <a:cxn ang="0">
                <a:pos x="31" y="2"/>
              </a:cxn>
              <a:cxn ang="0">
                <a:pos x="32" y="0"/>
              </a:cxn>
              <a:cxn ang="0">
                <a:pos x="50" y="0"/>
              </a:cxn>
              <a:cxn ang="0">
                <a:pos x="51" y="2"/>
              </a:cxn>
              <a:cxn ang="0">
                <a:pos x="51" y="11"/>
              </a:cxn>
              <a:cxn ang="0">
                <a:pos x="56" y="11"/>
              </a:cxn>
              <a:cxn ang="0">
                <a:pos x="68" y="19"/>
              </a:cxn>
              <a:cxn ang="0">
                <a:pos x="72" y="36"/>
              </a:cxn>
              <a:cxn ang="0">
                <a:pos x="73" y="36"/>
              </a:cxn>
              <a:cxn ang="0">
                <a:pos x="82" y="45"/>
              </a:cxn>
              <a:cxn ang="0">
                <a:pos x="19" y="49"/>
              </a:cxn>
              <a:cxn ang="0">
                <a:pos x="13" y="43"/>
              </a:cxn>
              <a:cxn ang="0">
                <a:pos x="6" y="49"/>
              </a:cxn>
              <a:cxn ang="0">
                <a:pos x="13" y="56"/>
              </a:cxn>
              <a:cxn ang="0">
                <a:pos x="19" y="49"/>
              </a:cxn>
              <a:cxn ang="0">
                <a:pos x="61" y="36"/>
              </a:cxn>
              <a:cxn ang="0">
                <a:pos x="58" y="22"/>
              </a:cxn>
              <a:cxn ang="0">
                <a:pos x="56" y="21"/>
              </a:cxn>
              <a:cxn ang="0">
                <a:pos x="25" y="21"/>
              </a:cxn>
              <a:cxn ang="0">
                <a:pos x="24" y="22"/>
              </a:cxn>
              <a:cxn ang="0">
                <a:pos x="20" y="36"/>
              </a:cxn>
              <a:cxn ang="0">
                <a:pos x="61" y="36"/>
              </a:cxn>
              <a:cxn ang="0">
                <a:pos x="76" y="49"/>
              </a:cxn>
              <a:cxn ang="0">
                <a:pos x="69" y="43"/>
              </a:cxn>
              <a:cxn ang="0">
                <a:pos x="63" y="49"/>
              </a:cxn>
              <a:cxn ang="0">
                <a:pos x="69" y="56"/>
              </a:cxn>
              <a:cxn ang="0">
                <a:pos x="76" y="49"/>
              </a:cxn>
            </a:cxnLst>
            <a:rect l="0" t="0" r="r" b="b"/>
            <a:pathLst>
              <a:path w="82" h="72">
                <a:moveTo>
                  <a:pt x="82" y="45"/>
                </a:moveTo>
                <a:cubicBezTo>
                  <a:pt x="82" y="61"/>
                  <a:pt x="82" y="61"/>
                  <a:pt x="82" y="61"/>
                </a:cubicBezTo>
                <a:cubicBezTo>
                  <a:pt x="82" y="61"/>
                  <a:pt x="81" y="62"/>
                  <a:pt x="81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65"/>
                  <a:pt x="77" y="65"/>
                  <a:pt x="77" y="65"/>
                </a:cubicBezTo>
                <a:cubicBezTo>
                  <a:pt x="77" y="69"/>
                  <a:pt x="73" y="72"/>
                  <a:pt x="69" y="72"/>
                </a:cubicBezTo>
                <a:cubicBezTo>
                  <a:pt x="65" y="72"/>
                  <a:pt x="61" y="69"/>
                  <a:pt x="61" y="65"/>
                </a:cubicBezTo>
                <a:cubicBezTo>
                  <a:pt x="61" y="62"/>
                  <a:pt x="61" y="62"/>
                  <a:pt x="61" y="62"/>
                </a:cubicBezTo>
                <a:cubicBezTo>
                  <a:pt x="20" y="62"/>
                  <a:pt x="20" y="62"/>
                  <a:pt x="20" y="62"/>
                </a:cubicBezTo>
                <a:cubicBezTo>
                  <a:pt x="20" y="65"/>
                  <a:pt x="20" y="65"/>
                  <a:pt x="20" y="65"/>
                </a:cubicBezTo>
                <a:cubicBezTo>
                  <a:pt x="20" y="69"/>
                  <a:pt x="17" y="72"/>
                  <a:pt x="13" y="72"/>
                </a:cubicBezTo>
                <a:cubicBezTo>
                  <a:pt x="8" y="72"/>
                  <a:pt x="5" y="69"/>
                  <a:pt x="5" y="65"/>
                </a:cubicBezTo>
                <a:cubicBezTo>
                  <a:pt x="5" y="62"/>
                  <a:pt x="5" y="62"/>
                  <a:pt x="5" y="62"/>
                </a:cubicBezTo>
                <a:cubicBezTo>
                  <a:pt x="1" y="62"/>
                  <a:pt x="1" y="62"/>
                  <a:pt x="1" y="62"/>
                </a:cubicBezTo>
                <a:cubicBezTo>
                  <a:pt x="0" y="62"/>
                  <a:pt x="0" y="61"/>
                  <a:pt x="0" y="61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0"/>
                  <a:pt x="4" y="36"/>
                  <a:pt x="9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4" y="19"/>
                  <a:pt x="14" y="19"/>
                  <a:pt x="14" y="19"/>
                </a:cubicBezTo>
                <a:cubicBezTo>
                  <a:pt x="15" y="14"/>
                  <a:pt x="20" y="11"/>
                  <a:pt x="25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1" y="0"/>
                  <a:pt x="32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0"/>
                  <a:pt x="51" y="1"/>
                  <a:pt x="51" y="2"/>
                </a:cubicBezTo>
                <a:cubicBezTo>
                  <a:pt x="51" y="11"/>
                  <a:pt x="51" y="11"/>
                  <a:pt x="51" y="11"/>
                </a:cubicBezTo>
                <a:cubicBezTo>
                  <a:pt x="56" y="11"/>
                  <a:pt x="56" y="11"/>
                  <a:pt x="56" y="11"/>
                </a:cubicBezTo>
                <a:cubicBezTo>
                  <a:pt x="62" y="11"/>
                  <a:pt x="66" y="14"/>
                  <a:pt x="68" y="19"/>
                </a:cubicBezTo>
                <a:cubicBezTo>
                  <a:pt x="72" y="36"/>
                  <a:pt x="72" y="36"/>
                  <a:pt x="72" y="36"/>
                </a:cubicBezTo>
                <a:cubicBezTo>
                  <a:pt x="73" y="36"/>
                  <a:pt x="73" y="36"/>
                  <a:pt x="73" y="36"/>
                </a:cubicBezTo>
                <a:cubicBezTo>
                  <a:pt x="78" y="36"/>
                  <a:pt x="82" y="40"/>
                  <a:pt x="82" y="45"/>
                </a:cubicBezTo>
                <a:close/>
                <a:moveTo>
                  <a:pt x="19" y="49"/>
                </a:moveTo>
                <a:cubicBezTo>
                  <a:pt x="19" y="46"/>
                  <a:pt x="16" y="43"/>
                  <a:pt x="13" y="43"/>
                </a:cubicBezTo>
                <a:cubicBezTo>
                  <a:pt x="9" y="43"/>
                  <a:pt x="6" y="46"/>
                  <a:pt x="6" y="49"/>
                </a:cubicBezTo>
                <a:cubicBezTo>
                  <a:pt x="6" y="53"/>
                  <a:pt x="9" y="56"/>
                  <a:pt x="13" y="56"/>
                </a:cubicBezTo>
                <a:cubicBezTo>
                  <a:pt x="16" y="56"/>
                  <a:pt x="19" y="53"/>
                  <a:pt x="19" y="49"/>
                </a:cubicBezTo>
                <a:close/>
                <a:moveTo>
                  <a:pt x="61" y="36"/>
                </a:moveTo>
                <a:cubicBezTo>
                  <a:pt x="58" y="22"/>
                  <a:pt x="58" y="22"/>
                  <a:pt x="58" y="22"/>
                </a:cubicBezTo>
                <a:cubicBezTo>
                  <a:pt x="58" y="22"/>
                  <a:pt x="57" y="21"/>
                  <a:pt x="56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5" y="21"/>
                  <a:pt x="24" y="22"/>
                  <a:pt x="24" y="22"/>
                </a:cubicBezTo>
                <a:cubicBezTo>
                  <a:pt x="20" y="36"/>
                  <a:pt x="20" y="36"/>
                  <a:pt x="20" y="36"/>
                </a:cubicBezTo>
                <a:lnTo>
                  <a:pt x="61" y="36"/>
                </a:lnTo>
                <a:close/>
                <a:moveTo>
                  <a:pt x="76" y="49"/>
                </a:moveTo>
                <a:cubicBezTo>
                  <a:pt x="76" y="46"/>
                  <a:pt x="73" y="43"/>
                  <a:pt x="69" y="43"/>
                </a:cubicBezTo>
                <a:cubicBezTo>
                  <a:pt x="66" y="43"/>
                  <a:pt x="63" y="46"/>
                  <a:pt x="63" y="49"/>
                </a:cubicBezTo>
                <a:cubicBezTo>
                  <a:pt x="63" y="53"/>
                  <a:pt x="66" y="56"/>
                  <a:pt x="69" y="56"/>
                </a:cubicBezTo>
                <a:cubicBezTo>
                  <a:pt x="73" y="56"/>
                  <a:pt x="76" y="53"/>
                  <a:pt x="76" y="49"/>
                </a:cubicBezTo>
                <a:close/>
              </a:path>
            </a:pathLst>
          </a:custGeom>
          <a:solidFill>
            <a:srgbClr val="129AEE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等线" panose="020F0502020204030204"/>
              <a:ea typeface="+mn-ea"/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2908300" y="3408680"/>
            <a:ext cx="342265" cy="392430"/>
            <a:chOff x="8455232" y="2080699"/>
            <a:chExt cx="468823" cy="626057"/>
          </a:xfrm>
          <a:solidFill>
            <a:srgbClr val="129AEE"/>
          </a:solidFill>
        </p:grpSpPr>
        <p:sp>
          <p:nvSpPr>
            <p:cNvPr id="234" name="Freeform 1688"/>
            <p:cNvSpPr>
              <a:spLocks noEditPoints="1"/>
            </p:cNvSpPr>
            <p:nvPr/>
          </p:nvSpPr>
          <p:spPr bwMode="auto">
            <a:xfrm>
              <a:off x="8455232" y="2080699"/>
              <a:ext cx="468823" cy="626057"/>
            </a:xfrm>
            <a:custGeom>
              <a:avLst/>
              <a:gdLst>
                <a:gd name="T0" fmla="*/ 75 w 75"/>
                <a:gd name="T1" fmla="*/ 31 h 100"/>
                <a:gd name="T2" fmla="*/ 72 w 75"/>
                <a:gd name="T3" fmla="*/ 25 h 100"/>
                <a:gd name="T4" fmla="*/ 50 w 75"/>
                <a:gd name="T5" fmla="*/ 4 h 100"/>
                <a:gd name="T6" fmla="*/ 44 w 75"/>
                <a:gd name="T7" fmla="*/ 1 h 100"/>
                <a:gd name="T8" fmla="*/ 44 w 75"/>
                <a:gd name="T9" fmla="*/ 1 h 100"/>
                <a:gd name="T10" fmla="*/ 44 w 75"/>
                <a:gd name="T11" fmla="*/ 0 h 100"/>
                <a:gd name="T12" fmla="*/ 12 w 75"/>
                <a:gd name="T13" fmla="*/ 0 h 100"/>
                <a:gd name="T14" fmla="*/ 0 w 75"/>
                <a:gd name="T15" fmla="*/ 12 h 100"/>
                <a:gd name="T16" fmla="*/ 0 w 75"/>
                <a:gd name="T17" fmla="*/ 89 h 100"/>
                <a:gd name="T18" fmla="*/ 12 w 75"/>
                <a:gd name="T19" fmla="*/ 100 h 100"/>
                <a:gd name="T20" fmla="*/ 64 w 75"/>
                <a:gd name="T21" fmla="*/ 100 h 100"/>
                <a:gd name="T22" fmla="*/ 75 w 75"/>
                <a:gd name="T23" fmla="*/ 89 h 100"/>
                <a:gd name="T24" fmla="*/ 75 w 75"/>
                <a:gd name="T25" fmla="*/ 31 h 100"/>
                <a:gd name="T26" fmla="*/ 47 w 75"/>
                <a:gd name="T27" fmla="*/ 11 h 100"/>
                <a:gd name="T28" fmla="*/ 64 w 75"/>
                <a:gd name="T29" fmla="*/ 28 h 100"/>
                <a:gd name="T30" fmla="*/ 51 w 75"/>
                <a:gd name="T31" fmla="*/ 28 h 100"/>
                <a:gd name="T32" fmla="*/ 47 w 75"/>
                <a:gd name="T33" fmla="*/ 24 h 100"/>
                <a:gd name="T34" fmla="*/ 47 w 75"/>
                <a:gd name="T35" fmla="*/ 11 h 100"/>
                <a:gd name="T36" fmla="*/ 67 w 75"/>
                <a:gd name="T37" fmla="*/ 89 h 100"/>
                <a:gd name="T38" fmla="*/ 64 w 75"/>
                <a:gd name="T39" fmla="*/ 93 h 100"/>
                <a:gd name="T40" fmla="*/ 12 w 75"/>
                <a:gd name="T41" fmla="*/ 93 h 100"/>
                <a:gd name="T42" fmla="*/ 8 w 75"/>
                <a:gd name="T43" fmla="*/ 89 h 100"/>
                <a:gd name="T44" fmla="*/ 8 w 75"/>
                <a:gd name="T45" fmla="*/ 12 h 100"/>
                <a:gd name="T46" fmla="*/ 12 w 75"/>
                <a:gd name="T47" fmla="*/ 8 h 100"/>
                <a:gd name="T48" fmla="*/ 40 w 75"/>
                <a:gd name="T49" fmla="*/ 8 h 100"/>
                <a:gd name="T50" fmla="*/ 40 w 75"/>
                <a:gd name="T51" fmla="*/ 24 h 100"/>
                <a:gd name="T52" fmla="*/ 51 w 75"/>
                <a:gd name="T53" fmla="*/ 36 h 100"/>
                <a:gd name="T54" fmla="*/ 67 w 75"/>
                <a:gd name="T55" fmla="*/ 36 h 100"/>
                <a:gd name="T56" fmla="*/ 67 w 75"/>
                <a:gd name="T57" fmla="*/ 8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100">
                  <a:moveTo>
                    <a:pt x="75" y="31"/>
                  </a:moveTo>
                  <a:cubicBezTo>
                    <a:pt x="75" y="29"/>
                    <a:pt x="73" y="27"/>
                    <a:pt x="72" y="25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9" y="2"/>
                    <a:pt x="46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" y="95"/>
                    <a:pt x="6" y="100"/>
                    <a:pt x="12" y="10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70" y="100"/>
                    <a:pt x="75" y="95"/>
                    <a:pt x="75" y="89"/>
                  </a:cubicBezTo>
                  <a:cubicBezTo>
                    <a:pt x="75" y="31"/>
                    <a:pt x="75" y="31"/>
                    <a:pt x="75" y="31"/>
                  </a:cubicBezTo>
                  <a:close/>
                  <a:moveTo>
                    <a:pt x="47" y="11"/>
                  </a:moveTo>
                  <a:cubicBezTo>
                    <a:pt x="64" y="28"/>
                    <a:pt x="64" y="28"/>
                    <a:pt x="64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49" y="28"/>
                    <a:pt x="47" y="26"/>
                    <a:pt x="47" y="24"/>
                  </a:cubicBezTo>
                  <a:lnTo>
                    <a:pt x="47" y="11"/>
                  </a:lnTo>
                  <a:close/>
                  <a:moveTo>
                    <a:pt x="67" y="89"/>
                  </a:moveTo>
                  <a:cubicBezTo>
                    <a:pt x="67" y="91"/>
                    <a:pt x="66" y="93"/>
                    <a:pt x="64" y="93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0" y="93"/>
                    <a:pt x="8" y="91"/>
                    <a:pt x="8" y="8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30"/>
                    <a:pt x="45" y="36"/>
                    <a:pt x="51" y="36"/>
                  </a:cubicBezTo>
                  <a:cubicBezTo>
                    <a:pt x="67" y="36"/>
                    <a:pt x="67" y="36"/>
                    <a:pt x="67" y="36"/>
                  </a:cubicBezTo>
                  <a:lnTo>
                    <a:pt x="67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235" name="Freeform 1689"/>
            <p:cNvSpPr/>
            <p:nvPr/>
          </p:nvSpPr>
          <p:spPr bwMode="auto">
            <a:xfrm>
              <a:off x="8538418" y="2525727"/>
              <a:ext cx="294903" cy="45257"/>
            </a:xfrm>
            <a:custGeom>
              <a:avLst/>
              <a:gdLst>
                <a:gd name="T0" fmla="*/ 43 w 47"/>
                <a:gd name="T1" fmla="*/ 0 h 7"/>
                <a:gd name="T2" fmla="*/ 11 w 47"/>
                <a:gd name="T3" fmla="*/ 0 h 7"/>
                <a:gd name="T4" fmla="*/ 11 w 47"/>
                <a:gd name="T5" fmla="*/ 0 h 7"/>
                <a:gd name="T6" fmla="*/ 4 w 47"/>
                <a:gd name="T7" fmla="*/ 0 h 7"/>
                <a:gd name="T8" fmla="*/ 0 w 47"/>
                <a:gd name="T9" fmla="*/ 3 h 7"/>
                <a:gd name="T10" fmla="*/ 4 w 47"/>
                <a:gd name="T11" fmla="*/ 7 h 7"/>
                <a:gd name="T12" fmla="*/ 6 w 47"/>
                <a:gd name="T13" fmla="*/ 7 h 7"/>
                <a:gd name="T14" fmla="*/ 33 w 47"/>
                <a:gd name="T15" fmla="*/ 7 h 7"/>
                <a:gd name="T16" fmla="*/ 43 w 47"/>
                <a:gd name="T17" fmla="*/ 7 h 7"/>
                <a:gd name="T18" fmla="*/ 47 w 47"/>
                <a:gd name="T19" fmla="*/ 3 h 7"/>
                <a:gd name="T20" fmla="*/ 43 w 47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7">
                  <a:moveTo>
                    <a:pt x="4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5" y="7"/>
                    <a:pt x="47" y="5"/>
                    <a:pt x="47" y="3"/>
                  </a:cubicBezTo>
                  <a:cubicBezTo>
                    <a:pt x="47" y="1"/>
                    <a:pt x="45" y="0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236" name="Freeform 1690"/>
            <p:cNvSpPr/>
            <p:nvPr/>
          </p:nvSpPr>
          <p:spPr bwMode="auto">
            <a:xfrm>
              <a:off x="8538418" y="2427668"/>
              <a:ext cx="294903" cy="52802"/>
            </a:xfrm>
            <a:custGeom>
              <a:avLst/>
              <a:gdLst>
                <a:gd name="T0" fmla="*/ 43 w 47"/>
                <a:gd name="T1" fmla="*/ 0 h 8"/>
                <a:gd name="T2" fmla="*/ 41 w 47"/>
                <a:gd name="T3" fmla="*/ 0 h 8"/>
                <a:gd name="T4" fmla="*/ 34 w 47"/>
                <a:gd name="T5" fmla="*/ 0 h 8"/>
                <a:gd name="T6" fmla="*/ 4 w 47"/>
                <a:gd name="T7" fmla="*/ 0 h 8"/>
                <a:gd name="T8" fmla="*/ 0 w 47"/>
                <a:gd name="T9" fmla="*/ 4 h 8"/>
                <a:gd name="T10" fmla="*/ 4 w 47"/>
                <a:gd name="T11" fmla="*/ 8 h 8"/>
                <a:gd name="T12" fmla="*/ 36 w 47"/>
                <a:gd name="T13" fmla="*/ 8 h 8"/>
                <a:gd name="T14" fmla="*/ 43 w 47"/>
                <a:gd name="T15" fmla="*/ 8 h 8"/>
                <a:gd name="T16" fmla="*/ 47 w 47"/>
                <a:gd name="T17" fmla="*/ 4 h 8"/>
                <a:gd name="T18" fmla="*/ 43 w 47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8">
                  <a:moveTo>
                    <a:pt x="43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5" y="8"/>
                    <a:pt x="47" y="6"/>
                    <a:pt x="47" y="4"/>
                  </a:cubicBezTo>
                  <a:cubicBezTo>
                    <a:pt x="47" y="2"/>
                    <a:pt x="45" y="0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237" name="Freeform 1691"/>
            <p:cNvSpPr/>
            <p:nvPr/>
          </p:nvSpPr>
          <p:spPr bwMode="auto">
            <a:xfrm>
              <a:off x="8538418" y="2337154"/>
              <a:ext cx="241973" cy="45257"/>
            </a:xfrm>
            <a:custGeom>
              <a:avLst/>
              <a:gdLst>
                <a:gd name="T0" fmla="*/ 35 w 38"/>
                <a:gd name="T1" fmla="*/ 0 h 8"/>
                <a:gd name="T2" fmla="*/ 33 w 38"/>
                <a:gd name="T3" fmla="*/ 0 h 8"/>
                <a:gd name="T4" fmla="*/ 27 w 38"/>
                <a:gd name="T5" fmla="*/ 0 h 8"/>
                <a:gd name="T6" fmla="*/ 3 w 38"/>
                <a:gd name="T7" fmla="*/ 0 h 8"/>
                <a:gd name="T8" fmla="*/ 0 w 38"/>
                <a:gd name="T9" fmla="*/ 4 h 8"/>
                <a:gd name="T10" fmla="*/ 3 w 38"/>
                <a:gd name="T11" fmla="*/ 8 h 8"/>
                <a:gd name="T12" fmla="*/ 29 w 38"/>
                <a:gd name="T13" fmla="*/ 8 h 8"/>
                <a:gd name="T14" fmla="*/ 35 w 38"/>
                <a:gd name="T15" fmla="*/ 8 h 8"/>
                <a:gd name="T16" fmla="*/ 38 w 38"/>
                <a:gd name="T17" fmla="*/ 4 h 8"/>
                <a:gd name="T18" fmla="*/ 35 w 38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8">
                  <a:moveTo>
                    <a:pt x="35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3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8" y="6"/>
                    <a:pt x="38" y="4"/>
                  </a:cubicBezTo>
                  <a:cubicBezTo>
                    <a:pt x="38" y="2"/>
                    <a:pt x="36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71600" y="3408045"/>
            <a:ext cx="384810" cy="393700"/>
            <a:chOff x="12402" y="7989"/>
            <a:chExt cx="500" cy="501"/>
          </a:xfrm>
          <a:solidFill>
            <a:srgbClr val="129AEE"/>
          </a:solidFill>
        </p:grpSpPr>
        <p:sp>
          <p:nvSpPr>
            <p:cNvPr id="405" name="Freeform 73"/>
            <p:cNvSpPr>
              <a:spLocks noEditPoints="1"/>
            </p:cNvSpPr>
            <p:nvPr/>
          </p:nvSpPr>
          <p:spPr bwMode="auto">
            <a:xfrm>
              <a:off x="12402" y="8116"/>
              <a:ext cx="375" cy="375"/>
            </a:xfrm>
            <a:custGeom>
              <a:avLst/>
              <a:gdLst>
                <a:gd name="T0" fmla="*/ 196 w 216"/>
                <a:gd name="T1" fmla="*/ 81 h 216"/>
                <a:gd name="T2" fmla="*/ 193 w 216"/>
                <a:gd name="T3" fmla="*/ 81 h 216"/>
                <a:gd name="T4" fmla="*/ 187 w 216"/>
                <a:gd name="T5" fmla="*/ 67 h 216"/>
                <a:gd name="T6" fmla="*/ 191 w 216"/>
                <a:gd name="T7" fmla="*/ 63 h 216"/>
                <a:gd name="T8" fmla="*/ 191 w 216"/>
                <a:gd name="T9" fmla="*/ 35 h 216"/>
                <a:gd name="T10" fmla="*/ 181 w 216"/>
                <a:gd name="T11" fmla="*/ 25 h 216"/>
                <a:gd name="T12" fmla="*/ 153 w 216"/>
                <a:gd name="T13" fmla="*/ 25 h 216"/>
                <a:gd name="T14" fmla="*/ 149 w 216"/>
                <a:gd name="T15" fmla="*/ 29 h 216"/>
                <a:gd name="T16" fmla="*/ 135 w 216"/>
                <a:gd name="T17" fmla="*/ 23 h 216"/>
                <a:gd name="T18" fmla="*/ 135 w 216"/>
                <a:gd name="T19" fmla="*/ 20 h 216"/>
                <a:gd name="T20" fmla="*/ 115 w 216"/>
                <a:gd name="T21" fmla="*/ 0 h 216"/>
                <a:gd name="T22" fmla="*/ 101 w 216"/>
                <a:gd name="T23" fmla="*/ 0 h 216"/>
                <a:gd name="T24" fmla="*/ 81 w 216"/>
                <a:gd name="T25" fmla="*/ 20 h 216"/>
                <a:gd name="T26" fmla="*/ 81 w 216"/>
                <a:gd name="T27" fmla="*/ 23 h 216"/>
                <a:gd name="T28" fmla="*/ 67 w 216"/>
                <a:gd name="T29" fmla="*/ 29 h 216"/>
                <a:gd name="T30" fmla="*/ 63 w 216"/>
                <a:gd name="T31" fmla="*/ 25 h 216"/>
                <a:gd name="T32" fmla="*/ 34 w 216"/>
                <a:gd name="T33" fmla="*/ 25 h 216"/>
                <a:gd name="T34" fmla="*/ 25 w 216"/>
                <a:gd name="T35" fmla="*/ 35 h 216"/>
                <a:gd name="T36" fmla="*/ 25 w 216"/>
                <a:gd name="T37" fmla="*/ 63 h 216"/>
                <a:gd name="T38" fmla="*/ 29 w 216"/>
                <a:gd name="T39" fmla="*/ 67 h 216"/>
                <a:gd name="T40" fmla="*/ 23 w 216"/>
                <a:gd name="T41" fmla="*/ 81 h 216"/>
                <a:gd name="T42" fmla="*/ 20 w 216"/>
                <a:gd name="T43" fmla="*/ 81 h 216"/>
                <a:gd name="T44" fmla="*/ 0 w 216"/>
                <a:gd name="T45" fmla="*/ 101 h 216"/>
                <a:gd name="T46" fmla="*/ 0 w 216"/>
                <a:gd name="T47" fmla="*/ 115 h 216"/>
                <a:gd name="T48" fmla="*/ 20 w 216"/>
                <a:gd name="T49" fmla="*/ 135 h 216"/>
                <a:gd name="T50" fmla="*/ 23 w 216"/>
                <a:gd name="T51" fmla="*/ 135 h 216"/>
                <a:gd name="T52" fmla="*/ 29 w 216"/>
                <a:gd name="T53" fmla="*/ 149 h 216"/>
                <a:gd name="T54" fmla="*/ 25 w 216"/>
                <a:gd name="T55" fmla="*/ 153 h 216"/>
                <a:gd name="T56" fmla="*/ 25 w 216"/>
                <a:gd name="T57" fmla="*/ 182 h 216"/>
                <a:gd name="T58" fmla="*/ 34 w 216"/>
                <a:gd name="T59" fmla="*/ 191 h 216"/>
                <a:gd name="T60" fmla="*/ 63 w 216"/>
                <a:gd name="T61" fmla="*/ 191 h 216"/>
                <a:gd name="T62" fmla="*/ 67 w 216"/>
                <a:gd name="T63" fmla="*/ 187 h 216"/>
                <a:gd name="T64" fmla="*/ 81 w 216"/>
                <a:gd name="T65" fmla="*/ 193 h 216"/>
                <a:gd name="T66" fmla="*/ 81 w 216"/>
                <a:gd name="T67" fmla="*/ 196 h 216"/>
                <a:gd name="T68" fmla="*/ 101 w 216"/>
                <a:gd name="T69" fmla="*/ 216 h 216"/>
                <a:gd name="T70" fmla="*/ 115 w 216"/>
                <a:gd name="T71" fmla="*/ 216 h 216"/>
                <a:gd name="T72" fmla="*/ 135 w 216"/>
                <a:gd name="T73" fmla="*/ 196 h 216"/>
                <a:gd name="T74" fmla="*/ 135 w 216"/>
                <a:gd name="T75" fmla="*/ 193 h 216"/>
                <a:gd name="T76" fmla="*/ 149 w 216"/>
                <a:gd name="T77" fmla="*/ 187 h 216"/>
                <a:gd name="T78" fmla="*/ 153 w 216"/>
                <a:gd name="T79" fmla="*/ 191 h 216"/>
                <a:gd name="T80" fmla="*/ 181 w 216"/>
                <a:gd name="T81" fmla="*/ 191 h 216"/>
                <a:gd name="T82" fmla="*/ 191 w 216"/>
                <a:gd name="T83" fmla="*/ 182 h 216"/>
                <a:gd name="T84" fmla="*/ 191 w 216"/>
                <a:gd name="T85" fmla="*/ 153 h 216"/>
                <a:gd name="T86" fmla="*/ 187 w 216"/>
                <a:gd name="T87" fmla="*/ 149 h 216"/>
                <a:gd name="T88" fmla="*/ 193 w 216"/>
                <a:gd name="T89" fmla="*/ 135 h 216"/>
                <a:gd name="T90" fmla="*/ 196 w 216"/>
                <a:gd name="T91" fmla="*/ 135 h 216"/>
                <a:gd name="T92" fmla="*/ 216 w 216"/>
                <a:gd name="T93" fmla="*/ 115 h 216"/>
                <a:gd name="T94" fmla="*/ 216 w 216"/>
                <a:gd name="T95" fmla="*/ 101 h 216"/>
                <a:gd name="T96" fmla="*/ 196 w 216"/>
                <a:gd name="T97" fmla="*/ 81 h 216"/>
                <a:gd name="T98" fmla="*/ 108 w 216"/>
                <a:gd name="T99" fmla="*/ 149 h 216"/>
                <a:gd name="T100" fmla="*/ 67 w 216"/>
                <a:gd name="T101" fmla="*/ 109 h 216"/>
                <a:gd name="T102" fmla="*/ 108 w 216"/>
                <a:gd name="T103" fmla="*/ 68 h 216"/>
                <a:gd name="T104" fmla="*/ 148 w 216"/>
                <a:gd name="T105" fmla="*/ 109 h 216"/>
                <a:gd name="T106" fmla="*/ 108 w 216"/>
                <a:gd name="T107" fmla="*/ 149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6" h="216">
                  <a:moveTo>
                    <a:pt x="196" y="81"/>
                  </a:moveTo>
                  <a:cubicBezTo>
                    <a:pt x="193" y="81"/>
                    <a:pt x="193" y="81"/>
                    <a:pt x="193" y="81"/>
                  </a:cubicBezTo>
                  <a:cubicBezTo>
                    <a:pt x="182" y="81"/>
                    <a:pt x="179" y="75"/>
                    <a:pt x="187" y="67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9" y="55"/>
                    <a:pt x="199" y="43"/>
                    <a:pt x="191" y="35"/>
                  </a:cubicBezTo>
                  <a:cubicBezTo>
                    <a:pt x="181" y="25"/>
                    <a:pt x="181" y="25"/>
                    <a:pt x="181" y="25"/>
                  </a:cubicBezTo>
                  <a:cubicBezTo>
                    <a:pt x="174" y="17"/>
                    <a:pt x="161" y="17"/>
                    <a:pt x="153" y="25"/>
                  </a:cubicBezTo>
                  <a:cubicBezTo>
                    <a:pt x="149" y="29"/>
                    <a:pt x="149" y="29"/>
                    <a:pt x="149" y="29"/>
                  </a:cubicBezTo>
                  <a:cubicBezTo>
                    <a:pt x="141" y="37"/>
                    <a:pt x="135" y="34"/>
                    <a:pt x="135" y="23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5" y="9"/>
                    <a:pt x="126" y="0"/>
                    <a:pt x="115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0" y="0"/>
                    <a:pt x="81" y="9"/>
                    <a:pt x="81" y="20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1" y="34"/>
                    <a:pt x="75" y="37"/>
                    <a:pt x="67" y="29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5" y="17"/>
                    <a:pt x="42" y="17"/>
                    <a:pt x="34" y="2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7" y="43"/>
                    <a:pt x="17" y="55"/>
                    <a:pt x="25" y="63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37" y="75"/>
                    <a:pt x="34" y="81"/>
                    <a:pt x="23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9" y="81"/>
                    <a:pt x="0" y="90"/>
                    <a:pt x="0" y="10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5"/>
                    <a:pt x="20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34" y="135"/>
                    <a:pt x="37" y="141"/>
                    <a:pt x="29" y="149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17" y="161"/>
                    <a:pt x="17" y="174"/>
                    <a:pt x="25" y="182"/>
                  </a:cubicBezTo>
                  <a:cubicBezTo>
                    <a:pt x="34" y="191"/>
                    <a:pt x="34" y="191"/>
                    <a:pt x="34" y="191"/>
                  </a:cubicBezTo>
                  <a:cubicBezTo>
                    <a:pt x="42" y="199"/>
                    <a:pt x="55" y="199"/>
                    <a:pt x="63" y="191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75" y="179"/>
                    <a:pt x="81" y="182"/>
                    <a:pt x="81" y="193"/>
                  </a:cubicBezTo>
                  <a:cubicBezTo>
                    <a:pt x="81" y="196"/>
                    <a:pt x="81" y="196"/>
                    <a:pt x="81" y="196"/>
                  </a:cubicBezTo>
                  <a:cubicBezTo>
                    <a:pt x="81" y="207"/>
                    <a:pt x="90" y="216"/>
                    <a:pt x="101" y="216"/>
                  </a:cubicBezTo>
                  <a:cubicBezTo>
                    <a:pt x="115" y="216"/>
                    <a:pt x="115" y="216"/>
                    <a:pt x="115" y="216"/>
                  </a:cubicBezTo>
                  <a:cubicBezTo>
                    <a:pt x="126" y="216"/>
                    <a:pt x="135" y="207"/>
                    <a:pt x="135" y="196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35" y="182"/>
                    <a:pt x="141" y="180"/>
                    <a:pt x="149" y="187"/>
                  </a:cubicBezTo>
                  <a:cubicBezTo>
                    <a:pt x="153" y="191"/>
                    <a:pt x="153" y="191"/>
                    <a:pt x="153" y="191"/>
                  </a:cubicBezTo>
                  <a:cubicBezTo>
                    <a:pt x="161" y="199"/>
                    <a:pt x="174" y="199"/>
                    <a:pt x="181" y="191"/>
                  </a:cubicBezTo>
                  <a:cubicBezTo>
                    <a:pt x="191" y="182"/>
                    <a:pt x="191" y="182"/>
                    <a:pt x="191" y="182"/>
                  </a:cubicBezTo>
                  <a:cubicBezTo>
                    <a:pt x="199" y="174"/>
                    <a:pt x="199" y="161"/>
                    <a:pt x="191" y="153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79" y="141"/>
                    <a:pt x="182" y="135"/>
                    <a:pt x="193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207" y="135"/>
                    <a:pt x="216" y="126"/>
                    <a:pt x="216" y="115"/>
                  </a:cubicBezTo>
                  <a:cubicBezTo>
                    <a:pt x="216" y="101"/>
                    <a:pt x="216" y="101"/>
                    <a:pt x="216" y="101"/>
                  </a:cubicBezTo>
                  <a:cubicBezTo>
                    <a:pt x="216" y="90"/>
                    <a:pt x="207" y="81"/>
                    <a:pt x="196" y="81"/>
                  </a:cubicBezTo>
                  <a:close/>
                  <a:moveTo>
                    <a:pt x="108" y="149"/>
                  </a:moveTo>
                  <a:cubicBezTo>
                    <a:pt x="86" y="149"/>
                    <a:pt x="67" y="131"/>
                    <a:pt x="67" y="109"/>
                  </a:cubicBezTo>
                  <a:cubicBezTo>
                    <a:pt x="67" y="86"/>
                    <a:pt x="86" y="68"/>
                    <a:pt x="108" y="68"/>
                  </a:cubicBezTo>
                  <a:cubicBezTo>
                    <a:pt x="130" y="68"/>
                    <a:pt x="148" y="86"/>
                    <a:pt x="148" y="109"/>
                  </a:cubicBezTo>
                  <a:cubicBezTo>
                    <a:pt x="148" y="131"/>
                    <a:pt x="130" y="149"/>
                    <a:pt x="108" y="1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  <p:sp>
          <p:nvSpPr>
            <p:cNvPr id="406" name="Freeform 74"/>
            <p:cNvSpPr>
              <a:spLocks noEditPoints="1"/>
            </p:cNvSpPr>
            <p:nvPr/>
          </p:nvSpPr>
          <p:spPr bwMode="auto">
            <a:xfrm>
              <a:off x="12718" y="7989"/>
              <a:ext cx="185" cy="190"/>
            </a:xfrm>
            <a:custGeom>
              <a:avLst/>
              <a:gdLst>
                <a:gd name="T0" fmla="*/ 98 w 108"/>
                <a:gd name="T1" fmla="*/ 41 h 108"/>
                <a:gd name="T2" fmla="*/ 96 w 108"/>
                <a:gd name="T3" fmla="*/ 41 h 108"/>
                <a:gd name="T4" fmla="*/ 93 w 108"/>
                <a:gd name="T5" fmla="*/ 34 h 108"/>
                <a:gd name="T6" fmla="*/ 95 w 108"/>
                <a:gd name="T7" fmla="*/ 32 h 108"/>
                <a:gd name="T8" fmla="*/ 95 w 108"/>
                <a:gd name="T9" fmla="*/ 18 h 108"/>
                <a:gd name="T10" fmla="*/ 91 w 108"/>
                <a:gd name="T11" fmla="*/ 13 h 108"/>
                <a:gd name="T12" fmla="*/ 76 w 108"/>
                <a:gd name="T13" fmla="*/ 13 h 108"/>
                <a:gd name="T14" fmla="*/ 74 w 108"/>
                <a:gd name="T15" fmla="*/ 15 h 108"/>
                <a:gd name="T16" fmla="*/ 67 w 108"/>
                <a:gd name="T17" fmla="*/ 12 h 108"/>
                <a:gd name="T18" fmla="*/ 67 w 108"/>
                <a:gd name="T19" fmla="*/ 10 h 108"/>
                <a:gd name="T20" fmla="*/ 57 w 108"/>
                <a:gd name="T21" fmla="*/ 0 h 108"/>
                <a:gd name="T22" fmla="*/ 51 w 108"/>
                <a:gd name="T23" fmla="*/ 0 h 108"/>
                <a:gd name="T24" fmla="*/ 41 w 108"/>
                <a:gd name="T25" fmla="*/ 10 h 108"/>
                <a:gd name="T26" fmla="*/ 41 w 108"/>
                <a:gd name="T27" fmla="*/ 12 h 108"/>
                <a:gd name="T28" fmla="*/ 34 w 108"/>
                <a:gd name="T29" fmla="*/ 15 h 108"/>
                <a:gd name="T30" fmla="*/ 32 w 108"/>
                <a:gd name="T31" fmla="*/ 13 h 108"/>
                <a:gd name="T32" fmla="*/ 17 w 108"/>
                <a:gd name="T33" fmla="*/ 13 h 108"/>
                <a:gd name="T34" fmla="*/ 13 w 108"/>
                <a:gd name="T35" fmla="*/ 18 h 108"/>
                <a:gd name="T36" fmla="*/ 13 w 108"/>
                <a:gd name="T37" fmla="*/ 32 h 108"/>
                <a:gd name="T38" fmla="*/ 15 w 108"/>
                <a:gd name="T39" fmla="*/ 34 h 108"/>
                <a:gd name="T40" fmla="*/ 12 w 108"/>
                <a:gd name="T41" fmla="*/ 41 h 108"/>
                <a:gd name="T42" fmla="*/ 10 w 108"/>
                <a:gd name="T43" fmla="*/ 41 h 108"/>
                <a:gd name="T44" fmla="*/ 0 w 108"/>
                <a:gd name="T45" fmla="*/ 51 h 108"/>
                <a:gd name="T46" fmla="*/ 0 w 108"/>
                <a:gd name="T47" fmla="*/ 58 h 108"/>
                <a:gd name="T48" fmla="*/ 10 w 108"/>
                <a:gd name="T49" fmla="*/ 68 h 108"/>
                <a:gd name="T50" fmla="*/ 12 w 108"/>
                <a:gd name="T51" fmla="*/ 68 h 108"/>
                <a:gd name="T52" fmla="*/ 15 w 108"/>
                <a:gd name="T53" fmla="*/ 75 h 108"/>
                <a:gd name="T54" fmla="*/ 13 w 108"/>
                <a:gd name="T55" fmla="*/ 77 h 108"/>
                <a:gd name="T56" fmla="*/ 13 w 108"/>
                <a:gd name="T57" fmla="*/ 91 h 108"/>
                <a:gd name="T58" fmla="*/ 17 w 108"/>
                <a:gd name="T59" fmla="*/ 96 h 108"/>
                <a:gd name="T60" fmla="*/ 32 w 108"/>
                <a:gd name="T61" fmla="*/ 96 h 108"/>
                <a:gd name="T62" fmla="*/ 34 w 108"/>
                <a:gd name="T63" fmla="*/ 94 h 108"/>
                <a:gd name="T64" fmla="*/ 41 w 108"/>
                <a:gd name="T65" fmla="*/ 97 h 108"/>
                <a:gd name="T66" fmla="*/ 41 w 108"/>
                <a:gd name="T67" fmla="*/ 98 h 108"/>
                <a:gd name="T68" fmla="*/ 51 w 108"/>
                <a:gd name="T69" fmla="*/ 108 h 108"/>
                <a:gd name="T70" fmla="*/ 57 w 108"/>
                <a:gd name="T71" fmla="*/ 108 h 108"/>
                <a:gd name="T72" fmla="*/ 67 w 108"/>
                <a:gd name="T73" fmla="*/ 98 h 108"/>
                <a:gd name="T74" fmla="*/ 67 w 108"/>
                <a:gd name="T75" fmla="*/ 97 h 108"/>
                <a:gd name="T76" fmla="*/ 74 w 108"/>
                <a:gd name="T77" fmla="*/ 94 h 108"/>
                <a:gd name="T78" fmla="*/ 76 w 108"/>
                <a:gd name="T79" fmla="*/ 96 h 108"/>
                <a:gd name="T80" fmla="*/ 91 w 108"/>
                <a:gd name="T81" fmla="*/ 96 h 108"/>
                <a:gd name="T82" fmla="*/ 95 w 108"/>
                <a:gd name="T83" fmla="*/ 91 h 108"/>
                <a:gd name="T84" fmla="*/ 95 w 108"/>
                <a:gd name="T85" fmla="*/ 77 h 108"/>
                <a:gd name="T86" fmla="*/ 93 w 108"/>
                <a:gd name="T87" fmla="*/ 75 h 108"/>
                <a:gd name="T88" fmla="*/ 96 w 108"/>
                <a:gd name="T89" fmla="*/ 68 h 108"/>
                <a:gd name="T90" fmla="*/ 98 w 108"/>
                <a:gd name="T91" fmla="*/ 68 h 108"/>
                <a:gd name="T92" fmla="*/ 108 w 108"/>
                <a:gd name="T93" fmla="*/ 58 h 108"/>
                <a:gd name="T94" fmla="*/ 108 w 108"/>
                <a:gd name="T95" fmla="*/ 51 h 108"/>
                <a:gd name="T96" fmla="*/ 98 w 108"/>
                <a:gd name="T97" fmla="*/ 41 h 108"/>
                <a:gd name="T98" fmla="*/ 54 w 108"/>
                <a:gd name="T99" fmla="*/ 75 h 108"/>
                <a:gd name="T100" fmla="*/ 34 w 108"/>
                <a:gd name="T101" fmla="*/ 54 h 108"/>
                <a:gd name="T102" fmla="*/ 54 w 108"/>
                <a:gd name="T103" fmla="*/ 34 h 108"/>
                <a:gd name="T104" fmla="*/ 74 w 108"/>
                <a:gd name="T105" fmla="*/ 54 h 108"/>
                <a:gd name="T106" fmla="*/ 54 w 108"/>
                <a:gd name="T107" fmla="*/ 7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8" h="108">
                  <a:moveTo>
                    <a:pt x="98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1" y="41"/>
                    <a:pt x="89" y="38"/>
                    <a:pt x="93" y="34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9" y="28"/>
                    <a:pt x="99" y="21"/>
                    <a:pt x="95" y="18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7" y="9"/>
                    <a:pt x="80" y="9"/>
                    <a:pt x="76" y="13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1" y="19"/>
                    <a:pt x="67" y="17"/>
                    <a:pt x="67" y="12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7" y="5"/>
                    <a:pt x="63" y="0"/>
                    <a:pt x="57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5" y="0"/>
                    <a:pt x="41" y="5"/>
                    <a:pt x="41" y="10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7"/>
                    <a:pt x="37" y="19"/>
                    <a:pt x="34" y="15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28" y="9"/>
                    <a:pt x="21" y="9"/>
                    <a:pt x="17" y="13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9" y="21"/>
                    <a:pt x="9" y="28"/>
                    <a:pt x="13" y="32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8" y="38"/>
                    <a:pt x="17" y="41"/>
                    <a:pt x="12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5" y="41"/>
                    <a:pt x="0" y="45"/>
                    <a:pt x="0" y="51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3"/>
                    <a:pt x="5" y="68"/>
                    <a:pt x="10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7" y="68"/>
                    <a:pt x="18" y="71"/>
                    <a:pt x="15" y="75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9" y="81"/>
                    <a:pt x="9" y="87"/>
                    <a:pt x="13" y="91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1" y="100"/>
                    <a:pt x="28" y="100"/>
                    <a:pt x="32" y="96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7" y="90"/>
                    <a:pt x="41" y="91"/>
                    <a:pt x="41" y="97"/>
                  </a:cubicBezTo>
                  <a:cubicBezTo>
                    <a:pt x="41" y="98"/>
                    <a:pt x="41" y="98"/>
                    <a:pt x="41" y="98"/>
                  </a:cubicBezTo>
                  <a:cubicBezTo>
                    <a:pt x="41" y="104"/>
                    <a:pt x="45" y="108"/>
                    <a:pt x="51" y="108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63" y="108"/>
                    <a:pt x="67" y="104"/>
                    <a:pt x="67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1"/>
                    <a:pt x="71" y="90"/>
                    <a:pt x="74" y="94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80" y="100"/>
                    <a:pt x="87" y="100"/>
                    <a:pt x="91" y="96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9" y="87"/>
                    <a:pt x="99" y="81"/>
                    <a:pt x="95" y="77"/>
                  </a:cubicBezTo>
                  <a:cubicBezTo>
                    <a:pt x="93" y="75"/>
                    <a:pt x="93" y="75"/>
                    <a:pt x="93" y="75"/>
                  </a:cubicBezTo>
                  <a:cubicBezTo>
                    <a:pt x="90" y="71"/>
                    <a:pt x="91" y="68"/>
                    <a:pt x="96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103" y="68"/>
                    <a:pt x="108" y="63"/>
                    <a:pt x="108" y="58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8" y="45"/>
                    <a:pt x="103" y="41"/>
                    <a:pt x="98" y="41"/>
                  </a:cubicBezTo>
                  <a:close/>
                  <a:moveTo>
                    <a:pt x="54" y="75"/>
                  </a:moveTo>
                  <a:cubicBezTo>
                    <a:pt x="43" y="75"/>
                    <a:pt x="34" y="66"/>
                    <a:pt x="34" y="54"/>
                  </a:cubicBezTo>
                  <a:cubicBezTo>
                    <a:pt x="34" y="43"/>
                    <a:pt x="43" y="34"/>
                    <a:pt x="54" y="34"/>
                  </a:cubicBezTo>
                  <a:cubicBezTo>
                    <a:pt x="65" y="34"/>
                    <a:pt x="74" y="43"/>
                    <a:pt x="74" y="54"/>
                  </a:cubicBezTo>
                  <a:cubicBezTo>
                    <a:pt x="74" y="66"/>
                    <a:pt x="65" y="75"/>
                    <a:pt x="54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F050202020403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96443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学生综合管理系统</a:t>
            </a:r>
            <a:endParaRPr lang="zh-CN" altLang="en-US" sz="16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32" name="Text Placeholder 33"/>
          <p:cNvSpPr txBox="1"/>
          <p:nvPr/>
        </p:nvSpPr>
        <p:spPr>
          <a:xfrm>
            <a:off x="862965" y="688340"/>
            <a:ext cx="10353040" cy="133540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0" algn="l" defTabSz="914400" fontAlgn="auto">
              <a:lnSpc>
                <a:spcPct val="150000"/>
              </a:lnSpc>
              <a:spcBef>
                <a:spcPts val="700"/>
              </a:spcBef>
            </a:pPr>
            <a:r>
              <a:rPr lang="en-US" altLang="zh-CN" sz="1800" b="1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 </a:t>
            </a:r>
            <a:r>
              <a:rPr lang="zh-CN" altLang="en-US" sz="1800" b="1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学生综合管理系统</a:t>
            </a:r>
            <a:r>
              <a:rPr lang="en-US" altLang="zh-CN" sz="1800" b="1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:</a:t>
            </a:r>
            <a:endParaRPr lang="en-US" altLang="zh-CN" sz="1800" b="1" dirty="0" smtClean="0"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marL="0" lvl="0" indent="0" algn="l" defTabSz="914400" fontAlgn="auto">
              <a:lnSpc>
                <a:spcPct val="150000"/>
              </a:lnSpc>
              <a:spcBef>
                <a:spcPts val="700"/>
              </a:spcBef>
              <a:buNone/>
            </a:pPr>
            <a:r>
              <a:rPr lang="zh-CN" altLang="en-US" sz="1600" b="1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涵盖</a:t>
            </a:r>
            <a:r>
              <a:rPr lang="zh-CN" altLang="en-US" sz="1600" b="1" dirty="0">
                <a:latin typeface="方正书宋简体" pitchFamily="65" charset="-122"/>
                <a:ea typeface="方正书宋简体" pitchFamily="65" charset="-122"/>
                <a:sym typeface="+mn-ea"/>
              </a:rPr>
              <a:t>学生从</a:t>
            </a:r>
            <a:r>
              <a:rPr lang="zh-CN" altLang="en-US" sz="1600" b="1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招生到毕业的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所有信息</a:t>
            </a:r>
            <a:r>
              <a:rPr lang="zh-CN" altLang="en-US" sz="1600" b="1" dirty="0">
                <a:latin typeface="方正书宋简体" pitchFamily="65" charset="-122"/>
                <a:ea typeface="方正书宋简体" pitchFamily="65" charset="-122"/>
                <a:sym typeface="+mn-ea"/>
              </a:rPr>
              <a:t>，</a:t>
            </a:r>
            <a:r>
              <a:rPr lang="zh-CN" altLang="en-US" sz="1600" b="1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实现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学生全</a:t>
            </a:r>
            <a:r>
              <a:rPr lang="zh-CN" altLang="en-US" sz="1600" b="1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生命周期</a:t>
            </a:r>
            <a:r>
              <a:rPr lang="zh-CN" altLang="en-US" sz="1600" b="1" dirty="0">
                <a:latin typeface="方正书宋简体" pitchFamily="65" charset="-122"/>
                <a:ea typeface="方正书宋简体" pitchFamily="65" charset="-122"/>
                <a:sym typeface="+mn-ea"/>
              </a:rPr>
              <a:t>管理</a:t>
            </a:r>
            <a:r>
              <a:rPr lang="zh-CN" altLang="en-US" sz="1600" b="1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，与</a:t>
            </a:r>
            <a:r>
              <a:rPr lang="zh-CN" altLang="en-US" sz="1600" b="1" dirty="0">
                <a:latin typeface="方正书宋简体" pitchFamily="65" charset="-122"/>
                <a:ea typeface="方正书宋简体" pitchFamily="65" charset="-122"/>
                <a:sym typeface="+mn-ea"/>
              </a:rPr>
              <a:t>各部门的业务数据的</a:t>
            </a:r>
            <a:r>
              <a:rPr lang="zh-CN" altLang="en-US" sz="1600" b="1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互通共享</a:t>
            </a:r>
            <a:r>
              <a:rPr lang="zh-CN" altLang="en-US" sz="1600" b="1" dirty="0">
                <a:latin typeface="方正书宋简体" pitchFamily="65" charset="-122"/>
                <a:ea typeface="方正书宋简体" pitchFamily="65" charset="-122"/>
                <a:sym typeface="+mn-ea"/>
              </a:rPr>
              <a:t>，为管理者的决策提供科学依据。</a:t>
            </a:r>
            <a:endParaRPr lang="zh-CN" altLang="en-US" sz="1600" b="1" dirty="0" smtClean="0"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37" name="TextBox 26"/>
          <p:cNvSpPr txBox="1"/>
          <p:nvPr/>
        </p:nvSpPr>
        <p:spPr>
          <a:xfrm>
            <a:off x="9025890" y="2334260"/>
            <a:ext cx="2169160" cy="2946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lvl="0" algn="l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科学合理的</a:t>
            </a:r>
            <a:r>
              <a:rPr lang="zh-CN" altLang="en-US" sz="1600" dirty="0">
                <a:solidFill>
                  <a:srgbClr val="FF000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德育管理</a:t>
            </a:r>
            <a:endParaRPr lang="zh-CN" altLang="en-US" sz="1600" dirty="0">
              <a:solidFill>
                <a:srgbClr val="FF000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</p:txBody>
      </p:sp>
      <p:sp>
        <p:nvSpPr>
          <p:cNvPr id="40" name="TextBox 29"/>
          <p:cNvSpPr txBox="1"/>
          <p:nvPr/>
        </p:nvSpPr>
        <p:spPr>
          <a:xfrm>
            <a:off x="9025890" y="2827020"/>
            <a:ext cx="3108325" cy="2946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lvl="0" algn="l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促进</a:t>
            </a:r>
            <a:r>
              <a:rPr lang="zh-CN" altLang="en-US" sz="1600" dirty="0">
                <a:solidFill>
                  <a:srgbClr val="FF000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学生资助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信息的有效管理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</p:txBody>
      </p:sp>
      <p:sp>
        <p:nvSpPr>
          <p:cNvPr id="43" name="TextBox 32"/>
          <p:cNvSpPr txBox="1"/>
          <p:nvPr/>
        </p:nvSpPr>
        <p:spPr>
          <a:xfrm>
            <a:off x="9025890" y="3314065"/>
            <a:ext cx="2169160" cy="2946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lvl="0" algn="l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提高</a:t>
            </a:r>
            <a:r>
              <a:rPr lang="zh-CN" altLang="en-US" sz="1600" dirty="0">
                <a:solidFill>
                  <a:srgbClr val="FF000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学校团委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管理效率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</p:txBody>
      </p:sp>
      <p:sp>
        <p:nvSpPr>
          <p:cNvPr id="46" name="TextBox 35"/>
          <p:cNvSpPr txBox="1"/>
          <p:nvPr/>
        </p:nvSpPr>
        <p:spPr>
          <a:xfrm>
            <a:off x="9025890" y="3798570"/>
            <a:ext cx="2635250" cy="2946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lvl="0" algn="l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准确跟踪</a:t>
            </a:r>
            <a:r>
              <a:rPr lang="zh-CN" altLang="en-US" sz="1600" dirty="0">
                <a:solidFill>
                  <a:srgbClr val="FF000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毕业生就业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状态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</p:txBody>
      </p:sp>
      <p:sp>
        <p:nvSpPr>
          <p:cNvPr id="49" name="TextBox 38"/>
          <p:cNvSpPr txBox="1"/>
          <p:nvPr/>
        </p:nvSpPr>
        <p:spPr>
          <a:xfrm>
            <a:off x="5180330" y="2313940"/>
            <a:ext cx="2169160" cy="2946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cs typeface="+mn-ea"/>
                <a:sym typeface="Arial" panose="020B0604020202020204" pitchFamily="34" charset="0"/>
              </a:rPr>
              <a:t>提高院校</a:t>
            </a:r>
            <a:r>
              <a:rPr lang="zh-CN" altLang="en-US" sz="1600" dirty="0">
                <a:solidFill>
                  <a:srgbClr val="FF0000"/>
                </a:solidFill>
                <a:latin typeface="方正书宋简体" charset="0"/>
                <a:ea typeface="方正书宋简体" charset="0"/>
                <a:cs typeface="+mn-ea"/>
                <a:sym typeface="Arial" panose="020B0604020202020204" pitchFamily="34" charset="0"/>
              </a:rPr>
              <a:t>招生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cs typeface="+mn-ea"/>
                <a:sym typeface="Arial" panose="020B0604020202020204" pitchFamily="34" charset="0"/>
              </a:rPr>
              <a:t>效率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Box 41"/>
          <p:cNvSpPr txBox="1"/>
          <p:nvPr/>
        </p:nvSpPr>
        <p:spPr>
          <a:xfrm>
            <a:off x="5180330" y="2814955"/>
            <a:ext cx="3487420" cy="2946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lvl="0" algn="l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搭建学校与学生之间的</a:t>
            </a:r>
            <a:r>
              <a:rPr lang="zh-CN" altLang="en-US" sz="1600" dirty="0">
                <a:solidFill>
                  <a:srgbClr val="FF000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迎新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平台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</p:txBody>
      </p:sp>
      <p:sp>
        <p:nvSpPr>
          <p:cNvPr id="55" name="TextBox 44"/>
          <p:cNvSpPr txBox="1"/>
          <p:nvPr/>
        </p:nvSpPr>
        <p:spPr>
          <a:xfrm>
            <a:off x="5180330" y="3329305"/>
            <a:ext cx="2940050" cy="2946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lvl="0" algn="l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提高</a:t>
            </a:r>
            <a:r>
              <a:rPr lang="zh-CN" altLang="en-US" sz="1600" dirty="0">
                <a:solidFill>
                  <a:srgbClr val="FF000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宿舍管理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的灵活多样化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</p:txBody>
      </p:sp>
      <p:sp>
        <p:nvSpPr>
          <p:cNvPr id="58" name="TextBox 47"/>
          <p:cNvSpPr txBox="1"/>
          <p:nvPr/>
        </p:nvSpPr>
        <p:spPr>
          <a:xfrm>
            <a:off x="5180330" y="3835400"/>
            <a:ext cx="3261360" cy="2946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lvl="0" algn="l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提高学校</a:t>
            </a:r>
            <a:r>
              <a:rPr lang="zh-CN" altLang="en-US" sz="1600" dirty="0">
                <a:solidFill>
                  <a:srgbClr val="FF000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学生工作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管理服务水平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</p:txBody>
      </p:sp>
      <p:grpSp>
        <p:nvGrpSpPr>
          <p:cNvPr id="60" name="Group 108"/>
          <p:cNvGrpSpPr/>
          <p:nvPr/>
        </p:nvGrpSpPr>
        <p:grpSpPr>
          <a:xfrm>
            <a:off x="4622800" y="4283075"/>
            <a:ext cx="353695" cy="353695"/>
            <a:chOff x="6299532" y="3384456"/>
            <a:chExt cx="469021" cy="455593"/>
          </a:xfrm>
        </p:grpSpPr>
        <p:sp>
          <p:nvSpPr>
            <p:cNvPr id="61" name="Oval 50"/>
            <p:cNvSpPr>
              <a:spLocks noChangeAspect="1"/>
            </p:cNvSpPr>
            <p:nvPr/>
          </p:nvSpPr>
          <p:spPr>
            <a:xfrm>
              <a:off x="6299532" y="3384456"/>
              <a:ext cx="469021" cy="4555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36"/>
            <p:cNvSpPr>
              <a:spLocks noEditPoints="1"/>
            </p:cNvSpPr>
            <p:nvPr/>
          </p:nvSpPr>
          <p:spPr bwMode="auto">
            <a:xfrm>
              <a:off x="6435895" y="3505670"/>
              <a:ext cx="196295" cy="213164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Group 111"/>
          <p:cNvGrpSpPr/>
          <p:nvPr/>
        </p:nvGrpSpPr>
        <p:grpSpPr>
          <a:xfrm>
            <a:off x="4621530" y="3770630"/>
            <a:ext cx="356235" cy="367665"/>
            <a:chOff x="630683" y="4190009"/>
            <a:chExt cx="469021" cy="455593"/>
          </a:xfrm>
        </p:grpSpPr>
        <p:sp>
          <p:nvSpPr>
            <p:cNvPr id="64" name="Oval 53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6" name="Group 114"/>
          <p:cNvGrpSpPr/>
          <p:nvPr/>
        </p:nvGrpSpPr>
        <p:grpSpPr>
          <a:xfrm>
            <a:off x="4622800" y="2794000"/>
            <a:ext cx="340360" cy="359410"/>
            <a:chOff x="3425803" y="3384456"/>
            <a:chExt cx="469021" cy="455593"/>
          </a:xfrm>
        </p:grpSpPr>
        <p:sp>
          <p:nvSpPr>
            <p:cNvPr id="67" name="Oval 56"/>
            <p:cNvSpPr>
              <a:spLocks noChangeAspect="1"/>
            </p:cNvSpPr>
            <p:nvPr/>
          </p:nvSpPr>
          <p:spPr>
            <a:xfrm>
              <a:off x="3425803" y="3384456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Freeform 5"/>
            <p:cNvSpPr>
              <a:spLocks noEditPoints="1"/>
            </p:cNvSpPr>
            <p:nvPr/>
          </p:nvSpPr>
          <p:spPr bwMode="auto">
            <a:xfrm>
              <a:off x="3520613" y="3471340"/>
              <a:ext cx="279400" cy="27940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Group 117"/>
          <p:cNvGrpSpPr/>
          <p:nvPr/>
        </p:nvGrpSpPr>
        <p:grpSpPr>
          <a:xfrm>
            <a:off x="4623435" y="2331085"/>
            <a:ext cx="339725" cy="332740"/>
            <a:chOff x="630683" y="3383511"/>
            <a:chExt cx="469021" cy="455593"/>
          </a:xfrm>
        </p:grpSpPr>
        <p:sp>
          <p:nvSpPr>
            <p:cNvPr id="70" name="Oval 59"/>
            <p:cNvSpPr>
              <a:spLocks noChangeAspect="1"/>
            </p:cNvSpPr>
            <p:nvPr/>
          </p:nvSpPr>
          <p:spPr>
            <a:xfrm>
              <a:off x="630683" y="3383511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" name="Freeform 117"/>
            <p:cNvSpPr/>
            <p:nvPr/>
          </p:nvSpPr>
          <p:spPr bwMode="auto">
            <a:xfrm>
              <a:off x="730012" y="3476126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2" name="Group 120"/>
          <p:cNvGrpSpPr/>
          <p:nvPr/>
        </p:nvGrpSpPr>
        <p:grpSpPr>
          <a:xfrm>
            <a:off x="8478520" y="3775075"/>
            <a:ext cx="319405" cy="318135"/>
            <a:chOff x="3428938" y="4190009"/>
            <a:chExt cx="469021" cy="455593"/>
          </a:xfrm>
        </p:grpSpPr>
        <p:sp>
          <p:nvSpPr>
            <p:cNvPr id="73" name="Oval 62"/>
            <p:cNvSpPr>
              <a:spLocks noChangeAspect="1"/>
            </p:cNvSpPr>
            <p:nvPr/>
          </p:nvSpPr>
          <p:spPr>
            <a:xfrm>
              <a:off x="3428938" y="4190009"/>
              <a:ext cx="469021" cy="4555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Freeform 83"/>
            <p:cNvSpPr>
              <a:spLocks noEditPoints="1"/>
            </p:cNvSpPr>
            <p:nvPr/>
          </p:nvSpPr>
          <p:spPr bwMode="auto">
            <a:xfrm>
              <a:off x="3571129" y="4279327"/>
              <a:ext cx="184638" cy="27695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5" name="Group 123"/>
          <p:cNvGrpSpPr/>
          <p:nvPr/>
        </p:nvGrpSpPr>
        <p:grpSpPr>
          <a:xfrm>
            <a:off x="8452485" y="3272155"/>
            <a:ext cx="327660" cy="336550"/>
            <a:chOff x="6299532" y="4190009"/>
            <a:chExt cx="469021" cy="455593"/>
          </a:xfrm>
        </p:grpSpPr>
        <p:sp>
          <p:nvSpPr>
            <p:cNvPr id="76" name="Oval 65"/>
            <p:cNvSpPr>
              <a:spLocks noChangeAspect="1"/>
            </p:cNvSpPr>
            <p:nvPr/>
          </p:nvSpPr>
          <p:spPr>
            <a:xfrm>
              <a:off x="6299532" y="4190009"/>
              <a:ext cx="469021" cy="4555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Freeform 63"/>
            <p:cNvSpPr>
              <a:spLocks noEditPoints="1"/>
            </p:cNvSpPr>
            <p:nvPr/>
          </p:nvSpPr>
          <p:spPr bwMode="auto">
            <a:xfrm>
              <a:off x="6386874" y="4310694"/>
              <a:ext cx="294337" cy="214222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8" name="Group 126"/>
          <p:cNvGrpSpPr/>
          <p:nvPr/>
        </p:nvGrpSpPr>
        <p:grpSpPr>
          <a:xfrm>
            <a:off x="4617085" y="3292475"/>
            <a:ext cx="339090" cy="322580"/>
            <a:chOff x="7501792" y="3621100"/>
            <a:chExt cx="382037" cy="371199"/>
          </a:xfrm>
        </p:grpSpPr>
        <p:sp>
          <p:nvSpPr>
            <p:cNvPr id="79" name="Oval 68"/>
            <p:cNvSpPr>
              <a:spLocks noChangeAspect="1"/>
            </p:cNvSpPr>
            <p:nvPr/>
          </p:nvSpPr>
          <p:spPr>
            <a:xfrm>
              <a:off x="7501792" y="3621100"/>
              <a:ext cx="382037" cy="37119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Freeform 135"/>
            <p:cNvSpPr>
              <a:spLocks noEditPoints="1"/>
            </p:cNvSpPr>
            <p:nvPr/>
          </p:nvSpPr>
          <p:spPr bwMode="auto">
            <a:xfrm>
              <a:off x="7611074" y="3731286"/>
              <a:ext cx="180632" cy="180632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1" name="Group 129"/>
          <p:cNvGrpSpPr/>
          <p:nvPr/>
        </p:nvGrpSpPr>
        <p:grpSpPr>
          <a:xfrm>
            <a:off x="8459470" y="4293235"/>
            <a:ext cx="322580" cy="331470"/>
            <a:chOff x="7501792" y="2878680"/>
            <a:chExt cx="469021" cy="455593"/>
          </a:xfrm>
        </p:grpSpPr>
        <p:sp>
          <p:nvSpPr>
            <p:cNvPr id="82" name="Oval 71"/>
            <p:cNvSpPr>
              <a:spLocks noChangeAspect="1"/>
            </p:cNvSpPr>
            <p:nvPr/>
          </p:nvSpPr>
          <p:spPr>
            <a:xfrm>
              <a:off x="7501792" y="2878680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Freeform 53"/>
            <p:cNvSpPr/>
            <p:nvPr/>
          </p:nvSpPr>
          <p:spPr bwMode="auto">
            <a:xfrm>
              <a:off x="7580281" y="2990787"/>
              <a:ext cx="312043" cy="23137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8453120" y="2814955"/>
            <a:ext cx="344170" cy="339090"/>
            <a:chOff x="12468" y="7904"/>
            <a:chExt cx="786" cy="804"/>
          </a:xfrm>
        </p:grpSpPr>
        <p:sp>
          <p:nvSpPr>
            <p:cNvPr id="84" name="Oval 8"/>
            <p:cNvSpPr/>
            <p:nvPr/>
          </p:nvSpPr>
          <p:spPr>
            <a:xfrm>
              <a:off x="12468" y="7904"/>
              <a:ext cx="787" cy="80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86" name="Group 27"/>
            <p:cNvGrpSpPr/>
            <p:nvPr/>
          </p:nvGrpSpPr>
          <p:grpSpPr>
            <a:xfrm>
              <a:off x="12699" y="8157"/>
              <a:ext cx="365" cy="303"/>
              <a:chOff x="5368132" y="2625725"/>
              <a:chExt cx="465138" cy="391319"/>
            </a:xfrm>
            <a:solidFill>
              <a:schemeClr val="bg1"/>
            </a:solidFill>
          </p:grpSpPr>
          <p:sp>
            <p:nvSpPr>
              <p:cNvPr id="87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8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98" name="组合 97"/>
          <p:cNvGrpSpPr/>
          <p:nvPr/>
        </p:nvGrpSpPr>
        <p:grpSpPr>
          <a:xfrm>
            <a:off x="8441690" y="2339975"/>
            <a:ext cx="344805" cy="368300"/>
            <a:chOff x="6062" y="9427"/>
            <a:chExt cx="723" cy="771"/>
          </a:xfrm>
        </p:grpSpPr>
        <p:sp>
          <p:nvSpPr>
            <p:cNvPr id="85" name="Oval 12"/>
            <p:cNvSpPr/>
            <p:nvPr/>
          </p:nvSpPr>
          <p:spPr>
            <a:xfrm>
              <a:off x="6062" y="9427"/>
              <a:ext cx="723" cy="77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90" name="Group 35"/>
            <p:cNvGrpSpPr/>
            <p:nvPr/>
          </p:nvGrpSpPr>
          <p:grpSpPr>
            <a:xfrm>
              <a:off x="6270" y="9652"/>
              <a:ext cx="352" cy="258"/>
              <a:chOff x="2581275" y="1710532"/>
              <a:chExt cx="464344" cy="362744"/>
            </a:xfrm>
            <a:solidFill>
              <a:schemeClr val="bg1"/>
            </a:solidFill>
          </p:grpSpPr>
          <p:sp>
            <p:nvSpPr>
              <p:cNvPr id="91" name="AutoShape 140"/>
              <p:cNvSpPr/>
              <p:nvPr/>
            </p:nvSpPr>
            <p:spPr bwMode="auto">
              <a:xfrm>
                <a:off x="2639219" y="1768475"/>
                <a:ext cx="290513" cy="235744"/>
              </a:xfrm>
              <a:custGeom>
                <a:avLst/>
                <a:gdLst>
                  <a:gd name="T0" fmla="+- 0 10800 376"/>
                  <a:gd name="T1" fmla="*/ T0 w 20848"/>
                  <a:gd name="T2" fmla="*/ 10800 h 21600"/>
                  <a:gd name="T3" fmla="+- 0 10800 376"/>
                  <a:gd name="T4" fmla="*/ T3 w 20848"/>
                  <a:gd name="T5" fmla="*/ 10800 h 21600"/>
                  <a:gd name="T6" fmla="+- 0 10800 376"/>
                  <a:gd name="T7" fmla="*/ T6 w 20848"/>
                  <a:gd name="T8" fmla="*/ 10800 h 21600"/>
                  <a:gd name="T9" fmla="+- 0 10800 376"/>
                  <a:gd name="T10" fmla="*/ T9 w 208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0848" h="21600">
                    <a:moveTo>
                      <a:pt x="18728" y="19178"/>
                    </a:moveTo>
                    <a:cubicBezTo>
                      <a:pt x="13191" y="20631"/>
                      <a:pt x="7654" y="20631"/>
                      <a:pt x="2118" y="19178"/>
                    </a:cubicBezTo>
                    <a:cubicBezTo>
                      <a:pt x="678" y="13592"/>
                      <a:pt x="678" y="8008"/>
                      <a:pt x="2118" y="2421"/>
                    </a:cubicBezTo>
                    <a:cubicBezTo>
                      <a:pt x="7654" y="968"/>
                      <a:pt x="13191" y="968"/>
                      <a:pt x="18728" y="2421"/>
                    </a:cubicBezTo>
                    <a:cubicBezTo>
                      <a:pt x="20168" y="8008"/>
                      <a:pt x="20168" y="13592"/>
                      <a:pt x="18728" y="19178"/>
                    </a:cubicBezTo>
                    <a:moveTo>
                      <a:pt x="18938" y="1116"/>
                    </a:moveTo>
                    <a:cubicBezTo>
                      <a:pt x="16114" y="375"/>
                      <a:pt x="13249" y="0"/>
                      <a:pt x="10423" y="0"/>
                    </a:cubicBezTo>
                    <a:cubicBezTo>
                      <a:pt x="7597" y="0"/>
                      <a:pt x="4732" y="375"/>
                      <a:pt x="1908" y="1116"/>
                    </a:cubicBezTo>
                    <a:cubicBezTo>
                      <a:pt x="1543" y="1213"/>
                      <a:pt x="1244" y="1552"/>
                      <a:pt x="1127" y="2004"/>
                    </a:cubicBezTo>
                    <a:cubicBezTo>
                      <a:pt x="-376" y="7841"/>
                      <a:pt x="-376" y="13759"/>
                      <a:pt x="1127" y="19593"/>
                    </a:cubicBezTo>
                    <a:cubicBezTo>
                      <a:pt x="1244" y="20047"/>
                      <a:pt x="1543" y="20386"/>
                      <a:pt x="1908" y="20482"/>
                    </a:cubicBezTo>
                    <a:cubicBezTo>
                      <a:pt x="4732" y="21224"/>
                      <a:pt x="7597" y="21600"/>
                      <a:pt x="10423" y="21600"/>
                    </a:cubicBezTo>
                    <a:cubicBezTo>
                      <a:pt x="13249" y="21600"/>
                      <a:pt x="16114" y="21224"/>
                      <a:pt x="18938" y="20482"/>
                    </a:cubicBezTo>
                    <a:cubicBezTo>
                      <a:pt x="19303" y="20386"/>
                      <a:pt x="19602" y="20047"/>
                      <a:pt x="19719" y="19593"/>
                    </a:cubicBezTo>
                    <a:cubicBezTo>
                      <a:pt x="21223" y="13759"/>
                      <a:pt x="21223" y="7841"/>
                      <a:pt x="19719" y="2004"/>
                    </a:cubicBezTo>
                    <a:cubicBezTo>
                      <a:pt x="19602" y="1552"/>
                      <a:pt x="19303" y="1213"/>
                      <a:pt x="18938" y="111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2" name="AutoShape 141"/>
              <p:cNvSpPr/>
              <p:nvPr/>
            </p:nvSpPr>
            <p:spPr bwMode="auto">
              <a:xfrm>
                <a:off x="2581275" y="1710532"/>
                <a:ext cx="464344" cy="362744"/>
              </a:xfrm>
              <a:custGeom>
                <a:avLst/>
                <a:gdLst>
                  <a:gd name="T0" fmla="+- 0 10800 252"/>
                  <a:gd name="T1" fmla="*/ T0 w 21096"/>
                  <a:gd name="T2" fmla="*/ 10800 h 21600"/>
                  <a:gd name="T3" fmla="+- 0 10800 252"/>
                  <a:gd name="T4" fmla="*/ T3 w 21096"/>
                  <a:gd name="T5" fmla="*/ 10800 h 21600"/>
                  <a:gd name="T6" fmla="+- 0 10800 252"/>
                  <a:gd name="T7" fmla="*/ T6 w 21096"/>
                  <a:gd name="T8" fmla="*/ 10800 h 21600"/>
                  <a:gd name="T9" fmla="+- 0 10800 252"/>
                  <a:gd name="T10" fmla="*/ T9 w 21096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096" h="21600">
                    <a:moveTo>
                      <a:pt x="19056" y="18331"/>
                    </a:moveTo>
                    <a:cubicBezTo>
                      <a:pt x="13383" y="19233"/>
                      <a:pt x="7711" y="19233"/>
                      <a:pt x="2038" y="18331"/>
                    </a:cubicBezTo>
                    <a:cubicBezTo>
                      <a:pt x="1074" y="13022"/>
                      <a:pt x="1074" y="7713"/>
                      <a:pt x="2038" y="2404"/>
                    </a:cubicBezTo>
                    <a:cubicBezTo>
                      <a:pt x="7711" y="1502"/>
                      <a:pt x="13383" y="1502"/>
                      <a:pt x="19056" y="2404"/>
                    </a:cubicBezTo>
                    <a:cubicBezTo>
                      <a:pt x="20021" y="7713"/>
                      <a:pt x="20021" y="13022"/>
                      <a:pt x="19056" y="18331"/>
                    </a:cubicBezTo>
                    <a:moveTo>
                      <a:pt x="20338" y="2005"/>
                    </a:moveTo>
                    <a:cubicBezTo>
                      <a:pt x="20211" y="1301"/>
                      <a:pt x="19762" y="776"/>
                      <a:pt x="19215" y="689"/>
                    </a:cubicBezTo>
                    <a:cubicBezTo>
                      <a:pt x="16339" y="232"/>
                      <a:pt x="13423" y="0"/>
                      <a:pt x="10547" y="0"/>
                    </a:cubicBezTo>
                    <a:cubicBezTo>
                      <a:pt x="7671" y="0"/>
                      <a:pt x="4755" y="232"/>
                      <a:pt x="1879" y="689"/>
                    </a:cubicBezTo>
                    <a:cubicBezTo>
                      <a:pt x="1332" y="776"/>
                      <a:pt x="883" y="1301"/>
                      <a:pt x="756" y="2005"/>
                    </a:cubicBezTo>
                    <a:cubicBezTo>
                      <a:pt x="-252" y="7553"/>
                      <a:pt x="-252" y="13181"/>
                      <a:pt x="756" y="18731"/>
                    </a:cubicBezTo>
                    <a:cubicBezTo>
                      <a:pt x="883" y="19434"/>
                      <a:pt x="1332" y="19959"/>
                      <a:pt x="1879" y="20046"/>
                    </a:cubicBezTo>
                    <a:cubicBezTo>
                      <a:pt x="3265" y="20266"/>
                      <a:pt x="4660" y="20429"/>
                      <a:pt x="6055" y="20544"/>
                    </a:cubicBezTo>
                    <a:cubicBezTo>
                      <a:pt x="5979" y="20606"/>
                      <a:pt x="5931" y="20670"/>
                      <a:pt x="5931" y="20735"/>
                    </a:cubicBezTo>
                    <a:cubicBezTo>
                      <a:pt x="5931" y="21213"/>
                      <a:pt x="7997" y="21599"/>
                      <a:pt x="10547" y="21599"/>
                    </a:cubicBezTo>
                    <a:cubicBezTo>
                      <a:pt x="13097" y="21599"/>
                      <a:pt x="15164" y="21213"/>
                      <a:pt x="15164" y="20735"/>
                    </a:cubicBezTo>
                    <a:cubicBezTo>
                      <a:pt x="15164" y="20670"/>
                      <a:pt x="15115" y="20606"/>
                      <a:pt x="15040" y="20544"/>
                    </a:cubicBezTo>
                    <a:cubicBezTo>
                      <a:pt x="16434" y="20429"/>
                      <a:pt x="17830" y="20266"/>
                      <a:pt x="19215" y="20046"/>
                    </a:cubicBezTo>
                    <a:cubicBezTo>
                      <a:pt x="19762" y="19959"/>
                      <a:pt x="20211" y="19434"/>
                      <a:pt x="20338" y="18731"/>
                    </a:cubicBezTo>
                    <a:cubicBezTo>
                      <a:pt x="21347" y="13181"/>
                      <a:pt x="21347" y="7553"/>
                      <a:pt x="20338" y="200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3" name="AutoShape 142"/>
              <p:cNvSpPr/>
              <p:nvPr/>
            </p:nvSpPr>
            <p:spPr bwMode="auto">
              <a:xfrm>
                <a:off x="2944019" y="1783557"/>
                <a:ext cx="43656" cy="428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200"/>
                    </a:moveTo>
                    <a:cubicBezTo>
                      <a:pt x="12779" y="7200"/>
                      <a:pt x="14399" y="8820"/>
                      <a:pt x="14399" y="10800"/>
                    </a:cubicBezTo>
                    <a:cubicBezTo>
                      <a:pt x="14399" y="12779"/>
                      <a:pt x="12779" y="14400"/>
                      <a:pt x="10800" y="14400"/>
                    </a:cubicBezTo>
                    <a:cubicBezTo>
                      <a:pt x="8820" y="14400"/>
                      <a:pt x="7199" y="12779"/>
                      <a:pt x="7199" y="10800"/>
                    </a:cubicBezTo>
                    <a:cubicBezTo>
                      <a:pt x="7199" y="8820"/>
                      <a:pt x="8820" y="7200"/>
                      <a:pt x="10800" y="7200"/>
                    </a:cubicBezTo>
                    <a:moveTo>
                      <a:pt x="10800" y="21599"/>
                    </a:move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4" name="AutoShape 143"/>
              <p:cNvSpPr/>
              <p:nvPr/>
            </p:nvSpPr>
            <p:spPr bwMode="auto">
              <a:xfrm>
                <a:off x="2929732" y="1971675"/>
                <a:ext cx="57944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5" name="AutoShape 144"/>
              <p:cNvSpPr/>
              <p:nvPr/>
            </p:nvSpPr>
            <p:spPr bwMode="auto">
              <a:xfrm>
                <a:off x="2944019" y="1928019"/>
                <a:ext cx="58738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6" name="AutoShape 145"/>
              <p:cNvSpPr/>
              <p:nvPr/>
            </p:nvSpPr>
            <p:spPr bwMode="auto">
              <a:xfrm>
                <a:off x="2944019" y="1885157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7" name="AutoShape 146"/>
              <p:cNvSpPr/>
              <p:nvPr/>
            </p:nvSpPr>
            <p:spPr bwMode="auto">
              <a:xfrm>
                <a:off x="2697957" y="1826419"/>
                <a:ext cx="86519" cy="61119"/>
              </a:xfrm>
              <a:custGeom>
                <a:avLst/>
                <a:gdLst>
                  <a:gd name="T0" fmla="+- 0 10822 44"/>
                  <a:gd name="T1" fmla="*/ T0 w 21556"/>
                  <a:gd name="T2" fmla="+- 0 10826 53"/>
                  <a:gd name="T3" fmla="*/ 10826 h 21547"/>
                  <a:gd name="T4" fmla="+- 0 10822 44"/>
                  <a:gd name="T5" fmla="*/ T4 w 21556"/>
                  <a:gd name="T6" fmla="+- 0 10826 53"/>
                  <a:gd name="T7" fmla="*/ 10826 h 21547"/>
                  <a:gd name="T8" fmla="+- 0 10822 44"/>
                  <a:gd name="T9" fmla="*/ T8 w 21556"/>
                  <a:gd name="T10" fmla="+- 0 10826 53"/>
                  <a:gd name="T11" fmla="*/ 10826 h 21547"/>
                  <a:gd name="T12" fmla="+- 0 10822 44"/>
                  <a:gd name="T13" fmla="*/ T12 w 21556"/>
                  <a:gd name="T14" fmla="+- 0 10826 53"/>
                  <a:gd name="T15" fmla="*/ 10826 h 2154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56" h="21547">
                    <a:moveTo>
                      <a:pt x="19751" y="2"/>
                    </a:moveTo>
                    <a:lnTo>
                      <a:pt x="3200" y="1845"/>
                    </a:lnTo>
                    <a:cubicBezTo>
                      <a:pt x="2215" y="2010"/>
                      <a:pt x="1272" y="3284"/>
                      <a:pt x="1106" y="4676"/>
                    </a:cubicBezTo>
                    <a:lnTo>
                      <a:pt x="1" y="18986"/>
                    </a:lnTo>
                    <a:cubicBezTo>
                      <a:pt x="-44" y="20398"/>
                      <a:pt x="724" y="21547"/>
                      <a:pt x="1712" y="21547"/>
                    </a:cubicBezTo>
                    <a:cubicBezTo>
                      <a:pt x="2698" y="21547"/>
                      <a:pt x="3542" y="20398"/>
                      <a:pt x="3582" y="18978"/>
                    </a:cubicBezTo>
                    <a:lnTo>
                      <a:pt x="4185" y="9251"/>
                    </a:lnTo>
                    <a:cubicBezTo>
                      <a:pt x="4319" y="7849"/>
                      <a:pt x="5235" y="6592"/>
                      <a:pt x="6220" y="6447"/>
                    </a:cubicBezTo>
                    <a:lnTo>
                      <a:pt x="19751" y="5128"/>
                    </a:lnTo>
                    <a:cubicBezTo>
                      <a:pt x="20743" y="5078"/>
                      <a:pt x="21556" y="3884"/>
                      <a:pt x="21556" y="2467"/>
                    </a:cubicBezTo>
                    <a:cubicBezTo>
                      <a:pt x="21556" y="1055"/>
                      <a:pt x="20743" y="-53"/>
                      <a:pt x="19751" y="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00" name="TextBox 47"/>
          <p:cNvSpPr txBox="1"/>
          <p:nvPr/>
        </p:nvSpPr>
        <p:spPr>
          <a:xfrm>
            <a:off x="5180330" y="4284980"/>
            <a:ext cx="2556510" cy="2946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lvl="0" algn="l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智能化</a:t>
            </a:r>
            <a:r>
              <a:rPr lang="zh-CN" altLang="en-US" sz="1600" dirty="0">
                <a:solidFill>
                  <a:srgbClr val="FF000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课堂日志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管理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</p:txBody>
      </p:sp>
      <p:sp>
        <p:nvSpPr>
          <p:cNvPr id="101" name="TextBox 35"/>
          <p:cNvSpPr txBox="1"/>
          <p:nvPr/>
        </p:nvSpPr>
        <p:spPr>
          <a:xfrm>
            <a:off x="9025890" y="4312920"/>
            <a:ext cx="2788285" cy="2946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lvl="0" algn="l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促进学生</a:t>
            </a:r>
            <a:r>
              <a:rPr lang="zh-CN" altLang="en-US" sz="1600" dirty="0">
                <a:solidFill>
                  <a:srgbClr val="FF000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离校数据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信息共享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</p:txBody>
      </p:sp>
      <p:grpSp>
        <p:nvGrpSpPr>
          <p:cNvPr id="29706" name="Group 10"/>
          <p:cNvGrpSpPr/>
          <p:nvPr/>
        </p:nvGrpSpPr>
        <p:grpSpPr bwMode="auto">
          <a:xfrm>
            <a:off x="561340" y="2305368"/>
            <a:ext cx="3675063" cy="2474912"/>
            <a:chOff x="0" y="0"/>
            <a:chExt cx="2724" cy="1835"/>
          </a:xfrm>
        </p:grpSpPr>
        <p:sp>
          <p:nvSpPr>
            <p:cNvPr id="29707" name="Oval 11"/>
            <p:cNvSpPr>
              <a:spLocks noChangeArrowheads="1"/>
            </p:cNvSpPr>
            <p:nvPr/>
          </p:nvSpPr>
          <p:spPr bwMode="auto">
            <a:xfrm flipV="1">
              <a:off x="0" y="1755"/>
              <a:ext cx="2724" cy="8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grpSp>
          <p:nvGrpSpPr>
            <p:cNvPr id="29708" name="Group 12"/>
            <p:cNvGrpSpPr/>
            <p:nvPr/>
          </p:nvGrpSpPr>
          <p:grpSpPr bwMode="auto">
            <a:xfrm>
              <a:off x="240" y="0"/>
              <a:ext cx="2246" cy="1810"/>
              <a:chOff x="0" y="0"/>
              <a:chExt cx="2556" cy="1958"/>
            </a:xfrm>
          </p:grpSpPr>
          <p:pic>
            <p:nvPicPr>
              <p:cNvPr id="29709" name="Picture 13" descr="apple icons"/>
              <p:cNvPicPr>
                <a:picLocks noChangeAspect="1" noChangeArrowheads="1"/>
              </p:cNvPicPr>
              <p:nvPr/>
            </p:nvPicPr>
            <p:blipFill>
              <a:blip r:embed="rId1" cstate="screen"/>
              <a:srcRect/>
              <a:stretch>
                <a:fillRect/>
              </a:stretch>
            </p:blipFill>
            <p:spPr bwMode="auto">
              <a:xfrm>
                <a:off x="0" y="0"/>
                <a:ext cx="2556" cy="19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10" name="Rectangle 14" descr="Money"/>
              <p:cNvSpPr>
                <a:spLocks noChangeArrowheads="1"/>
              </p:cNvSpPr>
              <p:nvPr/>
            </p:nvSpPr>
            <p:spPr bwMode="auto">
              <a:xfrm>
                <a:off x="99" y="100"/>
                <a:ext cx="2358" cy="1336"/>
              </a:xfrm>
              <a:prstGeom prst="rect">
                <a:avLst/>
              </a:prstGeom>
              <a:blipFill dpi="0" rotWithShape="1">
                <a:blip r:embed="rId2" cstate="screen"/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</p:grpSp>
      </p:grpSp>
      <p:sp>
        <p:nvSpPr>
          <p:cNvPr id="7" name="TextBox 47"/>
          <p:cNvSpPr txBox="1"/>
          <p:nvPr/>
        </p:nvSpPr>
        <p:spPr>
          <a:xfrm>
            <a:off x="704215" y="5218430"/>
            <a:ext cx="2556510" cy="9848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285750" lvl="0" indent="-285750" algn="l" fontAlgn="auto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学生管理流程化、可视化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  <a:p>
            <a:pPr marL="285750" lvl="0" indent="-285750" algn="l" fontAlgn="auto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移动应用更便捷、更高效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</p:txBody>
      </p:sp>
      <p:sp>
        <p:nvSpPr>
          <p:cNvPr id="8" name="TextBox 47"/>
          <p:cNvSpPr txBox="1"/>
          <p:nvPr/>
        </p:nvSpPr>
        <p:spPr>
          <a:xfrm>
            <a:off x="3724275" y="5218430"/>
            <a:ext cx="2556510" cy="9848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学生数据高开放、高共享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功能应用全面性、交互性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41680" y="0"/>
            <a:ext cx="537210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741680" y="125730"/>
            <a:ext cx="5631180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 </a:t>
            </a:r>
            <a:r>
              <a:rPr lang="zh-CN" altLang="en-US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学生综合管理系统</a:t>
            </a:r>
            <a:r>
              <a:rPr lang="en-US" altLang="zh-CN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-</a:t>
            </a:r>
            <a:r>
              <a:rPr lang="zh-CN" altLang="zh-CN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模块</a:t>
            </a:r>
            <a:endParaRPr lang="zh-CN" altLang="en-US" sz="16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  <a:p>
            <a:pPr algn="l"/>
            <a:endParaRPr lang="zh-CN" altLang="en-US" sz="16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19" name="矩形: 圆角 18"/>
          <p:cNvSpPr/>
          <p:nvPr/>
        </p:nvSpPr>
        <p:spPr bwMode="auto">
          <a:xfrm>
            <a:off x="741646" y="847353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400" b="1" dirty="0" smtClean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招生管理</a:t>
            </a:r>
            <a:endParaRPr lang="zh-CN" altLang="en-US" sz="1400" b="1" dirty="0" smtClean="0">
              <a:solidFill>
                <a:prstClr val="white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" name="矩形: 圆角 18"/>
          <p:cNvSpPr/>
          <p:nvPr/>
        </p:nvSpPr>
        <p:spPr bwMode="auto">
          <a:xfrm>
            <a:off x="7113871" y="847353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400" b="1" dirty="0" smtClean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迎新管理</a:t>
            </a:r>
            <a:endParaRPr lang="zh-CN" altLang="en-US" sz="1400" b="1" dirty="0" smtClean="0">
              <a:solidFill>
                <a:prstClr val="white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85" name="Rectangle 28"/>
          <p:cNvSpPr/>
          <p:nvPr/>
        </p:nvSpPr>
        <p:spPr>
          <a:xfrm>
            <a:off x="3862705" y="2269490"/>
            <a:ext cx="1956435" cy="102489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方正书宋简体" pitchFamily="65" charset="-122"/>
                <a:ea typeface="方正书宋简体" pitchFamily="65" charset="-122"/>
                <a:sym typeface="+mn-ea"/>
              </a:rPr>
              <a:t>招生考试管理</a:t>
            </a:r>
            <a:endParaRPr lang="zh-CN" altLang="en-US" sz="1400" b="1" dirty="0" smtClean="0"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单招考试</a:t>
            </a:r>
            <a:r>
              <a:rPr lang="en-US" altLang="zh-CN" sz="1400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/</a:t>
            </a:r>
            <a:r>
              <a:rPr lang="zh-CN" altLang="en-US" sz="1400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准考证打印</a:t>
            </a:r>
            <a:r>
              <a:rPr lang="en-US" altLang="zh-CN" sz="1400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/</a:t>
            </a:r>
            <a:r>
              <a:rPr lang="zh-CN" altLang="en-US" sz="1400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成绩录入</a:t>
            </a:r>
            <a:endParaRPr lang="zh-CN" altLang="en-US" sz="1400" dirty="0" smtClean="0"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86" name="Rectangle 29"/>
          <p:cNvSpPr/>
          <p:nvPr/>
        </p:nvSpPr>
        <p:spPr>
          <a:xfrm>
            <a:off x="105235" y="2277295"/>
            <a:ext cx="2212687" cy="74231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方正书宋简体" pitchFamily="65" charset="-122"/>
                <a:ea typeface="方正书宋简体" pitchFamily="65" charset="-122"/>
                <a:sym typeface="+mn-ea"/>
              </a:rPr>
              <a:t>招生计划</a:t>
            </a:r>
            <a:endParaRPr lang="zh-CN" altLang="en-US" sz="1600" b="1" dirty="0"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dirty="0">
                <a:latin typeface="方正书宋简体" pitchFamily="65" charset="-122"/>
                <a:ea typeface="方正书宋简体" pitchFamily="65" charset="-122"/>
                <a:sym typeface="+mn-ea"/>
              </a:rPr>
              <a:t>制定招生</a:t>
            </a:r>
            <a:r>
              <a:rPr lang="zh-CN" altLang="en-US" sz="1400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计划并</a:t>
            </a:r>
            <a:r>
              <a:rPr lang="zh-CN" altLang="en-US" sz="1400" dirty="0">
                <a:latin typeface="方正书宋简体" pitchFamily="65" charset="-122"/>
                <a:ea typeface="方正书宋简体" pitchFamily="65" charset="-122"/>
                <a:sym typeface="+mn-ea"/>
              </a:rPr>
              <a:t>审核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4" name="Rectangle 29"/>
          <p:cNvSpPr/>
          <p:nvPr/>
        </p:nvSpPr>
        <p:spPr>
          <a:xfrm>
            <a:off x="2076450" y="2264410"/>
            <a:ext cx="1821180" cy="74231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方正书宋简体" pitchFamily="65" charset="-122"/>
                <a:ea typeface="方正书宋简体" pitchFamily="65" charset="-122"/>
                <a:sym typeface="+mn-ea"/>
              </a:rPr>
              <a:t>报名管理</a:t>
            </a:r>
            <a:endParaRPr lang="zh-CN" altLang="en-US" sz="1400" b="1" dirty="0"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网上报名学生管理</a:t>
            </a:r>
            <a:endParaRPr lang="zh-CN" altLang="en-US" sz="1400" dirty="0" smtClean="0"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5" name="Rectangle 28"/>
          <p:cNvSpPr/>
          <p:nvPr/>
        </p:nvSpPr>
        <p:spPr>
          <a:xfrm>
            <a:off x="105235" y="3957166"/>
            <a:ext cx="2212687" cy="102489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方正书宋简体" pitchFamily="65" charset="-122"/>
                <a:ea typeface="方正书宋简体" pitchFamily="65" charset="-122"/>
                <a:sym typeface="+mn-ea"/>
              </a:rPr>
              <a:t>录取管理</a:t>
            </a:r>
            <a:endParaRPr lang="zh-CN" altLang="en-US" sz="1600" b="1" dirty="0">
              <a:latin typeface="方正书宋简体" pitchFamily="65" charset="-122"/>
              <a:ea typeface="方正书宋简体" pitchFamily="65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确认录取学生、</a:t>
            </a:r>
            <a:endParaRPr lang="zh-CN" altLang="en-US" sz="1400" dirty="0" smtClean="0">
              <a:latin typeface="方正书宋简体" pitchFamily="65" charset="-122"/>
              <a:ea typeface="方正书宋简体" pitchFamily="65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导入/维护录取名单</a:t>
            </a:r>
            <a:endParaRPr lang="zh-CN" altLang="en-US" sz="1400" dirty="0" smtClean="0"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6" name="Rectangle 28"/>
          <p:cNvSpPr/>
          <p:nvPr/>
        </p:nvSpPr>
        <p:spPr>
          <a:xfrm>
            <a:off x="1790525" y="3957166"/>
            <a:ext cx="2212687" cy="102489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方正书宋简体" pitchFamily="65" charset="-122"/>
                <a:ea typeface="方正书宋简体" pitchFamily="65" charset="-122"/>
                <a:sym typeface="+mn-ea"/>
              </a:rPr>
              <a:t>通知书打印</a:t>
            </a:r>
            <a:endParaRPr lang="zh-CN" altLang="en-US" sz="1400" b="1" dirty="0" smtClean="0"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自定义模板</a:t>
            </a:r>
            <a:endParaRPr lang="zh-CN" altLang="en-US" sz="1400" dirty="0" smtClean="0">
              <a:latin typeface="方正书宋简体" pitchFamily="65" charset="-122"/>
              <a:ea typeface="方正书宋简体" pitchFamily="65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批量套打</a:t>
            </a:r>
            <a:endParaRPr lang="zh-CN" altLang="en-US" sz="1400" dirty="0" smtClean="0"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7" name="Rectangle 28"/>
          <p:cNvSpPr/>
          <p:nvPr/>
        </p:nvSpPr>
        <p:spPr>
          <a:xfrm>
            <a:off x="3794125" y="3957320"/>
            <a:ext cx="1899285" cy="102489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方正书宋简体" pitchFamily="65" charset="-122"/>
                <a:ea typeface="方正书宋简体" pitchFamily="65" charset="-122"/>
                <a:sym typeface="+mn-ea"/>
              </a:rPr>
              <a:t>统计查询</a:t>
            </a:r>
            <a:endParaRPr lang="en-US" altLang="zh-CN" sz="1400" b="1" dirty="0" smtClean="0">
              <a:latin typeface="方正书宋简体" pitchFamily="65" charset="-122"/>
              <a:ea typeface="方正书宋简体" pitchFamily="65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人数统计</a:t>
            </a:r>
            <a:r>
              <a:rPr lang="en-US" altLang="zh-CN" sz="1400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/</a:t>
            </a:r>
            <a:r>
              <a:rPr lang="zh-CN" altLang="en-US" sz="1400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历史对比</a:t>
            </a:r>
            <a:r>
              <a:rPr lang="en-US" altLang="zh-CN" sz="1400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/</a:t>
            </a:r>
            <a:r>
              <a:rPr lang="zh-CN" altLang="en-US" sz="1400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图表展示</a:t>
            </a:r>
            <a:endParaRPr lang="zh-CN" altLang="en-US" sz="1400" dirty="0" smtClean="0"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grpSp>
        <p:nvGrpSpPr>
          <p:cNvPr id="410" name="Group 35"/>
          <p:cNvGrpSpPr/>
          <p:nvPr/>
        </p:nvGrpSpPr>
        <p:grpSpPr>
          <a:xfrm>
            <a:off x="4594767" y="3431536"/>
            <a:ext cx="420688" cy="354013"/>
            <a:chOff x="4605338" y="3814763"/>
            <a:chExt cx="420688" cy="354013"/>
          </a:xfrm>
          <a:solidFill>
            <a:srgbClr val="27506E"/>
          </a:solidFill>
        </p:grpSpPr>
        <p:sp>
          <p:nvSpPr>
            <p:cNvPr id="411" name="Freeform 32"/>
            <p:cNvSpPr>
              <a:spLocks noEditPoints="1"/>
            </p:cNvSpPr>
            <p:nvPr/>
          </p:nvSpPr>
          <p:spPr bwMode="auto">
            <a:xfrm>
              <a:off x="4605338" y="3814763"/>
              <a:ext cx="420688" cy="354013"/>
            </a:xfrm>
            <a:custGeom>
              <a:avLst/>
              <a:gdLst>
                <a:gd name="T0" fmla="*/ 507 w 548"/>
                <a:gd name="T1" fmla="*/ 0 h 462"/>
                <a:gd name="T2" fmla="*/ 41 w 548"/>
                <a:gd name="T3" fmla="*/ 0 h 462"/>
                <a:gd name="T4" fmla="*/ 0 w 548"/>
                <a:gd name="T5" fmla="*/ 41 h 462"/>
                <a:gd name="T6" fmla="*/ 0 w 548"/>
                <a:gd name="T7" fmla="*/ 369 h 462"/>
                <a:gd name="T8" fmla="*/ 41 w 548"/>
                <a:gd name="T9" fmla="*/ 409 h 462"/>
                <a:gd name="T10" fmla="*/ 226 w 548"/>
                <a:gd name="T11" fmla="*/ 409 h 462"/>
                <a:gd name="T12" fmla="*/ 226 w 548"/>
                <a:gd name="T13" fmla="*/ 416 h 462"/>
                <a:gd name="T14" fmla="*/ 223 w 548"/>
                <a:gd name="T15" fmla="*/ 428 h 462"/>
                <a:gd name="T16" fmla="*/ 177 w 548"/>
                <a:gd name="T17" fmla="*/ 445 h 462"/>
                <a:gd name="T18" fmla="*/ 160 w 548"/>
                <a:gd name="T19" fmla="*/ 449 h 462"/>
                <a:gd name="T20" fmla="*/ 151 w 548"/>
                <a:gd name="T21" fmla="*/ 449 h 462"/>
                <a:gd name="T22" fmla="*/ 142 w 548"/>
                <a:gd name="T23" fmla="*/ 455 h 462"/>
                <a:gd name="T24" fmla="*/ 142 w 548"/>
                <a:gd name="T25" fmla="*/ 455 h 462"/>
                <a:gd name="T26" fmla="*/ 151 w 548"/>
                <a:gd name="T27" fmla="*/ 462 h 462"/>
                <a:gd name="T28" fmla="*/ 397 w 548"/>
                <a:gd name="T29" fmla="*/ 462 h 462"/>
                <a:gd name="T30" fmla="*/ 406 w 548"/>
                <a:gd name="T31" fmla="*/ 455 h 462"/>
                <a:gd name="T32" fmla="*/ 406 w 548"/>
                <a:gd name="T33" fmla="*/ 455 h 462"/>
                <a:gd name="T34" fmla="*/ 402 w 548"/>
                <a:gd name="T35" fmla="*/ 449 h 462"/>
                <a:gd name="T36" fmla="*/ 389 w 548"/>
                <a:gd name="T37" fmla="*/ 448 h 462"/>
                <a:gd name="T38" fmla="*/ 329 w 548"/>
                <a:gd name="T39" fmla="*/ 426 h 462"/>
                <a:gd name="T40" fmla="*/ 322 w 548"/>
                <a:gd name="T41" fmla="*/ 416 h 462"/>
                <a:gd name="T42" fmla="*/ 322 w 548"/>
                <a:gd name="T43" fmla="*/ 409 h 462"/>
                <a:gd name="T44" fmla="*/ 507 w 548"/>
                <a:gd name="T45" fmla="*/ 409 h 462"/>
                <a:gd name="T46" fmla="*/ 548 w 548"/>
                <a:gd name="T47" fmla="*/ 369 h 462"/>
                <a:gd name="T48" fmla="*/ 548 w 548"/>
                <a:gd name="T49" fmla="*/ 41 h 462"/>
                <a:gd name="T50" fmla="*/ 507 w 548"/>
                <a:gd name="T51" fmla="*/ 0 h 462"/>
                <a:gd name="T52" fmla="*/ 510 w 548"/>
                <a:gd name="T53" fmla="*/ 330 h 462"/>
                <a:gd name="T54" fmla="*/ 497 w 548"/>
                <a:gd name="T55" fmla="*/ 344 h 462"/>
                <a:gd name="T56" fmla="*/ 51 w 548"/>
                <a:gd name="T57" fmla="*/ 344 h 462"/>
                <a:gd name="T58" fmla="*/ 38 w 548"/>
                <a:gd name="T59" fmla="*/ 330 h 462"/>
                <a:gd name="T60" fmla="*/ 38 w 548"/>
                <a:gd name="T61" fmla="*/ 50 h 462"/>
                <a:gd name="T62" fmla="*/ 51 w 548"/>
                <a:gd name="T63" fmla="*/ 36 h 462"/>
                <a:gd name="T64" fmla="*/ 497 w 548"/>
                <a:gd name="T65" fmla="*/ 36 h 462"/>
                <a:gd name="T66" fmla="*/ 510 w 548"/>
                <a:gd name="T67" fmla="*/ 50 h 462"/>
                <a:gd name="T68" fmla="*/ 510 w 548"/>
                <a:gd name="T69" fmla="*/ 33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8" h="462">
                  <a:moveTo>
                    <a:pt x="507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0" y="391"/>
                    <a:pt x="18" y="409"/>
                    <a:pt x="41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26" y="419"/>
                    <a:pt x="225" y="425"/>
                    <a:pt x="223" y="428"/>
                  </a:cubicBezTo>
                  <a:cubicBezTo>
                    <a:pt x="177" y="445"/>
                    <a:pt x="177" y="445"/>
                    <a:pt x="177" y="445"/>
                  </a:cubicBezTo>
                  <a:cubicBezTo>
                    <a:pt x="173" y="447"/>
                    <a:pt x="165" y="449"/>
                    <a:pt x="160" y="449"/>
                  </a:cubicBezTo>
                  <a:cubicBezTo>
                    <a:pt x="151" y="449"/>
                    <a:pt x="151" y="449"/>
                    <a:pt x="151" y="449"/>
                  </a:cubicBezTo>
                  <a:cubicBezTo>
                    <a:pt x="146" y="449"/>
                    <a:pt x="142" y="452"/>
                    <a:pt x="142" y="455"/>
                  </a:cubicBezTo>
                  <a:cubicBezTo>
                    <a:pt x="142" y="455"/>
                    <a:pt x="142" y="455"/>
                    <a:pt x="142" y="455"/>
                  </a:cubicBezTo>
                  <a:cubicBezTo>
                    <a:pt x="142" y="459"/>
                    <a:pt x="146" y="462"/>
                    <a:pt x="151" y="462"/>
                  </a:cubicBezTo>
                  <a:cubicBezTo>
                    <a:pt x="397" y="462"/>
                    <a:pt x="397" y="462"/>
                    <a:pt x="397" y="462"/>
                  </a:cubicBezTo>
                  <a:cubicBezTo>
                    <a:pt x="402" y="462"/>
                    <a:pt x="406" y="459"/>
                    <a:pt x="406" y="455"/>
                  </a:cubicBezTo>
                  <a:cubicBezTo>
                    <a:pt x="406" y="455"/>
                    <a:pt x="406" y="455"/>
                    <a:pt x="406" y="455"/>
                  </a:cubicBezTo>
                  <a:cubicBezTo>
                    <a:pt x="406" y="452"/>
                    <a:pt x="404" y="449"/>
                    <a:pt x="402" y="449"/>
                  </a:cubicBezTo>
                  <a:cubicBezTo>
                    <a:pt x="399" y="449"/>
                    <a:pt x="393" y="448"/>
                    <a:pt x="389" y="448"/>
                  </a:cubicBezTo>
                  <a:cubicBezTo>
                    <a:pt x="329" y="426"/>
                    <a:pt x="329" y="426"/>
                    <a:pt x="329" y="426"/>
                  </a:cubicBezTo>
                  <a:cubicBezTo>
                    <a:pt x="325" y="424"/>
                    <a:pt x="322" y="419"/>
                    <a:pt x="322" y="416"/>
                  </a:cubicBezTo>
                  <a:cubicBezTo>
                    <a:pt x="322" y="409"/>
                    <a:pt x="322" y="409"/>
                    <a:pt x="322" y="409"/>
                  </a:cubicBezTo>
                  <a:cubicBezTo>
                    <a:pt x="507" y="409"/>
                    <a:pt x="507" y="409"/>
                    <a:pt x="507" y="409"/>
                  </a:cubicBezTo>
                  <a:cubicBezTo>
                    <a:pt x="530" y="409"/>
                    <a:pt x="548" y="391"/>
                    <a:pt x="548" y="369"/>
                  </a:cubicBezTo>
                  <a:cubicBezTo>
                    <a:pt x="548" y="41"/>
                    <a:pt x="548" y="41"/>
                    <a:pt x="548" y="41"/>
                  </a:cubicBezTo>
                  <a:cubicBezTo>
                    <a:pt x="548" y="18"/>
                    <a:pt x="530" y="0"/>
                    <a:pt x="507" y="0"/>
                  </a:cubicBezTo>
                  <a:close/>
                  <a:moveTo>
                    <a:pt x="510" y="330"/>
                  </a:moveTo>
                  <a:cubicBezTo>
                    <a:pt x="510" y="337"/>
                    <a:pt x="504" y="343"/>
                    <a:pt x="497" y="344"/>
                  </a:cubicBezTo>
                  <a:cubicBezTo>
                    <a:pt x="51" y="344"/>
                    <a:pt x="51" y="344"/>
                    <a:pt x="51" y="344"/>
                  </a:cubicBezTo>
                  <a:cubicBezTo>
                    <a:pt x="44" y="343"/>
                    <a:pt x="38" y="337"/>
                    <a:pt x="38" y="33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42"/>
                    <a:pt x="44" y="36"/>
                    <a:pt x="51" y="36"/>
                  </a:cubicBezTo>
                  <a:cubicBezTo>
                    <a:pt x="497" y="36"/>
                    <a:pt x="497" y="36"/>
                    <a:pt x="497" y="36"/>
                  </a:cubicBezTo>
                  <a:cubicBezTo>
                    <a:pt x="504" y="36"/>
                    <a:pt x="510" y="42"/>
                    <a:pt x="510" y="50"/>
                  </a:cubicBezTo>
                  <a:lnTo>
                    <a:pt x="510" y="3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12" name="Oval 33"/>
            <p:cNvSpPr>
              <a:spLocks noChangeArrowheads="1"/>
            </p:cNvSpPr>
            <p:nvPr/>
          </p:nvSpPr>
          <p:spPr bwMode="auto">
            <a:xfrm>
              <a:off x="4932363" y="4103688"/>
              <a:ext cx="6350" cy="4763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13" name="Freeform 34"/>
            <p:cNvSpPr/>
            <p:nvPr/>
          </p:nvSpPr>
          <p:spPr bwMode="auto">
            <a:xfrm>
              <a:off x="4943475" y="4100513"/>
              <a:ext cx="47625" cy="9525"/>
            </a:xfrm>
            <a:custGeom>
              <a:avLst/>
              <a:gdLst>
                <a:gd name="T0" fmla="*/ 63 w 63"/>
                <a:gd name="T1" fmla="*/ 6 h 13"/>
                <a:gd name="T2" fmla="*/ 57 w 63"/>
                <a:gd name="T3" fmla="*/ 13 h 13"/>
                <a:gd name="T4" fmla="*/ 6 w 63"/>
                <a:gd name="T5" fmla="*/ 13 h 13"/>
                <a:gd name="T6" fmla="*/ 0 w 63"/>
                <a:gd name="T7" fmla="*/ 6 h 13"/>
                <a:gd name="T8" fmla="*/ 0 w 63"/>
                <a:gd name="T9" fmla="*/ 6 h 13"/>
                <a:gd name="T10" fmla="*/ 6 w 63"/>
                <a:gd name="T11" fmla="*/ 0 h 13"/>
                <a:gd name="T12" fmla="*/ 57 w 63"/>
                <a:gd name="T13" fmla="*/ 0 h 13"/>
                <a:gd name="T14" fmla="*/ 63 w 63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3">
                  <a:moveTo>
                    <a:pt x="63" y="6"/>
                  </a:moveTo>
                  <a:cubicBezTo>
                    <a:pt x="63" y="10"/>
                    <a:pt x="60" y="13"/>
                    <a:pt x="57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14" name="Freeform 35"/>
            <p:cNvSpPr/>
            <p:nvPr/>
          </p:nvSpPr>
          <p:spPr bwMode="auto">
            <a:xfrm>
              <a:off x="4922838" y="3875088"/>
              <a:ext cx="34925" cy="166688"/>
            </a:xfrm>
            <a:custGeom>
              <a:avLst/>
              <a:gdLst>
                <a:gd name="T0" fmla="*/ 45 w 45"/>
                <a:gd name="T1" fmla="*/ 193 h 216"/>
                <a:gd name="T2" fmla="*/ 22 w 45"/>
                <a:gd name="T3" fmla="*/ 216 h 216"/>
                <a:gd name="T4" fmla="*/ 22 w 45"/>
                <a:gd name="T5" fmla="*/ 216 h 216"/>
                <a:gd name="T6" fmla="*/ 0 w 45"/>
                <a:gd name="T7" fmla="*/ 193 h 216"/>
                <a:gd name="T8" fmla="*/ 0 w 45"/>
                <a:gd name="T9" fmla="*/ 23 h 216"/>
                <a:gd name="T10" fmla="*/ 22 w 45"/>
                <a:gd name="T11" fmla="*/ 0 h 216"/>
                <a:gd name="T12" fmla="*/ 22 w 45"/>
                <a:gd name="T13" fmla="*/ 0 h 216"/>
                <a:gd name="T14" fmla="*/ 45 w 45"/>
                <a:gd name="T15" fmla="*/ 23 h 216"/>
                <a:gd name="T16" fmla="*/ 45 w 45"/>
                <a:gd name="T17" fmla="*/ 19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16">
                  <a:moveTo>
                    <a:pt x="45" y="193"/>
                  </a:moveTo>
                  <a:cubicBezTo>
                    <a:pt x="45" y="206"/>
                    <a:pt x="35" y="216"/>
                    <a:pt x="22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10" y="216"/>
                    <a:pt x="0" y="206"/>
                    <a:pt x="0" y="19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1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15" name="Freeform 36"/>
            <p:cNvSpPr/>
            <p:nvPr/>
          </p:nvSpPr>
          <p:spPr bwMode="auto">
            <a:xfrm>
              <a:off x="4860925" y="3903663"/>
              <a:ext cx="34925" cy="138113"/>
            </a:xfrm>
            <a:custGeom>
              <a:avLst/>
              <a:gdLst>
                <a:gd name="T0" fmla="*/ 45 w 45"/>
                <a:gd name="T1" fmla="*/ 157 h 180"/>
                <a:gd name="T2" fmla="*/ 23 w 45"/>
                <a:gd name="T3" fmla="*/ 180 h 180"/>
                <a:gd name="T4" fmla="*/ 23 w 45"/>
                <a:gd name="T5" fmla="*/ 180 h 180"/>
                <a:gd name="T6" fmla="*/ 0 w 45"/>
                <a:gd name="T7" fmla="*/ 157 h 180"/>
                <a:gd name="T8" fmla="*/ 0 w 45"/>
                <a:gd name="T9" fmla="*/ 23 h 180"/>
                <a:gd name="T10" fmla="*/ 23 w 45"/>
                <a:gd name="T11" fmla="*/ 0 h 180"/>
                <a:gd name="T12" fmla="*/ 23 w 45"/>
                <a:gd name="T13" fmla="*/ 0 h 180"/>
                <a:gd name="T14" fmla="*/ 45 w 45"/>
                <a:gd name="T15" fmla="*/ 23 h 180"/>
                <a:gd name="T16" fmla="*/ 45 w 45"/>
                <a:gd name="T17" fmla="*/ 15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80">
                  <a:moveTo>
                    <a:pt x="45" y="157"/>
                  </a:moveTo>
                  <a:cubicBezTo>
                    <a:pt x="45" y="170"/>
                    <a:pt x="35" y="180"/>
                    <a:pt x="23" y="180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1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16" name="Freeform 37"/>
            <p:cNvSpPr/>
            <p:nvPr/>
          </p:nvSpPr>
          <p:spPr bwMode="auto">
            <a:xfrm>
              <a:off x="4799013" y="3930650"/>
              <a:ext cx="33338" cy="111125"/>
            </a:xfrm>
            <a:custGeom>
              <a:avLst/>
              <a:gdLst>
                <a:gd name="T0" fmla="*/ 44 w 44"/>
                <a:gd name="T1" fmla="*/ 121 h 144"/>
                <a:gd name="T2" fmla="*/ 22 w 44"/>
                <a:gd name="T3" fmla="*/ 144 h 144"/>
                <a:gd name="T4" fmla="*/ 22 w 44"/>
                <a:gd name="T5" fmla="*/ 144 h 144"/>
                <a:gd name="T6" fmla="*/ 0 w 44"/>
                <a:gd name="T7" fmla="*/ 121 h 144"/>
                <a:gd name="T8" fmla="*/ 0 w 44"/>
                <a:gd name="T9" fmla="*/ 23 h 144"/>
                <a:gd name="T10" fmla="*/ 22 w 44"/>
                <a:gd name="T11" fmla="*/ 0 h 144"/>
                <a:gd name="T12" fmla="*/ 22 w 44"/>
                <a:gd name="T13" fmla="*/ 0 h 144"/>
                <a:gd name="T14" fmla="*/ 44 w 44"/>
                <a:gd name="T15" fmla="*/ 23 h 144"/>
                <a:gd name="T16" fmla="*/ 44 w 44"/>
                <a:gd name="T17" fmla="*/ 12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44">
                  <a:moveTo>
                    <a:pt x="44" y="121"/>
                  </a:moveTo>
                  <a:cubicBezTo>
                    <a:pt x="44" y="134"/>
                    <a:pt x="34" y="144"/>
                    <a:pt x="22" y="144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10" y="144"/>
                    <a:pt x="0" y="134"/>
                    <a:pt x="0" y="1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lnTo>
                    <a:pt x="44" y="1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17" name="Freeform 38"/>
            <p:cNvSpPr/>
            <p:nvPr/>
          </p:nvSpPr>
          <p:spPr bwMode="auto">
            <a:xfrm>
              <a:off x="4737100" y="3959225"/>
              <a:ext cx="34925" cy="82550"/>
            </a:xfrm>
            <a:custGeom>
              <a:avLst/>
              <a:gdLst>
                <a:gd name="T0" fmla="*/ 45 w 45"/>
                <a:gd name="T1" fmla="*/ 85 h 108"/>
                <a:gd name="T2" fmla="*/ 22 w 45"/>
                <a:gd name="T3" fmla="*/ 108 h 108"/>
                <a:gd name="T4" fmla="*/ 22 w 45"/>
                <a:gd name="T5" fmla="*/ 108 h 108"/>
                <a:gd name="T6" fmla="*/ 0 w 45"/>
                <a:gd name="T7" fmla="*/ 85 h 108"/>
                <a:gd name="T8" fmla="*/ 0 w 45"/>
                <a:gd name="T9" fmla="*/ 23 h 108"/>
                <a:gd name="T10" fmla="*/ 22 w 45"/>
                <a:gd name="T11" fmla="*/ 0 h 108"/>
                <a:gd name="T12" fmla="*/ 22 w 45"/>
                <a:gd name="T13" fmla="*/ 0 h 108"/>
                <a:gd name="T14" fmla="*/ 45 w 45"/>
                <a:gd name="T15" fmla="*/ 23 h 108"/>
                <a:gd name="T16" fmla="*/ 45 w 45"/>
                <a:gd name="T17" fmla="*/ 8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08">
                  <a:moveTo>
                    <a:pt x="45" y="85"/>
                  </a:moveTo>
                  <a:cubicBezTo>
                    <a:pt x="45" y="98"/>
                    <a:pt x="35" y="108"/>
                    <a:pt x="22" y="108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10" y="108"/>
                    <a:pt x="0" y="98"/>
                    <a:pt x="0" y="8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18" name="Freeform 39"/>
            <p:cNvSpPr/>
            <p:nvPr/>
          </p:nvSpPr>
          <p:spPr bwMode="auto">
            <a:xfrm>
              <a:off x="4675188" y="3986213"/>
              <a:ext cx="33338" cy="55563"/>
            </a:xfrm>
            <a:custGeom>
              <a:avLst/>
              <a:gdLst>
                <a:gd name="T0" fmla="*/ 45 w 45"/>
                <a:gd name="T1" fmla="*/ 49 h 72"/>
                <a:gd name="T2" fmla="*/ 23 w 45"/>
                <a:gd name="T3" fmla="*/ 72 h 72"/>
                <a:gd name="T4" fmla="*/ 23 w 45"/>
                <a:gd name="T5" fmla="*/ 72 h 72"/>
                <a:gd name="T6" fmla="*/ 0 w 45"/>
                <a:gd name="T7" fmla="*/ 49 h 72"/>
                <a:gd name="T8" fmla="*/ 0 w 45"/>
                <a:gd name="T9" fmla="*/ 23 h 72"/>
                <a:gd name="T10" fmla="*/ 23 w 45"/>
                <a:gd name="T11" fmla="*/ 0 h 72"/>
                <a:gd name="T12" fmla="*/ 23 w 45"/>
                <a:gd name="T13" fmla="*/ 0 h 72"/>
                <a:gd name="T14" fmla="*/ 45 w 45"/>
                <a:gd name="T15" fmla="*/ 23 h 72"/>
                <a:gd name="T16" fmla="*/ 45 w 45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72">
                  <a:moveTo>
                    <a:pt x="45" y="49"/>
                  </a:moveTo>
                  <a:cubicBezTo>
                    <a:pt x="45" y="62"/>
                    <a:pt x="35" y="72"/>
                    <a:pt x="23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grpSp>
        <p:nvGrpSpPr>
          <p:cNvPr id="628" name="Group 253"/>
          <p:cNvGrpSpPr/>
          <p:nvPr/>
        </p:nvGrpSpPr>
        <p:grpSpPr>
          <a:xfrm>
            <a:off x="1018859" y="3408973"/>
            <a:ext cx="479425" cy="357188"/>
            <a:chOff x="2044700" y="5510213"/>
            <a:chExt cx="479425" cy="357188"/>
          </a:xfrm>
          <a:solidFill>
            <a:srgbClr val="27506E"/>
          </a:solidFill>
        </p:grpSpPr>
        <p:sp>
          <p:nvSpPr>
            <p:cNvPr id="629" name="Freeform 236"/>
            <p:cNvSpPr>
              <a:spLocks noEditPoints="1"/>
            </p:cNvSpPr>
            <p:nvPr/>
          </p:nvSpPr>
          <p:spPr bwMode="auto">
            <a:xfrm>
              <a:off x="2044700" y="5510213"/>
              <a:ext cx="479425" cy="357188"/>
            </a:xfrm>
            <a:custGeom>
              <a:avLst/>
              <a:gdLst>
                <a:gd name="T0" fmla="*/ 614 w 624"/>
                <a:gd name="T1" fmla="*/ 355 h 464"/>
                <a:gd name="T2" fmla="*/ 535 w 624"/>
                <a:gd name="T3" fmla="*/ 461 h 464"/>
                <a:gd name="T4" fmla="*/ 519 w 624"/>
                <a:gd name="T5" fmla="*/ 464 h 464"/>
                <a:gd name="T6" fmla="*/ 65 w 624"/>
                <a:gd name="T7" fmla="*/ 464 h 464"/>
                <a:gd name="T8" fmla="*/ 0 w 624"/>
                <a:gd name="T9" fmla="*/ 399 h 464"/>
                <a:gd name="T10" fmla="*/ 0 w 624"/>
                <a:gd name="T11" fmla="*/ 394 h 464"/>
                <a:gd name="T12" fmla="*/ 0 w 624"/>
                <a:gd name="T13" fmla="*/ 124 h 464"/>
                <a:gd name="T14" fmla="*/ 0 w 624"/>
                <a:gd name="T15" fmla="*/ 59 h 464"/>
                <a:gd name="T16" fmla="*/ 4 w 624"/>
                <a:gd name="T17" fmla="*/ 48 h 464"/>
                <a:gd name="T18" fmla="*/ 15 w 624"/>
                <a:gd name="T19" fmla="*/ 44 h 464"/>
                <a:gd name="T20" fmla="*/ 37 w 624"/>
                <a:gd name="T21" fmla="*/ 44 h 464"/>
                <a:gd name="T22" fmla="*/ 75 w 624"/>
                <a:gd name="T23" fmla="*/ 0 h 464"/>
                <a:gd name="T24" fmla="*/ 579 w 624"/>
                <a:gd name="T25" fmla="*/ 0 h 464"/>
                <a:gd name="T26" fmla="*/ 614 w 624"/>
                <a:gd name="T27" fmla="*/ 32 h 464"/>
                <a:gd name="T28" fmla="*/ 614 w 624"/>
                <a:gd name="T29" fmla="*/ 355 h 464"/>
                <a:gd name="T30" fmla="*/ 554 w 624"/>
                <a:gd name="T31" fmla="*/ 74 h 464"/>
                <a:gd name="T32" fmla="*/ 30 w 624"/>
                <a:gd name="T33" fmla="*/ 74 h 464"/>
                <a:gd name="T34" fmla="*/ 30 w 624"/>
                <a:gd name="T35" fmla="*/ 124 h 464"/>
                <a:gd name="T36" fmla="*/ 30 w 624"/>
                <a:gd name="T37" fmla="*/ 394 h 464"/>
                <a:gd name="T38" fmla="*/ 30 w 624"/>
                <a:gd name="T39" fmla="*/ 399 h 464"/>
                <a:gd name="T40" fmla="*/ 65 w 624"/>
                <a:gd name="T41" fmla="*/ 434 h 464"/>
                <a:gd name="T42" fmla="*/ 519 w 624"/>
                <a:gd name="T43" fmla="*/ 434 h 464"/>
                <a:gd name="T44" fmla="*/ 554 w 624"/>
                <a:gd name="T45" fmla="*/ 399 h 464"/>
                <a:gd name="T46" fmla="*/ 554 w 624"/>
                <a:gd name="T47" fmla="*/ 394 h 464"/>
                <a:gd name="T48" fmla="*/ 554 w 624"/>
                <a:gd name="T49" fmla="*/ 124 h 464"/>
                <a:gd name="T50" fmla="*/ 554 w 624"/>
                <a:gd name="T51" fmla="*/ 7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4" h="464">
                  <a:moveTo>
                    <a:pt x="614" y="355"/>
                  </a:moveTo>
                  <a:cubicBezTo>
                    <a:pt x="613" y="377"/>
                    <a:pt x="624" y="460"/>
                    <a:pt x="535" y="461"/>
                  </a:cubicBezTo>
                  <a:cubicBezTo>
                    <a:pt x="530" y="463"/>
                    <a:pt x="525" y="464"/>
                    <a:pt x="519" y="464"/>
                  </a:cubicBezTo>
                  <a:cubicBezTo>
                    <a:pt x="65" y="464"/>
                    <a:pt x="65" y="464"/>
                    <a:pt x="65" y="464"/>
                  </a:cubicBezTo>
                  <a:cubicBezTo>
                    <a:pt x="29" y="464"/>
                    <a:pt x="0" y="435"/>
                    <a:pt x="0" y="399"/>
                  </a:cubicBezTo>
                  <a:cubicBezTo>
                    <a:pt x="0" y="394"/>
                    <a:pt x="0" y="394"/>
                    <a:pt x="0" y="39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5"/>
                    <a:pt x="2" y="51"/>
                    <a:pt x="4" y="48"/>
                  </a:cubicBezTo>
                  <a:cubicBezTo>
                    <a:pt x="7" y="46"/>
                    <a:pt x="11" y="44"/>
                    <a:pt x="15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90" y="35"/>
                    <a:pt x="75" y="0"/>
                    <a:pt x="75" y="0"/>
                  </a:cubicBezTo>
                  <a:cubicBezTo>
                    <a:pt x="579" y="0"/>
                    <a:pt x="579" y="0"/>
                    <a:pt x="579" y="0"/>
                  </a:cubicBezTo>
                  <a:cubicBezTo>
                    <a:pt x="598" y="0"/>
                    <a:pt x="614" y="8"/>
                    <a:pt x="614" y="32"/>
                  </a:cubicBezTo>
                  <a:lnTo>
                    <a:pt x="614" y="355"/>
                  </a:lnTo>
                  <a:close/>
                  <a:moveTo>
                    <a:pt x="554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0" y="124"/>
                    <a:pt x="30" y="124"/>
                    <a:pt x="30" y="124"/>
                  </a:cubicBezTo>
                  <a:cubicBezTo>
                    <a:pt x="30" y="394"/>
                    <a:pt x="30" y="394"/>
                    <a:pt x="30" y="394"/>
                  </a:cubicBezTo>
                  <a:cubicBezTo>
                    <a:pt x="30" y="399"/>
                    <a:pt x="30" y="399"/>
                    <a:pt x="30" y="399"/>
                  </a:cubicBezTo>
                  <a:cubicBezTo>
                    <a:pt x="30" y="418"/>
                    <a:pt x="46" y="434"/>
                    <a:pt x="65" y="434"/>
                  </a:cubicBezTo>
                  <a:cubicBezTo>
                    <a:pt x="519" y="434"/>
                    <a:pt x="519" y="434"/>
                    <a:pt x="519" y="434"/>
                  </a:cubicBezTo>
                  <a:cubicBezTo>
                    <a:pt x="538" y="434"/>
                    <a:pt x="554" y="418"/>
                    <a:pt x="554" y="399"/>
                  </a:cubicBezTo>
                  <a:cubicBezTo>
                    <a:pt x="554" y="394"/>
                    <a:pt x="554" y="394"/>
                    <a:pt x="554" y="394"/>
                  </a:cubicBezTo>
                  <a:cubicBezTo>
                    <a:pt x="554" y="124"/>
                    <a:pt x="554" y="124"/>
                    <a:pt x="554" y="124"/>
                  </a:cubicBezTo>
                  <a:lnTo>
                    <a:pt x="554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30" name="Freeform 237"/>
            <p:cNvSpPr/>
            <p:nvPr/>
          </p:nvSpPr>
          <p:spPr bwMode="auto">
            <a:xfrm>
              <a:off x="2271713" y="5668963"/>
              <a:ext cx="176213" cy="17463"/>
            </a:xfrm>
            <a:custGeom>
              <a:avLst/>
              <a:gdLst>
                <a:gd name="T0" fmla="*/ 0 w 229"/>
                <a:gd name="T1" fmla="*/ 12 h 24"/>
                <a:gd name="T2" fmla="*/ 12 w 229"/>
                <a:gd name="T3" fmla="*/ 0 h 24"/>
                <a:gd name="T4" fmla="*/ 217 w 229"/>
                <a:gd name="T5" fmla="*/ 0 h 24"/>
                <a:gd name="T6" fmla="*/ 229 w 229"/>
                <a:gd name="T7" fmla="*/ 12 h 24"/>
                <a:gd name="T8" fmla="*/ 217 w 229"/>
                <a:gd name="T9" fmla="*/ 24 h 24"/>
                <a:gd name="T10" fmla="*/ 12 w 229"/>
                <a:gd name="T11" fmla="*/ 24 h 24"/>
                <a:gd name="T12" fmla="*/ 0 w 229"/>
                <a:gd name="T1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4">
                  <a:moveTo>
                    <a:pt x="0" y="12"/>
                  </a:moveTo>
                  <a:cubicBezTo>
                    <a:pt x="0" y="5"/>
                    <a:pt x="5" y="0"/>
                    <a:pt x="12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4" y="0"/>
                    <a:pt x="229" y="5"/>
                    <a:pt x="229" y="12"/>
                  </a:cubicBezTo>
                  <a:cubicBezTo>
                    <a:pt x="229" y="18"/>
                    <a:pt x="224" y="24"/>
                    <a:pt x="217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8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31" name="Freeform 238"/>
            <p:cNvSpPr/>
            <p:nvPr/>
          </p:nvSpPr>
          <p:spPr bwMode="auto">
            <a:xfrm>
              <a:off x="2271713" y="5749925"/>
              <a:ext cx="176213" cy="19050"/>
            </a:xfrm>
            <a:custGeom>
              <a:avLst/>
              <a:gdLst>
                <a:gd name="T0" fmla="*/ 12 w 229"/>
                <a:gd name="T1" fmla="*/ 24 h 24"/>
                <a:gd name="T2" fmla="*/ 217 w 229"/>
                <a:gd name="T3" fmla="*/ 24 h 24"/>
                <a:gd name="T4" fmla="*/ 229 w 229"/>
                <a:gd name="T5" fmla="*/ 12 h 24"/>
                <a:gd name="T6" fmla="*/ 217 w 229"/>
                <a:gd name="T7" fmla="*/ 0 h 24"/>
                <a:gd name="T8" fmla="*/ 12 w 229"/>
                <a:gd name="T9" fmla="*/ 0 h 24"/>
                <a:gd name="T10" fmla="*/ 0 w 229"/>
                <a:gd name="T11" fmla="*/ 12 h 24"/>
                <a:gd name="T12" fmla="*/ 12 w 229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4">
                  <a:moveTo>
                    <a:pt x="12" y="24"/>
                  </a:moveTo>
                  <a:cubicBezTo>
                    <a:pt x="217" y="24"/>
                    <a:pt x="217" y="24"/>
                    <a:pt x="217" y="24"/>
                  </a:cubicBezTo>
                  <a:cubicBezTo>
                    <a:pt x="224" y="24"/>
                    <a:pt x="229" y="18"/>
                    <a:pt x="229" y="12"/>
                  </a:cubicBezTo>
                  <a:cubicBezTo>
                    <a:pt x="229" y="5"/>
                    <a:pt x="224" y="0"/>
                    <a:pt x="2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32" name="Freeform 239"/>
            <p:cNvSpPr/>
            <p:nvPr/>
          </p:nvSpPr>
          <p:spPr bwMode="auto">
            <a:xfrm>
              <a:off x="2271713" y="5708650"/>
              <a:ext cx="176213" cy="19050"/>
            </a:xfrm>
            <a:custGeom>
              <a:avLst/>
              <a:gdLst>
                <a:gd name="T0" fmla="*/ 12 w 229"/>
                <a:gd name="T1" fmla="*/ 24 h 24"/>
                <a:gd name="T2" fmla="*/ 217 w 229"/>
                <a:gd name="T3" fmla="*/ 24 h 24"/>
                <a:gd name="T4" fmla="*/ 229 w 229"/>
                <a:gd name="T5" fmla="*/ 12 h 24"/>
                <a:gd name="T6" fmla="*/ 217 w 229"/>
                <a:gd name="T7" fmla="*/ 0 h 24"/>
                <a:gd name="T8" fmla="*/ 12 w 229"/>
                <a:gd name="T9" fmla="*/ 0 h 24"/>
                <a:gd name="T10" fmla="*/ 0 w 229"/>
                <a:gd name="T11" fmla="*/ 12 h 24"/>
                <a:gd name="T12" fmla="*/ 12 w 229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4">
                  <a:moveTo>
                    <a:pt x="12" y="24"/>
                  </a:moveTo>
                  <a:cubicBezTo>
                    <a:pt x="217" y="24"/>
                    <a:pt x="217" y="24"/>
                    <a:pt x="217" y="24"/>
                  </a:cubicBezTo>
                  <a:cubicBezTo>
                    <a:pt x="224" y="24"/>
                    <a:pt x="229" y="19"/>
                    <a:pt x="229" y="12"/>
                  </a:cubicBezTo>
                  <a:cubicBezTo>
                    <a:pt x="229" y="6"/>
                    <a:pt x="224" y="0"/>
                    <a:pt x="2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33" name="Freeform 240"/>
            <p:cNvSpPr>
              <a:spLocks noEditPoints="1"/>
            </p:cNvSpPr>
            <p:nvPr/>
          </p:nvSpPr>
          <p:spPr bwMode="auto">
            <a:xfrm>
              <a:off x="2093913" y="5654675"/>
              <a:ext cx="150813" cy="168275"/>
            </a:xfrm>
            <a:custGeom>
              <a:avLst/>
              <a:gdLst>
                <a:gd name="T0" fmla="*/ 0 w 196"/>
                <a:gd name="T1" fmla="*/ 0 h 218"/>
                <a:gd name="T2" fmla="*/ 0 w 196"/>
                <a:gd name="T3" fmla="*/ 218 h 218"/>
                <a:gd name="T4" fmla="*/ 196 w 196"/>
                <a:gd name="T5" fmla="*/ 218 h 218"/>
                <a:gd name="T6" fmla="*/ 196 w 196"/>
                <a:gd name="T7" fmla="*/ 0 h 218"/>
                <a:gd name="T8" fmla="*/ 0 w 196"/>
                <a:gd name="T9" fmla="*/ 0 h 218"/>
                <a:gd name="T10" fmla="*/ 7 w 196"/>
                <a:gd name="T11" fmla="*/ 208 h 218"/>
                <a:gd name="T12" fmla="*/ 13 w 196"/>
                <a:gd name="T13" fmla="*/ 181 h 218"/>
                <a:gd name="T14" fmla="*/ 27 w 196"/>
                <a:gd name="T15" fmla="*/ 162 h 218"/>
                <a:gd name="T16" fmla="*/ 63 w 196"/>
                <a:gd name="T17" fmla="*/ 145 h 218"/>
                <a:gd name="T18" fmla="*/ 79 w 196"/>
                <a:gd name="T19" fmla="*/ 133 h 218"/>
                <a:gd name="T20" fmla="*/ 79 w 196"/>
                <a:gd name="T21" fmla="*/ 133 h 218"/>
                <a:gd name="T22" fmla="*/ 79 w 196"/>
                <a:gd name="T23" fmla="*/ 128 h 218"/>
                <a:gd name="T24" fmla="*/ 67 w 196"/>
                <a:gd name="T25" fmla="*/ 110 h 218"/>
                <a:gd name="T26" fmla="*/ 63 w 196"/>
                <a:gd name="T27" fmla="*/ 75 h 218"/>
                <a:gd name="T28" fmla="*/ 78 w 196"/>
                <a:gd name="T29" fmla="*/ 50 h 218"/>
                <a:gd name="T30" fmla="*/ 121 w 196"/>
                <a:gd name="T31" fmla="*/ 48 h 218"/>
                <a:gd name="T32" fmla="*/ 137 w 196"/>
                <a:gd name="T33" fmla="*/ 56 h 218"/>
                <a:gd name="T34" fmla="*/ 139 w 196"/>
                <a:gd name="T35" fmla="*/ 76 h 218"/>
                <a:gd name="T36" fmla="*/ 133 w 196"/>
                <a:gd name="T37" fmla="*/ 93 h 218"/>
                <a:gd name="T38" fmla="*/ 132 w 196"/>
                <a:gd name="T39" fmla="*/ 112 h 218"/>
                <a:gd name="T40" fmla="*/ 123 w 196"/>
                <a:gd name="T41" fmla="*/ 132 h 218"/>
                <a:gd name="T42" fmla="*/ 123 w 196"/>
                <a:gd name="T43" fmla="*/ 133 h 218"/>
                <a:gd name="T44" fmla="*/ 123 w 196"/>
                <a:gd name="T45" fmla="*/ 133 h 218"/>
                <a:gd name="T46" fmla="*/ 145 w 196"/>
                <a:gd name="T47" fmla="*/ 150 h 218"/>
                <a:gd name="T48" fmla="*/ 177 w 196"/>
                <a:gd name="T49" fmla="*/ 178 h 218"/>
                <a:gd name="T50" fmla="*/ 183 w 196"/>
                <a:gd name="T51" fmla="*/ 209 h 218"/>
                <a:gd name="T52" fmla="*/ 7 w 196"/>
                <a:gd name="T53" fmla="*/ 20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6" h="218">
                  <a:moveTo>
                    <a:pt x="0" y="0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196" y="218"/>
                    <a:pt x="196" y="218"/>
                    <a:pt x="196" y="218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0" y="0"/>
                  </a:lnTo>
                  <a:close/>
                  <a:moveTo>
                    <a:pt x="7" y="208"/>
                  </a:moveTo>
                  <a:cubicBezTo>
                    <a:pt x="7" y="208"/>
                    <a:pt x="11" y="189"/>
                    <a:pt x="13" y="181"/>
                  </a:cubicBezTo>
                  <a:cubicBezTo>
                    <a:pt x="15" y="173"/>
                    <a:pt x="14" y="169"/>
                    <a:pt x="27" y="162"/>
                  </a:cubicBezTo>
                  <a:cubicBezTo>
                    <a:pt x="40" y="155"/>
                    <a:pt x="61" y="147"/>
                    <a:pt x="63" y="145"/>
                  </a:cubicBezTo>
                  <a:cubicBezTo>
                    <a:pt x="65" y="143"/>
                    <a:pt x="77" y="135"/>
                    <a:pt x="79" y="133"/>
                  </a:cubicBezTo>
                  <a:cubicBezTo>
                    <a:pt x="79" y="133"/>
                    <a:pt x="79" y="133"/>
                    <a:pt x="79" y="133"/>
                  </a:cubicBezTo>
                  <a:cubicBezTo>
                    <a:pt x="79" y="132"/>
                    <a:pt x="79" y="130"/>
                    <a:pt x="79" y="128"/>
                  </a:cubicBezTo>
                  <a:cubicBezTo>
                    <a:pt x="77" y="122"/>
                    <a:pt x="70" y="115"/>
                    <a:pt x="67" y="110"/>
                  </a:cubicBezTo>
                  <a:cubicBezTo>
                    <a:pt x="63" y="104"/>
                    <a:pt x="62" y="90"/>
                    <a:pt x="63" y="75"/>
                  </a:cubicBezTo>
                  <a:cubicBezTo>
                    <a:pt x="64" y="60"/>
                    <a:pt x="78" y="50"/>
                    <a:pt x="78" y="50"/>
                  </a:cubicBezTo>
                  <a:cubicBezTo>
                    <a:pt x="103" y="36"/>
                    <a:pt x="114" y="45"/>
                    <a:pt x="121" y="48"/>
                  </a:cubicBezTo>
                  <a:cubicBezTo>
                    <a:pt x="128" y="50"/>
                    <a:pt x="136" y="52"/>
                    <a:pt x="137" y="56"/>
                  </a:cubicBezTo>
                  <a:cubicBezTo>
                    <a:pt x="138" y="61"/>
                    <a:pt x="139" y="71"/>
                    <a:pt x="139" y="76"/>
                  </a:cubicBezTo>
                  <a:cubicBezTo>
                    <a:pt x="139" y="82"/>
                    <a:pt x="134" y="91"/>
                    <a:pt x="133" y="93"/>
                  </a:cubicBezTo>
                  <a:cubicBezTo>
                    <a:pt x="133" y="100"/>
                    <a:pt x="132" y="110"/>
                    <a:pt x="132" y="112"/>
                  </a:cubicBezTo>
                  <a:cubicBezTo>
                    <a:pt x="131" y="117"/>
                    <a:pt x="127" y="125"/>
                    <a:pt x="123" y="132"/>
                  </a:cubicBezTo>
                  <a:cubicBezTo>
                    <a:pt x="123" y="132"/>
                    <a:pt x="123" y="132"/>
                    <a:pt x="123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133"/>
                    <a:pt x="121" y="138"/>
                    <a:pt x="145" y="150"/>
                  </a:cubicBezTo>
                  <a:cubicBezTo>
                    <a:pt x="168" y="162"/>
                    <a:pt x="175" y="171"/>
                    <a:pt x="177" y="178"/>
                  </a:cubicBezTo>
                  <a:cubicBezTo>
                    <a:pt x="179" y="186"/>
                    <a:pt x="183" y="209"/>
                    <a:pt x="183" y="209"/>
                  </a:cubicBezTo>
                  <a:lnTo>
                    <a:pt x="7" y="2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grpSp>
        <p:nvGrpSpPr>
          <p:cNvPr id="620" name="Group 245"/>
          <p:cNvGrpSpPr/>
          <p:nvPr/>
        </p:nvGrpSpPr>
        <p:grpSpPr>
          <a:xfrm>
            <a:off x="2721384" y="3347070"/>
            <a:ext cx="446087" cy="414338"/>
            <a:chOff x="3767138" y="6329363"/>
            <a:chExt cx="446087" cy="414338"/>
          </a:xfrm>
          <a:solidFill>
            <a:srgbClr val="27506E"/>
          </a:solidFill>
        </p:grpSpPr>
        <p:sp>
          <p:nvSpPr>
            <p:cNvPr id="621" name="Freeform 229"/>
            <p:cNvSpPr/>
            <p:nvPr/>
          </p:nvSpPr>
          <p:spPr bwMode="auto">
            <a:xfrm>
              <a:off x="3767138" y="6329363"/>
              <a:ext cx="382588" cy="414338"/>
            </a:xfrm>
            <a:custGeom>
              <a:avLst/>
              <a:gdLst>
                <a:gd name="T0" fmla="*/ 476 w 497"/>
                <a:gd name="T1" fmla="*/ 422 h 538"/>
                <a:gd name="T2" fmla="*/ 497 w 497"/>
                <a:gd name="T3" fmla="*/ 440 h 538"/>
                <a:gd name="T4" fmla="*/ 497 w 497"/>
                <a:gd name="T5" fmla="*/ 470 h 538"/>
                <a:gd name="T6" fmla="*/ 430 w 497"/>
                <a:gd name="T7" fmla="*/ 538 h 538"/>
                <a:gd name="T8" fmla="*/ 67 w 497"/>
                <a:gd name="T9" fmla="*/ 538 h 538"/>
                <a:gd name="T10" fmla="*/ 0 w 497"/>
                <a:gd name="T11" fmla="*/ 470 h 538"/>
                <a:gd name="T12" fmla="*/ 0 w 497"/>
                <a:gd name="T13" fmla="*/ 125 h 538"/>
                <a:gd name="T14" fmla="*/ 0 w 497"/>
                <a:gd name="T15" fmla="*/ 125 h 538"/>
                <a:gd name="T16" fmla="*/ 5 w 497"/>
                <a:gd name="T17" fmla="*/ 113 h 538"/>
                <a:gd name="T18" fmla="*/ 107 w 497"/>
                <a:gd name="T19" fmla="*/ 6 h 538"/>
                <a:gd name="T20" fmla="*/ 120 w 497"/>
                <a:gd name="T21" fmla="*/ 0 h 538"/>
                <a:gd name="T22" fmla="*/ 120 w 497"/>
                <a:gd name="T23" fmla="*/ 0 h 538"/>
                <a:gd name="T24" fmla="*/ 430 w 497"/>
                <a:gd name="T25" fmla="*/ 0 h 538"/>
                <a:gd name="T26" fmla="*/ 497 w 497"/>
                <a:gd name="T27" fmla="*/ 68 h 538"/>
                <a:gd name="T28" fmla="*/ 497 w 497"/>
                <a:gd name="T29" fmla="*/ 137 h 538"/>
                <a:gd name="T30" fmla="*/ 475 w 497"/>
                <a:gd name="T31" fmla="*/ 134 h 538"/>
                <a:gd name="T32" fmla="*/ 462 w 497"/>
                <a:gd name="T33" fmla="*/ 135 h 538"/>
                <a:gd name="T34" fmla="*/ 462 w 497"/>
                <a:gd name="T35" fmla="*/ 68 h 538"/>
                <a:gd name="T36" fmla="*/ 430 w 497"/>
                <a:gd name="T37" fmla="*/ 35 h 538"/>
                <a:gd name="T38" fmla="*/ 137 w 497"/>
                <a:gd name="T39" fmla="*/ 35 h 538"/>
                <a:gd name="T40" fmla="*/ 137 w 497"/>
                <a:gd name="T41" fmla="*/ 75 h 538"/>
                <a:gd name="T42" fmla="*/ 70 w 497"/>
                <a:gd name="T43" fmla="*/ 143 h 538"/>
                <a:gd name="T44" fmla="*/ 35 w 497"/>
                <a:gd name="T45" fmla="*/ 143 h 538"/>
                <a:gd name="T46" fmla="*/ 35 w 497"/>
                <a:gd name="T47" fmla="*/ 470 h 538"/>
                <a:gd name="T48" fmla="*/ 67 w 497"/>
                <a:gd name="T49" fmla="*/ 503 h 538"/>
                <a:gd name="T50" fmla="*/ 430 w 497"/>
                <a:gd name="T51" fmla="*/ 503 h 538"/>
                <a:gd name="T52" fmla="*/ 462 w 497"/>
                <a:gd name="T53" fmla="*/ 470 h 538"/>
                <a:gd name="T54" fmla="*/ 462 w 497"/>
                <a:gd name="T55" fmla="*/ 433 h 538"/>
                <a:gd name="T56" fmla="*/ 476 w 497"/>
                <a:gd name="T57" fmla="*/ 422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7" h="538">
                  <a:moveTo>
                    <a:pt x="476" y="422"/>
                  </a:moveTo>
                  <a:cubicBezTo>
                    <a:pt x="497" y="440"/>
                    <a:pt x="497" y="440"/>
                    <a:pt x="497" y="440"/>
                  </a:cubicBezTo>
                  <a:cubicBezTo>
                    <a:pt x="497" y="470"/>
                    <a:pt x="497" y="470"/>
                    <a:pt x="497" y="470"/>
                  </a:cubicBezTo>
                  <a:cubicBezTo>
                    <a:pt x="497" y="507"/>
                    <a:pt x="467" y="538"/>
                    <a:pt x="430" y="538"/>
                  </a:cubicBezTo>
                  <a:cubicBezTo>
                    <a:pt x="67" y="538"/>
                    <a:pt x="67" y="538"/>
                    <a:pt x="67" y="538"/>
                  </a:cubicBezTo>
                  <a:cubicBezTo>
                    <a:pt x="30" y="538"/>
                    <a:pt x="0" y="507"/>
                    <a:pt x="0" y="47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1"/>
                    <a:pt x="2" y="117"/>
                    <a:pt x="5" y="113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11" y="2"/>
                    <a:pt x="115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430" y="0"/>
                    <a:pt x="430" y="0"/>
                    <a:pt x="430" y="0"/>
                  </a:cubicBezTo>
                  <a:cubicBezTo>
                    <a:pt x="467" y="0"/>
                    <a:pt x="497" y="31"/>
                    <a:pt x="497" y="68"/>
                  </a:cubicBezTo>
                  <a:cubicBezTo>
                    <a:pt x="497" y="137"/>
                    <a:pt x="497" y="137"/>
                    <a:pt x="497" y="137"/>
                  </a:cubicBezTo>
                  <a:cubicBezTo>
                    <a:pt x="490" y="135"/>
                    <a:pt x="483" y="134"/>
                    <a:pt x="475" y="134"/>
                  </a:cubicBezTo>
                  <a:cubicBezTo>
                    <a:pt x="471" y="134"/>
                    <a:pt x="467" y="135"/>
                    <a:pt x="462" y="135"/>
                  </a:cubicBezTo>
                  <a:cubicBezTo>
                    <a:pt x="462" y="68"/>
                    <a:pt x="462" y="68"/>
                    <a:pt x="462" y="68"/>
                  </a:cubicBezTo>
                  <a:cubicBezTo>
                    <a:pt x="462" y="50"/>
                    <a:pt x="448" y="35"/>
                    <a:pt x="430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7" y="75"/>
                    <a:pt x="137" y="75"/>
                    <a:pt x="137" y="75"/>
                  </a:cubicBezTo>
                  <a:cubicBezTo>
                    <a:pt x="137" y="113"/>
                    <a:pt x="107" y="143"/>
                    <a:pt x="70" y="143"/>
                  </a:cubicBezTo>
                  <a:cubicBezTo>
                    <a:pt x="35" y="143"/>
                    <a:pt x="35" y="143"/>
                    <a:pt x="35" y="143"/>
                  </a:cubicBezTo>
                  <a:cubicBezTo>
                    <a:pt x="35" y="470"/>
                    <a:pt x="35" y="470"/>
                    <a:pt x="35" y="470"/>
                  </a:cubicBezTo>
                  <a:cubicBezTo>
                    <a:pt x="35" y="488"/>
                    <a:pt x="50" y="503"/>
                    <a:pt x="67" y="503"/>
                  </a:cubicBezTo>
                  <a:cubicBezTo>
                    <a:pt x="430" y="503"/>
                    <a:pt x="430" y="503"/>
                    <a:pt x="430" y="503"/>
                  </a:cubicBezTo>
                  <a:cubicBezTo>
                    <a:pt x="448" y="503"/>
                    <a:pt x="462" y="488"/>
                    <a:pt x="462" y="470"/>
                  </a:cubicBezTo>
                  <a:cubicBezTo>
                    <a:pt x="462" y="433"/>
                    <a:pt x="462" y="433"/>
                    <a:pt x="462" y="433"/>
                  </a:cubicBezTo>
                  <a:lnTo>
                    <a:pt x="476" y="4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22" name="Freeform 230"/>
            <p:cNvSpPr/>
            <p:nvPr/>
          </p:nvSpPr>
          <p:spPr bwMode="auto">
            <a:xfrm>
              <a:off x="3844925" y="6446838"/>
              <a:ext cx="187325" cy="22225"/>
            </a:xfrm>
            <a:custGeom>
              <a:avLst/>
              <a:gdLst>
                <a:gd name="T0" fmla="*/ 229 w 243"/>
                <a:gd name="T1" fmla="*/ 0 h 28"/>
                <a:gd name="T2" fmla="*/ 14 w 243"/>
                <a:gd name="T3" fmla="*/ 0 h 28"/>
                <a:gd name="T4" fmla="*/ 0 w 243"/>
                <a:gd name="T5" fmla="*/ 14 h 28"/>
                <a:gd name="T6" fmla="*/ 14 w 243"/>
                <a:gd name="T7" fmla="*/ 28 h 28"/>
                <a:gd name="T8" fmla="*/ 229 w 243"/>
                <a:gd name="T9" fmla="*/ 28 h 28"/>
                <a:gd name="T10" fmla="*/ 243 w 243"/>
                <a:gd name="T11" fmla="*/ 14 h 28"/>
                <a:gd name="T12" fmla="*/ 229 w 24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8">
                  <a:moveTo>
                    <a:pt x="229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229" y="28"/>
                    <a:pt x="229" y="28"/>
                    <a:pt x="229" y="28"/>
                  </a:cubicBezTo>
                  <a:cubicBezTo>
                    <a:pt x="237" y="28"/>
                    <a:pt x="243" y="22"/>
                    <a:pt x="243" y="14"/>
                  </a:cubicBezTo>
                  <a:cubicBezTo>
                    <a:pt x="243" y="6"/>
                    <a:pt x="237" y="0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23" name="Freeform 231"/>
            <p:cNvSpPr/>
            <p:nvPr/>
          </p:nvSpPr>
          <p:spPr bwMode="auto">
            <a:xfrm>
              <a:off x="3844925" y="6497638"/>
              <a:ext cx="187325" cy="22225"/>
            </a:xfrm>
            <a:custGeom>
              <a:avLst/>
              <a:gdLst>
                <a:gd name="T0" fmla="*/ 14 w 243"/>
                <a:gd name="T1" fmla="*/ 29 h 29"/>
                <a:gd name="T2" fmla="*/ 229 w 243"/>
                <a:gd name="T3" fmla="*/ 29 h 29"/>
                <a:gd name="T4" fmla="*/ 243 w 243"/>
                <a:gd name="T5" fmla="*/ 15 h 29"/>
                <a:gd name="T6" fmla="*/ 229 w 243"/>
                <a:gd name="T7" fmla="*/ 0 h 29"/>
                <a:gd name="T8" fmla="*/ 14 w 243"/>
                <a:gd name="T9" fmla="*/ 0 h 29"/>
                <a:gd name="T10" fmla="*/ 0 w 243"/>
                <a:gd name="T11" fmla="*/ 15 h 29"/>
                <a:gd name="T12" fmla="*/ 14 w 243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9">
                  <a:moveTo>
                    <a:pt x="14" y="29"/>
                  </a:moveTo>
                  <a:cubicBezTo>
                    <a:pt x="229" y="29"/>
                    <a:pt x="229" y="29"/>
                    <a:pt x="229" y="29"/>
                  </a:cubicBezTo>
                  <a:cubicBezTo>
                    <a:pt x="237" y="29"/>
                    <a:pt x="243" y="22"/>
                    <a:pt x="243" y="15"/>
                  </a:cubicBezTo>
                  <a:cubicBezTo>
                    <a:pt x="243" y="7"/>
                    <a:pt x="237" y="0"/>
                    <a:pt x="22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6" y="29"/>
                    <a:pt x="14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24" name="Freeform 232"/>
            <p:cNvSpPr/>
            <p:nvPr/>
          </p:nvSpPr>
          <p:spPr bwMode="auto">
            <a:xfrm>
              <a:off x="3844925" y="6550025"/>
              <a:ext cx="187325" cy="22225"/>
            </a:xfrm>
            <a:custGeom>
              <a:avLst/>
              <a:gdLst>
                <a:gd name="T0" fmla="*/ 14 w 243"/>
                <a:gd name="T1" fmla="*/ 28 h 28"/>
                <a:gd name="T2" fmla="*/ 229 w 243"/>
                <a:gd name="T3" fmla="*/ 28 h 28"/>
                <a:gd name="T4" fmla="*/ 243 w 243"/>
                <a:gd name="T5" fmla="*/ 14 h 28"/>
                <a:gd name="T6" fmla="*/ 229 w 243"/>
                <a:gd name="T7" fmla="*/ 0 h 28"/>
                <a:gd name="T8" fmla="*/ 14 w 243"/>
                <a:gd name="T9" fmla="*/ 0 h 28"/>
                <a:gd name="T10" fmla="*/ 0 w 243"/>
                <a:gd name="T11" fmla="*/ 14 h 28"/>
                <a:gd name="T12" fmla="*/ 14 w 243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8">
                  <a:moveTo>
                    <a:pt x="14" y="28"/>
                  </a:moveTo>
                  <a:cubicBezTo>
                    <a:pt x="229" y="28"/>
                    <a:pt x="229" y="28"/>
                    <a:pt x="229" y="28"/>
                  </a:cubicBezTo>
                  <a:cubicBezTo>
                    <a:pt x="237" y="28"/>
                    <a:pt x="243" y="22"/>
                    <a:pt x="243" y="14"/>
                  </a:cubicBezTo>
                  <a:cubicBezTo>
                    <a:pt x="243" y="6"/>
                    <a:pt x="237" y="0"/>
                    <a:pt x="22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25" name="Freeform 233"/>
            <p:cNvSpPr/>
            <p:nvPr/>
          </p:nvSpPr>
          <p:spPr bwMode="auto">
            <a:xfrm>
              <a:off x="3844925" y="6602413"/>
              <a:ext cx="225425" cy="22225"/>
            </a:xfrm>
            <a:custGeom>
              <a:avLst/>
              <a:gdLst>
                <a:gd name="T0" fmla="*/ 279 w 293"/>
                <a:gd name="T1" fmla="*/ 0 h 29"/>
                <a:gd name="T2" fmla="*/ 14 w 293"/>
                <a:gd name="T3" fmla="*/ 0 h 29"/>
                <a:gd name="T4" fmla="*/ 0 w 293"/>
                <a:gd name="T5" fmla="*/ 15 h 29"/>
                <a:gd name="T6" fmla="*/ 14 w 293"/>
                <a:gd name="T7" fmla="*/ 29 h 29"/>
                <a:gd name="T8" fmla="*/ 279 w 293"/>
                <a:gd name="T9" fmla="*/ 29 h 29"/>
                <a:gd name="T10" fmla="*/ 293 w 293"/>
                <a:gd name="T11" fmla="*/ 15 h 29"/>
                <a:gd name="T12" fmla="*/ 279 w 293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29">
                  <a:moveTo>
                    <a:pt x="279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6" y="29"/>
                    <a:pt x="14" y="29"/>
                  </a:cubicBezTo>
                  <a:cubicBezTo>
                    <a:pt x="279" y="29"/>
                    <a:pt x="279" y="29"/>
                    <a:pt x="279" y="29"/>
                  </a:cubicBezTo>
                  <a:cubicBezTo>
                    <a:pt x="287" y="29"/>
                    <a:pt x="293" y="22"/>
                    <a:pt x="293" y="15"/>
                  </a:cubicBezTo>
                  <a:cubicBezTo>
                    <a:pt x="293" y="7"/>
                    <a:pt x="287" y="0"/>
                    <a:pt x="2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26" name="Freeform 234"/>
            <p:cNvSpPr/>
            <p:nvPr/>
          </p:nvSpPr>
          <p:spPr bwMode="auto">
            <a:xfrm>
              <a:off x="3844925" y="6654800"/>
              <a:ext cx="225425" cy="20638"/>
            </a:xfrm>
            <a:custGeom>
              <a:avLst/>
              <a:gdLst>
                <a:gd name="T0" fmla="*/ 279 w 293"/>
                <a:gd name="T1" fmla="*/ 0 h 28"/>
                <a:gd name="T2" fmla="*/ 14 w 293"/>
                <a:gd name="T3" fmla="*/ 0 h 28"/>
                <a:gd name="T4" fmla="*/ 0 w 293"/>
                <a:gd name="T5" fmla="*/ 14 h 28"/>
                <a:gd name="T6" fmla="*/ 14 w 293"/>
                <a:gd name="T7" fmla="*/ 28 h 28"/>
                <a:gd name="T8" fmla="*/ 279 w 293"/>
                <a:gd name="T9" fmla="*/ 28 h 28"/>
                <a:gd name="T10" fmla="*/ 293 w 293"/>
                <a:gd name="T11" fmla="*/ 14 h 28"/>
                <a:gd name="T12" fmla="*/ 279 w 29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28">
                  <a:moveTo>
                    <a:pt x="279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87" y="28"/>
                    <a:pt x="293" y="22"/>
                    <a:pt x="293" y="14"/>
                  </a:cubicBezTo>
                  <a:cubicBezTo>
                    <a:pt x="293" y="6"/>
                    <a:pt x="287" y="0"/>
                    <a:pt x="2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27" name="Freeform 235"/>
            <p:cNvSpPr>
              <a:spLocks noEditPoints="1"/>
            </p:cNvSpPr>
            <p:nvPr/>
          </p:nvSpPr>
          <p:spPr bwMode="auto">
            <a:xfrm>
              <a:off x="4051300" y="6445250"/>
              <a:ext cx="161925" cy="227013"/>
            </a:xfrm>
            <a:custGeom>
              <a:avLst/>
              <a:gdLst>
                <a:gd name="T0" fmla="*/ 105 w 211"/>
                <a:gd name="T1" fmla="*/ 0 h 296"/>
                <a:gd name="T2" fmla="*/ 0 w 211"/>
                <a:gd name="T3" fmla="*/ 106 h 296"/>
                <a:gd name="T4" fmla="*/ 52 w 211"/>
                <a:gd name="T5" fmla="*/ 197 h 296"/>
                <a:gd name="T6" fmla="*/ 52 w 211"/>
                <a:gd name="T7" fmla="*/ 296 h 296"/>
                <a:gd name="T8" fmla="*/ 106 w 211"/>
                <a:gd name="T9" fmla="*/ 254 h 296"/>
                <a:gd name="T10" fmla="*/ 159 w 211"/>
                <a:gd name="T11" fmla="*/ 296 h 296"/>
                <a:gd name="T12" fmla="*/ 159 w 211"/>
                <a:gd name="T13" fmla="*/ 197 h 296"/>
                <a:gd name="T14" fmla="*/ 211 w 211"/>
                <a:gd name="T15" fmla="*/ 106 h 296"/>
                <a:gd name="T16" fmla="*/ 105 w 211"/>
                <a:gd name="T17" fmla="*/ 0 h 296"/>
                <a:gd name="T18" fmla="*/ 105 w 211"/>
                <a:gd name="T19" fmla="*/ 196 h 296"/>
                <a:gd name="T20" fmla="*/ 15 w 211"/>
                <a:gd name="T21" fmla="*/ 106 h 296"/>
                <a:gd name="T22" fmla="*/ 105 w 211"/>
                <a:gd name="T23" fmla="*/ 16 h 296"/>
                <a:gd name="T24" fmla="*/ 195 w 211"/>
                <a:gd name="T25" fmla="*/ 106 h 296"/>
                <a:gd name="T26" fmla="*/ 105 w 211"/>
                <a:gd name="T27" fmla="*/ 1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1" h="296">
                  <a:moveTo>
                    <a:pt x="105" y="0"/>
                  </a:moveTo>
                  <a:cubicBezTo>
                    <a:pt x="47" y="0"/>
                    <a:pt x="0" y="48"/>
                    <a:pt x="0" y="106"/>
                  </a:cubicBezTo>
                  <a:cubicBezTo>
                    <a:pt x="0" y="145"/>
                    <a:pt x="21" y="179"/>
                    <a:pt x="52" y="197"/>
                  </a:cubicBezTo>
                  <a:cubicBezTo>
                    <a:pt x="52" y="296"/>
                    <a:pt x="52" y="296"/>
                    <a:pt x="52" y="296"/>
                  </a:cubicBezTo>
                  <a:cubicBezTo>
                    <a:pt x="106" y="254"/>
                    <a:pt x="106" y="254"/>
                    <a:pt x="106" y="254"/>
                  </a:cubicBezTo>
                  <a:cubicBezTo>
                    <a:pt x="159" y="296"/>
                    <a:pt x="159" y="296"/>
                    <a:pt x="159" y="296"/>
                  </a:cubicBezTo>
                  <a:cubicBezTo>
                    <a:pt x="159" y="197"/>
                    <a:pt x="159" y="197"/>
                    <a:pt x="159" y="197"/>
                  </a:cubicBezTo>
                  <a:cubicBezTo>
                    <a:pt x="190" y="179"/>
                    <a:pt x="211" y="145"/>
                    <a:pt x="211" y="106"/>
                  </a:cubicBezTo>
                  <a:cubicBezTo>
                    <a:pt x="211" y="48"/>
                    <a:pt x="164" y="0"/>
                    <a:pt x="105" y="0"/>
                  </a:cubicBezTo>
                  <a:close/>
                  <a:moveTo>
                    <a:pt x="105" y="196"/>
                  </a:moveTo>
                  <a:cubicBezTo>
                    <a:pt x="56" y="196"/>
                    <a:pt x="16" y="156"/>
                    <a:pt x="15" y="106"/>
                  </a:cubicBezTo>
                  <a:cubicBezTo>
                    <a:pt x="16" y="56"/>
                    <a:pt x="56" y="16"/>
                    <a:pt x="105" y="16"/>
                  </a:cubicBezTo>
                  <a:cubicBezTo>
                    <a:pt x="155" y="16"/>
                    <a:pt x="195" y="56"/>
                    <a:pt x="195" y="106"/>
                  </a:cubicBezTo>
                  <a:cubicBezTo>
                    <a:pt x="195" y="156"/>
                    <a:pt x="155" y="196"/>
                    <a:pt x="105" y="1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grpSp>
        <p:nvGrpSpPr>
          <p:cNvPr id="610" name="Group 235"/>
          <p:cNvGrpSpPr/>
          <p:nvPr/>
        </p:nvGrpSpPr>
        <p:grpSpPr>
          <a:xfrm>
            <a:off x="2757489" y="1670175"/>
            <a:ext cx="409575" cy="420688"/>
            <a:chOff x="2044700" y="2119313"/>
            <a:chExt cx="409575" cy="420688"/>
          </a:xfrm>
          <a:solidFill>
            <a:srgbClr val="27506E"/>
          </a:solidFill>
        </p:grpSpPr>
        <p:sp>
          <p:nvSpPr>
            <p:cNvPr id="611" name="Freeform 221"/>
            <p:cNvSpPr>
              <a:spLocks noEditPoints="1"/>
            </p:cNvSpPr>
            <p:nvPr/>
          </p:nvSpPr>
          <p:spPr bwMode="auto">
            <a:xfrm>
              <a:off x="2044700" y="2268538"/>
              <a:ext cx="409575" cy="271463"/>
            </a:xfrm>
            <a:custGeom>
              <a:avLst/>
              <a:gdLst>
                <a:gd name="T0" fmla="*/ 0 w 533"/>
                <a:gd name="T1" fmla="*/ 0 h 355"/>
                <a:gd name="T2" fmla="*/ 0 w 533"/>
                <a:gd name="T3" fmla="*/ 2 h 355"/>
                <a:gd name="T4" fmla="*/ 0 w 533"/>
                <a:gd name="T5" fmla="*/ 333 h 355"/>
                <a:gd name="T6" fmla="*/ 0 w 533"/>
                <a:gd name="T7" fmla="*/ 333 h 355"/>
                <a:gd name="T8" fmla="*/ 21 w 533"/>
                <a:gd name="T9" fmla="*/ 355 h 355"/>
                <a:gd name="T10" fmla="*/ 512 w 533"/>
                <a:gd name="T11" fmla="*/ 355 h 355"/>
                <a:gd name="T12" fmla="*/ 533 w 533"/>
                <a:gd name="T13" fmla="*/ 333 h 355"/>
                <a:gd name="T14" fmla="*/ 533 w 533"/>
                <a:gd name="T15" fmla="*/ 2 h 355"/>
                <a:gd name="T16" fmla="*/ 532 w 533"/>
                <a:gd name="T17" fmla="*/ 0 h 355"/>
                <a:gd name="T18" fmla="*/ 0 w 533"/>
                <a:gd name="T19" fmla="*/ 0 h 355"/>
                <a:gd name="T20" fmla="*/ 492 w 533"/>
                <a:gd name="T21" fmla="*/ 307 h 355"/>
                <a:gd name="T22" fmla="*/ 484 w 533"/>
                <a:gd name="T23" fmla="*/ 316 h 355"/>
                <a:gd name="T24" fmla="*/ 47 w 533"/>
                <a:gd name="T25" fmla="*/ 316 h 355"/>
                <a:gd name="T26" fmla="*/ 39 w 533"/>
                <a:gd name="T27" fmla="*/ 307 h 355"/>
                <a:gd name="T28" fmla="*/ 39 w 533"/>
                <a:gd name="T29" fmla="*/ 31 h 355"/>
                <a:gd name="T30" fmla="*/ 492 w 533"/>
                <a:gd name="T31" fmla="*/ 31 h 355"/>
                <a:gd name="T32" fmla="*/ 492 w 533"/>
                <a:gd name="T33" fmla="*/ 30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3" h="355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0" y="345"/>
                    <a:pt x="9" y="355"/>
                    <a:pt x="21" y="355"/>
                  </a:cubicBezTo>
                  <a:cubicBezTo>
                    <a:pt x="512" y="355"/>
                    <a:pt x="512" y="355"/>
                    <a:pt x="512" y="355"/>
                  </a:cubicBezTo>
                  <a:cubicBezTo>
                    <a:pt x="523" y="355"/>
                    <a:pt x="533" y="345"/>
                    <a:pt x="533" y="333"/>
                  </a:cubicBezTo>
                  <a:cubicBezTo>
                    <a:pt x="533" y="2"/>
                    <a:pt x="533" y="2"/>
                    <a:pt x="533" y="2"/>
                  </a:cubicBezTo>
                  <a:cubicBezTo>
                    <a:pt x="533" y="1"/>
                    <a:pt x="533" y="0"/>
                    <a:pt x="532" y="0"/>
                  </a:cubicBezTo>
                  <a:lnTo>
                    <a:pt x="0" y="0"/>
                  </a:lnTo>
                  <a:close/>
                  <a:moveTo>
                    <a:pt x="492" y="307"/>
                  </a:moveTo>
                  <a:cubicBezTo>
                    <a:pt x="492" y="312"/>
                    <a:pt x="489" y="316"/>
                    <a:pt x="484" y="316"/>
                  </a:cubicBezTo>
                  <a:cubicBezTo>
                    <a:pt x="47" y="316"/>
                    <a:pt x="47" y="316"/>
                    <a:pt x="47" y="316"/>
                  </a:cubicBezTo>
                  <a:cubicBezTo>
                    <a:pt x="43" y="316"/>
                    <a:pt x="39" y="312"/>
                    <a:pt x="39" y="307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492" y="31"/>
                    <a:pt x="492" y="31"/>
                    <a:pt x="492" y="31"/>
                  </a:cubicBezTo>
                  <a:lnTo>
                    <a:pt x="492" y="3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12" name="Freeform 222"/>
            <p:cNvSpPr/>
            <p:nvPr/>
          </p:nvSpPr>
          <p:spPr bwMode="auto">
            <a:xfrm>
              <a:off x="2044700" y="2154238"/>
              <a:ext cx="409575" cy="87313"/>
            </a:xfrm>
            <a:custGeom>
              <a:avLst/>
              <a:gdLst>
                <a:gd name="T0" fmla="*/ 533 w 533"/>
                <a:gd name="T1" fmla="*/ 21 h 112"/>
                <a:gd name="T2" fmla="*/ 533 w 533"/>
                <a:gd name="T3" fmla="*/ 112 h 112"/>
                <a:gd name="T4" fmla="*/ 0 w 533"/>
                <a:gd name="T5" fmla="*/ 112 h 112"/>
                <a:gd name="T6" fmla="*/ 0 w 533"/>
                <a:gd name="T7" fmla="*/ 21 h 112"/>
                <a:gd name="T8" fmla="*/ 21 w 533"/>
                <a:gd name="T9" fmla="*/ 0 h 112"/>
                <a:gd name="T10" fmla="*/ 83 w 533"/>
                <a:gd name="T11" fmla="*/ 0 h 112"/>
                <a:gd name="T12" fmla="*/ 83 w 533"/>
                <a:gd name="T13" fmla="*/ 41 h 112"/>
                <a:gd name="T14" fmla="*/ 108 w 533"/>
                <a:gd name="T15" fmla="*/ 65 h 112"/>
                <a:gd name="T16" fmla="*/ 136 w 533"/>
                <a:gd name="T17" fmla="*/ 65 h 112"/>
                <a:gd name="T18" fmla="*/ 161 w 533"/>
                <a:gd name="T19" fmla="*/ 41 h 112"/>
                <a:gd name="T20" fmla="*/ 161 w 533"/>
                <a:gd name="T21" fmla="*/ 0 h 112"/>
                <a:gd name="T22" fmla="*/ 373 w 533"/>
                <a:gd name="T23" fmla="*/ 0 h 112"/>
                <a:gd name="T24" fmla="*/ 373 w 533"/>
                <a:gd name="T25" fmla="*/ 41 h 112"/>
                <a:gd name="T26" fmla="*/ 398 w 533"/>
                <a:gd name="T27" fmla="*/ 65 h 112"/>
                <a:gd name="T28" fmla="*/ 426 w 533"/>
                <a:gd name="T29" fmla="*/ 65 h 112"/>
                <a:gd name="T30" fmla="*/ 450 w 533"/>
                <a:gd name="T31" fmla="*/ 41 h 112"/>
                <a:gd name="T32" fmla="*/ 450 w 533"/>
                <a:gd name="T33" fmla="*/ 0 h 112"/>
                <a:gd name="T34" fmla="*/ 512 w 533"/>
                <a:gd name="T35" fmla="*/ 0 h 112"/>
                <a:gd name="T36" fmla="*/ 533 w 533"/>
                <a:gd name="T37" fmla="*/ 2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112">
                  <a:moveTo>
                    <a:pt x="533" y="21"/>
                  </a:moveTo>
                  <a:cubicBezTo>
                    <a:pt x="533" y="112"/>
                    <a:pt x="533" y="112"/>
                    <a:pt x="533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54"/>
                    <a:pt x="95" y="65"/>
                    <a:pt x="108" y="65"/>
                  </a:cubicBezTo>
                  <a:cubicBezTo>
                    <a:pt x="136" y="65"/>
                    <a:pt x="136" y="65"/>
                    <a:pt x="136" y="65"/>
                  </a:cubicBezTo>
                  <a:cubicBezTo>
                    <a:pt x="150" y="65"/>
                    <a:pt x="161" y="54"/>
                    <a:pt x="161" y="41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73" y="41"/>
                    <a:pt x="373" y="41"/>
                    <a:pt x="373" y="41"/>
                  </a:cubicBezTo>
                  <a:cubicBezTo>
                    <a:pt x="373" y="54"/>
                    <a:pt x="384" y="65"/>
                    <a:pt x="398" y="65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39" y="65"/>
                    <a:pt x="450" y="54"/>
                    <a:pt x="450" y="4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512" y="0"/>
                    <a:pt x="512" y="0"/>
                    <a:pt x="512" y="0"/>
                  </a:cubicBezTo>
                  <a:cubicBezTo>
                    <a:pt x="523" y="0"/>
                    <a:pt x="533" y="9"/>
                    <a:pt x="533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13" name="Freeform 223"/>
            <p:cNvSpPr>
              <a:spLocks noEditPoints="1"/>
            </p:cNvSpPr>
            <p:nvPr/>
          </p:nvSpPr>
          <p:spPr bwMode="auto">
            <a:xfrm>
              <a:off x="2257425" y="2320925"/>
              <a:ext cx="111125" cy="153988"/>
            </a:xfrm>
            <a:custGeom>
              <a:avLst/>
              <a:gdLst>
                <a:gd name="T0" fmla="*/ 74 w 146"/>
                <a:gd name="T1" fmla="*/ 0 h 201"/>
                <a:gd name="T2" fmla="*/ 0 w 146"/>
                <a:gd name="T3" fmla="*/ 100 h 201"/>
                <a:gd name="T4" fmla="*/ 73 w 146"/>
                <a:gd name="T5" fmla="*/ 201 h 201"/>
                <a:gd name="T6" fmla="*/ 146 w 146"/>
                <a:gd name="T7" fmla="*/ 99 h 201"/>
                <a:gd name="T8" fmla="*/ 74 w 146"/>
                <a:gd name="T9" fmla="*/ 0 h 201"/>
                <a:gd name="T10" fmla="*/ 74 w 146"/>
                <a:gd name="T11" fmla="*/ 166 h 201"/>
                <a:gd name="T12" fmla="*/ 46 w 146"/>
                <a:gd name="T13" fmla="*/ 100 h 201"/>
                <a:gd name="T14" fmla="*/ 73 w 146"/>
                <a:gd name="T15" fmla="*/ 34 h 201"/>
                <a:gd name="T16" fmla="*/ 101 w 146"/>
                <a:gd name="T17" fmla="*/ 100 h 201"/>
                <a:gd name="T18" fmla="*/ 74 w 146"/>
                <a:gd name="T19" fmla="*/ 16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201">
                  <a:moveTo>
                    <a:pt x="74" y="0"/>
                  </a:moveTo>
                  <a:cubicBezTo>
                    <a:pt x="24" y="0"/>
                    <a:pt x="0" y="44"/>
                    <a:pt x="0" y="100"/>
                  </a:cubicBezTo>
                  <a:cubicBezTo>
                    <a:pt x="0" y="155"/>
                    <a:pt x="22" y="201"/>
                    <a:pt x="73" y="201"/>
                  </a:cubicBezTo>
                  <a:cubicBezTo>
                    <a:pt x="122" y="201"/>
                    <a:pt x="146" y="159"/>
                    <a:pt x="146" y="99"/>
                  </a:cubicBezTo>
                  <a:cubicBezTo>
                    <a:pt x="146" y="46"/>
                    <a:pt x="126" y="0"/>
                    <a:pt x="74" y="0"/>
                  </a:cubicBezTo>
                  <a:close/>
                  <a:moveTo>
                    <a:pt x="74" y="166"/>
                  </a:moveTo>
                  <a:cubicBezTo>
                    <a:pt x="56" y="166"/>
                    <a:pt x="45" y="145"/>
                    <a:pt x="46" y="100"/>
                  </a:cubicBezTo>
                  <a:cubicBezTo>
                    <a:pt x="45" y="55"/>
                    <a:pt x="57" y="34"/>
                    <a:pt x="73" y="34"/>
                  </a:cubicBezTo>
                  <a:cubicBezTo>
                    <a:pt x="92" y="34"/>
                    <a:pt x="101" y="57"/>
                    <a:pt x="101" y="100"/>
                  </a:cubicBezTo>
                  <a:cubicBezTo>
                    <a:pt x="101" y="144"/>
                    <a:pt x="91" y="166"/>
                    <a:pt x="74" y="1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14" name="Freeform 224"/>
            <p:cNvSpPr/>
            <p:nvPr/>
          </p:nvSpPr>
          <p:spPr bwMode="auto">
            <a:xfrm>
              <a:off x="2132013" y="2320925"/>
              <a:ext cx="104775" cy="150813"/>
            </a:xfrm>
            <a:custGeom>
              <a:avLst/>
              <a:gdLst>
                <a:gd name="T0" fmla="*/ 138 w 138"/>
                <a:gd name="T1" fmla="*/ 197 h 197"/>
                <a:gd name="T2" fmla="*/ 0 w 138"/>
                <a:gd name="T3" fmla="*/ 197 h 197"/>
                <a:gd name="T4" fmla="*/ 0 w 138"/>
                <a:gd name="T5" fmla="*/ 170 h 197"/>
                <a:gd name="T6" fmla="*/ 25 w 138"/>
                <a:gd name="T7" fmla="*/ 147 h 197"/>
                <a:gd name="T8" fmla="*/ 89 w 138"/>
                <a:gd name="T9" fmla="*/ 65 h 197"/>
                <a:gd name="T10" fmla="*/ 57 w 138"/>
                <a:gd name="T11" fmla="*/ 36 h 197"/>
                <a:gd name="T12" fmla="*/ 15 w 138"/>
                <a:gd name="T13" fmla="*/ 52 h 197"/>
                <a:gd name="T14" fmla="*/ 3 w 138"/>
                <a:gd name="T15" fmla="*/ 20 h 197"/>
                <a:gd name="T16" fmla="*/ 66 w 138"/>
                <a:gd name="T17" fmla="*/ 0 h 197"/>
                <a:gd name="T18" fmla="*/ 134 w 138"/>
                <a:gd name="T19" fmla="*/ 61 h 197"/>
                <a:gd name="T20" fmla="*/ 83 w 138"/>
                <a:gd name="T21" fmla="*/ 144 h 197"/>
                <a:gd name="T22" fmla="*/ 65 w 138"/>
                <a:gd name="T23" fmla="*/ 159 h 197"/>
                <a:gd name="T24" fmla="*/ 65 w 138"/>
                <a:gd name="T25" fmla="*/ 160 h 197"/>
                <a:gd name="T26" fmla="*/ 138 w 138"/>
                <a:gd name="T27" fmla="*/ 160 h 197"/>
                <a:gd name="T28" fmla="*/ 138 w 138"/>
                <a:gd name="T2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197">
                  <a:moveTo>
                    <a:pt x="138" y="197"/>
                  </a:moveTo>
                  <a:cubicBezTo>
                    <a:pt x="0" y="197"/>
                    <a:pt x="0" y="197"/>
                    <a:pt x="0" y="19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68" y="109"/>
                    <a:pt x="88" y="87"/>
                    <a:pt x="89" y="65"/>
                  </a:cubicBezTo>
                  <a:cubicBezTo>
                    <a:pt x="89" y="49"/>
                    <a:pt x="79" y="36"/>
                    <a:pt x="57" y="36"/>
                  </a:cubicBezTo>
                  <a:cubicBezTo>
                    <a:pt x="40" y="36"/>
                    <a:pt x="26" y="45"/>
                    <a:pt x="15" y="5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7" y="9"/>
                    <a:pt x="40" y="0"/>
                    <a:pt x="66" y="0"/>
                  </a:cubicBezTo>
                  <a:cubicBezTo>
                    <a:pt x="110" y="0"/>
                    <a:pt x="134" y="25"/>
                    <a:pt x="134" y="61"/>
                  </a:cubicBezTo>
                  <a:cubicBezTo>
                    <a:pt x="134" y="93"/>
                    <a:pt x="111" y="119"/>
                    <a:pt x="83" y="144"/>
                  </a:cubicBezTo>
                  <a:cubicBezTo>
                    <a:pt x="65" y="159"/>
                    <a:pt x="65" y="159"/>
                    <a:pt x="65" y="159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138" y="160"/>
                    <a:pt x="138" y="160"/>
                    <a:pt x="138" y="160"/>
                  </a:cubicBezTo>
                  <a:lnTo>
                    <a:pt x="138" y="1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15" name="Freeform 225"/>
            <p:cNvSpPr/>
            <p:nvPr/>
          </p:nvSpPr>
          <p:spPr bwMode="auto">
            <a:xfrm>
              <a:off x="2124075" y="2119313"/>
              <a:ext cx="30163" cy="71438"/>
            </a:xfrm>
            <a:custGeom>
              <a:avLst/>
              <a:gdLst>
                <a:gd name="T0" fmla="*/ 0 w 39"/>
                <a:gd name="T1" fmla="*/ 80 h 92"/>
                <a:gd name="T2" fmla="*/ 0 w 39"/>
                <a:gd name="T3" fmla="*/ 13 h 92"/>
                <a:gd name="T4" fmla="*/ 12 w 39"/>
                <a:gd name="T5" fmla="*/ 0 h 92"/>
                <a:gd name="T6" fmla="*/ 26 w 39"/>
                <a:gd name="T7" fmla="*/ 0 h 92"/>
                <a:gd name="T8" fmla="*/ 39 w 39"/>
                <a:gd name="T9" fmla="*/ 13 h 92"/>
                <a:gd name="T10" fmla="*/ 39 w 39"/>
                <a:gd name="T11" fmla="*/ 80 h 92"/>
                <a:gd name="T12" fmla="*/ 26 w 39"/>
                <a:gd name="T13" fmla="*/ 92 h 92"/>
                <a:gd name="T14" fmla="*/ 12 w 39"/>
                <a:gd name="T15" fmla="*/ 92 h 92"/>
                <a:gd name="T16" fmla="*/ 0 w 39"/>
                <a:gd name="T17" fmla="*/ 8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92">
                  <a:moveTo>
                    <a:pt x="0" y="8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0"/>
                    <a:pt x="39" y="6"/>
                    <a:pt x="39" y="13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9" y="87"/>
                    <a:pt x="33" y="92"/>
                    <a:pt x="26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5" y="92"/>
                    <a:pt x="0" y="8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16" name="Freeform 226"/>
            <p:cNvSpPr/>
            <p:nvPr/>
          </p:nvSpPr>
          <p:spPr bwMode="auto">
            <a:xfrm>
              <a:off x="2346325" y="2119313"/>
              <a:ext cx="30163" cy="71438"/>
            </a:xfrm>
            <a:custGeom>
              <a:avLst/>
              <a:gdLst>
                <a:gd name="T0" fmla="*/ 0 w 39"/>
                <a:gd name="T1" fmla="*/ 80 h 92"/>
                <a:gd name="T2" fmla="*/ 0 w 39"/>
                <a:gd name="T3" fmla="*/ 13 h 92"/>
                <a:gd name="T4" fmla="*/ 13 w 39"/>
                <a:gd name="T5" fmla="*/ 0 h 92"/>
                <a:gd name="T6" fmla="*/ 27 w 39"/>
                <a:gd name="T7" fmla="*/ 0 h 92"/>
                <a:gd name="T8" fmla="*/ 39 w 39"/>
                <a:gd name="T9" fmla="*/ 13 h 92"/>
                <a:gd name="T10" fmla="*/ 39 w 39"/>
                <a:gd name="T11" fmla="*/ 80 h 92"/>
                <a:gd name="T12" fmla="*/ 27 w 39"/>
                <a:gd name="T13" fmla="*/ 92 h 92"/>
                <a:gd name="T14" fmla="*/ 13 w 39"/>
                <a:gd name="T15" fmla="*/ 92 h 92"/>
                <a:gd name="T16" fmla="*/ 0 w 39"/>
                <a:gd name="T17" fmla="*/ 8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92">
                  <a:moveTo>
                    <a:pt x="0" y="8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4" y="0"/>
                    <a:pt x="39" y="6"/>
                    <a:pt x="39" y="13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9" y="87"/>
                    <a:pt x="34" y="92"/>
                    <a:pt x="27" y="92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6" y="92"/>
                    <a:pt x="0" y="8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grpSp>
        <p:nvGrpSpPr>
          <p:cNvPr id="460" name="Group 85"/>
          <p:cNvGrpSpPr/>
          <p:nvPr/>
        </p:nvGrpSpPr>
        <p:grpSpPr>
          <a:xfrm>
            <a:off x="988448" y="1697668"/>
            <a:ext cx="446088" cy="446088"/>
            <a:chOff x="1200150" y="3768725"/>
            <a:chExt cx="446088" cy="446088"/>
          </a:xfrm>
          <a:solidFill>
            <a:srgbClr val="27506E"/>
          </a:solidFill>
        </p:grpSpPr>
        <p:sp>
          <p:nvSpPr>
            <p:cNvPr id="461" name="Freeform 78"/>
            <p:cNvSpPr/>
            <p:nvPr/>
          </p:nvSpPr>
          <p:spPr bwMode="auto">
            <a:xfrm>
              <a:off x="1200150" y="3768725"/>
              <a:ext cx="446088" cy="446088"/>
            </a:xfrm>
            <a:custGeom>
              <a:avLst/>
              <a:gdLst>
                <a:gd name="T0" fmla="*/ 539 w 580"/>
                <a:gd name="T1" fmla="*/ 141 h 580"/>
                <a:gd name="T2" fmla="*/ 509 w 580"/>
                <a:gd name="T3" fmla="*/ 171 h 580"/>
                <a:gd name="T4" fmla="*/ 489 w 580"/>
                <a:gd name="T5" fmla="*/ 181 h 580"/>
                <a:gd name="T6" fmla="*/ 517 w 580"/>
                <a:gd name="T7" fmla="*/ 290 h 580"/>
                <a:gd name="T8" fmla="*/ 290 w 580"/>
                <a:gd name="T9" fmla="*/ 517 h 580"/>
                <a:gd name="T10" fmla="*/ 63 w 580"/>
                <a:gd name="T11" fmla="*/ 290 h 580"/>
                <a:gd name="T12" fmla="*/ 290 w 580"/>
                <a:gd name="T13" fmla="*/ 63 h 580"/>
                <a:gd name="T14" fmla="*/ 401 w 580"/>
                <a:gd name="T15" fmla="*/ 92 h 580"/>
                <a:gd name="T16" fmla="*/ 411 w 580"/>
                <a:gd name="T17" fmla="*/ 72 h 580"/>
                <a:gd name="T18" fmla="*/ 441 w 580"/>
                <a:gd name="T19" fmla="*/ 42 h 580"/>
                <a:gd name="T20" fmla="*/ 290 w 580"/>
                <a:gd name="T21" fmla="*/ 0 h 580"/>
                <a:gd name="T22" fmla="*/ 0 w 580"/>
                <a:gd name="T23" fmla="*/ 290 h 580"/>
                <a:gd name="T24" fmla="*/ 290 w 580"/>
                <a:gd name="T25" fmla="*/ 580 h 580"/>
                <a:gd name="T26" fmla="*/ 580 w 580"/>
                <a:gd name="T27" fmla="*/ 290 h 580"/>
                <a:gd name="T28" fmla="*/ 539 w 580"/>
                <a:gd name="T29" fmla="*/ 14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0" h="580">
                  <a:moveTo>
                    <a:pt x="539" y="141"/>
                  </a:moveTo>
                  <a:cubicBezTo>
                    <a:pt x="509" y="171"/>
                    <a:pt x="509" y="171"/>
                    <a:pt x="509" y="171"/>
                  </a:cubicBezTo>
                  <a:cubicBezTo>
                    <a:pt x="504" y="176"/>
                    <a:pt x="496" y="179"/>
                    <a:pt x="489" y="181"/>
                  </a:cubicBezTo>
                  <a:cubicBezTo>
                    <a:pt x="506" y="213"/>
                    <a:pt x="517" y="250"/>
                    <a:pt x="517" y="290"/>
                  </a:cubicBezTo>
                  <a:cubicBezTo>
                    <a:pt x="517" y="415"/>
                    <a:pt x="415" y="517"/>
                    <a:pt x="290" y="517"/>
                  </a:cubicBezTo>
                  <a:cubicBezTo>
                    <a:pt x="165" y="517"/>
                    <a:pt x="63" y="415"/>
                    <a:pt x="63" y="290"/>
                  </a:cubicBezTo>
                  <a:cubicBezTo>
                    <a:pt x="63" y="165"/>
                    <a:pt x="165" y="63"/>
                    <a:pt x="290" y="63"/>
                  </a:cubicBezTo>
                  <a:cubicBezTo>
                    <a:pt x="330" y="63"/>
                    <a:pt x="368" y="74"/>
                    <a:pt x="401" y="92"/>
                  </a:cubicBezTo>
                  <a:cubicBezTo>
                    <a:pt x="402" y="85"/>
                    <a:pt x="406" y="78"/>
                    <a:pt x="411" y="72"/>
                  </a:cubicBezTo>
                  <a:cubicBezTo>
                    <a:pt x="441" y="42"/>
                    <a:pt x="441" y="42"/>
                    <a:pt x="441" y="42"/>
                  </a:cubicBezTo>
                  <a:cubicBezTo>
                    <a:pt x="397" y="15"/>
                    <a:pt x="345" y="0"/>
                    <a:pt x="290" y="0"/>
                  </a:cubicBezTo>
                  <a:cubicBezTo>
                    <a:pt x="130" y="0"/>
                    <a:pt x="0" y="130"/>
                    <a:pt x="0" y="290"/>
                  </a:cubicBezTo>
                  <a:cubicBezTo>
                    <a:pt x="0" y="450"/>
                    <a:pt x="130" y="580"/>
                    <a:pt x="290" y="580"/>
                  </a:cubicBezTo>
                  <a:cubicBezTo>
                    <a:pt x="450" y="580"/>
                    <a:pt x="580" y="450"/>
                    <a:pt x="580" y="290"/>
                  </a:cubicBezTo>
                  <a:cubicBezTo>
                    <a:pt x="580" y="235"/>
                    <a:pt x="565" y="184"/>
                    <a:pt x="539" y="1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62" name="Freeform 79"/>
            <p:cNvSpPr/>
            <p:nvPr/>
          </p:nvSpPr>
          <p:spPr bwMode="auto">
            <a:xfrm>
              <a:off x="1381125" y="3781425"/>
              <a:ext cx="252413" cy="252413"/>
            </a:xfrm>
            <a:custGeom>
              <a:avLst/>
              <a:gdLst>
                <a:gd name="T0" fmla="*/ 186 w 329"/>
                <a:gd name="T1" fmla="*/ 67 h 328"/>
                <a:gd name="T2" fmla="*/ 249 w 329"/>
                <a:gd name="T3" fmla="*/ 4 h 328"/>
                <a:gd name="T4" fmla="*/ 257 w 329"/>
                <a:gd name="T5" fmla="*/ 7 h 328"/>
                <a:gd name="T6" fmla="*/ 263 w 329"/>
                <a:gd name="T7" fmla="*/ 66 h 328"/>
                <a:gd name="T8" fmla="*/ 322 w 329"/>
                <a:gd name="T9" fmla="*/ 71 h 328"/>
                <a:gd name="T10" fmla="*/ 325 w 329"/>
                <a:gd name="T11" fmla="*/ 80 h 328"/>
                <a:gd name="T12" fmla="*/ 262 w 329"/>
                <a:gd name="T13" fmla="*/ 142 h 328"/>
                <a:gd name="T14" fmla="*/ 245 w 329"/>
                <a:gd name="T15" fmla="*/ 149 h 328"/>
                <a:gd name="T16" fmla="*/ 207 w 329"/>
                <a:gd name="T17" fmla="*/ 145 h 328"/>
                <a:gd name="T18" fmla="*/ 99 w 329"/>
                <a:gd name="T19" fmla="*/ 253 h 328"/>
                <a:gd name="T20" fmla="*/ 89 w 329"/>
                <a:gd name="T21" fmla="*/ 309 h 328"/>
                <a:gd name="T22" fmla="*/ 19 w 329"/>
                <a:gd name="T23" fmla="*/ 309 h 328"/>
                <a:gd name="T24" fmla="*/ 19 w 329"/>
                <a:gd name="T25" fmla="*/ 239 h 328"/>
                <a:gd name="T26" fmla="*/ 75 w 329"/>
                <a:gd name="T27" fmla="*/ 230 h 328"/>
                <a:gd name="T28" fmla="*/ 184 w 329"/>
                <a:gd name="T29" fmla="*/ 121 h 328"/>
                <a:gd name="T30" fmla="*/ 180 w 329"/>
                <a:gd name="T31" fmla="*/ 84 h 328"/>
                <a:gd name="T32" fmla="*/ 186 w 329"/>
                <a:gd name="T33" fmla="*/ 6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9" h="328">
                  <a:moveTo>
                    <a:pt x="186" y="67"/>
                  </a:moveTo>
                  <a:cubicBezTo>
                    <a:pt x="249" y="4"/>
                    <a:pt x="249" y="4"/>
                    <a:pt x="249" y="4"/>
                  </a:cubicBezTo>
                  <a:cubicBezTo>
                    <a:pt x="253" y="0"/>
                    <a:pt x="256" y="1"/>
                    <a:pt x="257" y="7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322" y="71"/>
                    <a:pt x="322" y="71"/>
                    <a:pt x="322" y="71"/>
                  </a:cubicBezTo>
                  <a:cubicBezTo>
                    <a:pt x="327" y="72"/>
                    <a:pt x="329" y="76"/>
                    <a:pt x="325" y="80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58" y="146"/>
                    <a:pt x="250" y="149"/>
                    <a:pt x="245" y="149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107" y="272"/>
                    <a:pt x="104" y="294"/>
                    <a:pt x="89" y="309"/>
                  </a:cubicBezTo>
                  <a:cubicBezTo>
                    <a:pt x="70" y="328"/>
                    <a:pt x="39" y="328"/>
                    <a:pt x="19" y="309"/>
                  </a:cubicBezTo>
                  <a:cubicBezTo>
                    <a:pt x="0" y="290"/>
                    <a:pt x="0" y="259"/>
                    <a:pt x="19" y="239"/>
                  </a:cubicBezTo>
                  <a:cubicBezTo>
                    <a:pt x="34" y="224"/>
                    <a:pt x="57" y="221"/>
                    <a:pt x="75" y="230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78"/>
                    <a:pt x="182" y="71"/>
                    <a:pt x="186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63" name="Freeform 80"/>
            <p:cNvSpPr/>
            <p:nvPr/>
          </p:nvSpPr>
          <p:spPr bwMode="auto">
            <a:xfrm>
              <a:off x="1292225" y="3860800"/>
              <a:ext cx="261938" cy="261938"/>
            </a:xfrm>
            <a:custGeom>
              <a:avLst/>
              <a:gdLst>
                <a:gd name="T0" fmla="*/ 170 w 340"/>
                <a:gd name="T1" fmla="*/ 73 h 340"/>
                <a:gd name="T2" fmla="*/ 212 w 340"/>
                <a:gd name="T3" fmla="*/ 83 h 340"/>
                <a:gd name="T4" fmla="*/ 266 w 340"/>
                <a:gd name="T5" fmla="*/ 30 h 340"/>
                <a:gd name="T6" fmla="*/ 170 w 340"/>
                <a:gd name="T7" fmla="*/ 0 h 340"/>
                <a:gd name="T8" fmla="*/ 0 w 340"/>
                <a:gd name="T9" fmla="*/ 170 h 340"/>
                <a:gd name="T10" fmla="*/ 170 w 340"/>
                <a:gd name="T11" fmla="*/ 340 h 340"/>
                <a:gd name="T12" fmla="*/ 340 w 340"/>
                <a:gd name="T13" fmla="*/ 170 h 340"/>
                <a:gd name="T14" fmla="*/ 311 w 340"/>
                <a:gd name="T15" fmla="*/ 76 h 340"/>
                <a:gd name="T16" fmla="*/ 258 w 340"/>
                <a:gd name="T17" fmla="*/ 130 h 340"/>
                <a:gd name="T18" fmla="*/ 267 w 340"/>
                <a:gd name="T19" fmla="*/ 170 h 340"/>
                <a:gd name="T20" fmla="*/ 170 w 340"/>
                <a:gd name="T21" fmla="*/ 267 h 340"/>
                <a:gd name="T22" fmla="*/ 73 w 340"/>
                <a:gd name="T23" fmla="*/ 170 h 340"/>
                <a:gd name="T24" fmla="*/ 170 w 340"/>
                <a:gd name="T25" fmla="*/ 7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0" h="340">
                  <a:moveTo>
                    <a:pt x="170" y="73"/>
                  </a:moveTo>
                  <a:cubicBezTo>
                    <a:pt x="185" y="73"/>
                    <a:pt x="199" y="77"/>
                    <a:pt x="212" y="83"/>
                  </a:cubicBezTo>
                  <a:cubicBezTo>
                    <a:pt x="266" y="30"/>
                    <a:pt x="266" y="30"/>
                    <a:pt x="266" y="30"/>
                  </a:cubicBezTo>
                  <a:cubicBezTo>
                    <a:pt x="238" y="11"/>
                    <a:pt x="205" y="0"/>
                    <a:pt x="170" y="0"/>
                  </a:cubicBezTo>
                  <a:cubicBezTo>
                    <a:pt x="76" y="0"/>
                    <a:pt x="0" y="76"/>
                    <a:pt x="0" y="170"/>
                  </a:cubicBezTo>
                  <a:cubicBezTo>
                    <a:pt x="0" y="264"/>
                    <a:pt x="76" y="340"/>
                    <a:pt x="170" y="340"/>
                  </a:cubicBezTo>
                  <a:cubicBezTo>
                    <a:pt x="264" y="340"/>
                    <a:pt x="340" y="264"/>
                    <a:pt x="340" y="170"/>
                  </a:cubicBezTo>
                  <a:cubicBezTo>
                    <a:pt x="340" y="135"/>
                    <a:pt x="329" y="103"/>
                    <a:pt x="311" y="76"/>
                  </a:cubicBezTo>
                  <a:cubicBezTo>
                    <a:pt x="258" y="130"/>
                    <a:pt x="258" y="130"/>
                    <a:pt x="258" y="130"/>
                  </a:cubicBezTo>
                  <a:cubicBezTo>
                    <a:pt x="264" y="142"/>
                    <a:pt x="267" y="156"/>
                    <a:pt x="267" y="170"/>
                  </a:cubicBezTo>
                  <a:cubicBezTo>
                    <a:pt x="267" y="223"/>
                    <a:pt x="223" y="267"/>
                    <a:pt x="170" y="267"/>
                  </a:cubicBezTo>
                  <a:cubicBezTo>
                    <a:pt x="117" y="267"/>
                    <a:pt x="73" y="223"/>
                    <a:pt x="73" y="170"/>
                  </a:cubicBezTo>
                  <a:cubicBezTo>
                    <a:pt x="73" y="117"/>
                    <a:pt x="117" y="73"/>
                    <a:pt x="170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sp>
        <p:nvSpPr>
          <p:cNvPr id="286" name="AutoShape 112"/>
          <p:cNvSpPr/>
          <p:nvPr/>
        </p:nvSpPr>
        <p:spPr bwMode="auto">
          <a:xfrm>
            <a:off x="4624838" y="1732042"/>
            <a:ext cx="360363" cy="35877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rgbClr val="27506E"/>
          </a:solidFill>
          <a:ln>
            <a:noFill/>
          </a:ln>
          <a:effectLst/>
        </p:spPr>
        <p:txBody>
          <a:bodyPr lIns="19050" tIns="19050" rIns="19050" bIns="19050" anchor="ctr"/>
          <a:p>
            <a:pPr algn="ctr" defTabSz="2286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41472" y="5401383"/>
            <a:ext cx="4860626" cy="9848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多维度学生数据采集及数据导出方式。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报名</a:t>
            </a:r>
            <a:r>
              <a:rPr lang="en-US" altLang="zh-CN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-&gt;</a:t>
            </a: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考试</a:t>
            </a:r>
            <a:r>
              <a:rPr lang="en-US" altLang="zh-CN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-&gt;</a:t>
            </a: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录取全过程管理。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7410900" y="5478218"/>
            <a:ext cx="4860626" cy="9848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预约式的报到服务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二维码扫描，轻松快速完成入学报到。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</p:txBody>
      </p:sp>
      <p:sp>
        <p:nvSpPr>
          <p:cNvPr id="39" name="Rectangle 29"/>
          <p:cNvSpPr/>
          <p:nvPr/>
        </p:nvSpPr>
        <p:spPr>
          <a:xfrm>
            <a:off x="8913955" y="1710240"/>
            <a:ext cx="2212687" cy="102489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 b="1" dirty="0">
                <a:latin typeface="方正书宋简体" pitchFamily="65" charset="-122"/>
                <a:ea typeface="方正书宋简体" pitchFamily="65" charset="-122"/>
                <a:sym typeface="+mn-ea"/>
              </a:rPr>
              <a:t>迎新网</a:t>
            </a:r>
            <a:endParaRPr lang="zh-CN" altLang="en-US" sz="1600" b="1" dirty="0"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algn="l">
              <a:lnSpc>
                <a:spcPts val="22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发布迎新资讯，新生自助完成预报到登记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40" name="Rectangle 29"/>
          <p:cNvSpPr/>
          <p:nvPr/>
        </p:nvSpPr>
        <p:spPr>
          <a:xfrm>
            <a:off x="9001585" y="4192455"/>
            <a:ext cx="2212687" cy="102489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 b="1" dirty="0">
                <a:latin typeface="方正书宋简体" pitchFamily="65" charset="-122"/>
                <a:ea typeface="方正书宋简体" pitchFamily="65" charset="-122"/>
                <a:sym typeface="+mn-ea"/>
              </a:rPr>
              <a:t>数据统计</a:t>
            </a:r>
            <a:endParaRPr lang="zh-CN" altLang="en-US" sz="1600" b="1" dirty="0"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algn="l">
              <a:lnSpc>
                <a:spcPts val="22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多维度统计分析新生数据，报到人数等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41" name="Rectangle 29"/>
          <p:cNvSpPr/>
          <p:nvPr/>
        </p:nvSpPr>
        <p:spPr>
          <a:xfrm>
            <a:off x="9001585" y="2963730"/>
            <a:ext cx="2212687" cy="102489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 b="1" dirty="0">
                <a:latin typeface="方正书宋简体" pitchFamily="65" charset="-122"/>
                <a:ea typeface="方正书宋简体" pitchFamily="65" charset="-122"/>
                <a:sym typeface="+mn-ea"/>
              </a:rPr>
              <a:t>现场报道</a:t>
            </a:r>
            <a:endParaRPr lang="zh-CN" altLang="en-US" sz="1600" b="1" dirty="0"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algn="l">
              <a:lnSpc>
                <a:spcPts val="22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现场迎新手续办理、学号生成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8653145" y="2089150"/>
            <a:ext cx="24765" cy="2982595"/>
          </a:xfrm>
          <a:prstGeom prst="line">
            <a:avLst/>
          </a:prstGeom>
          <a:ln>
            <a:solidFill>
              <a:srgbClr val="535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8556365" y="1962847"/>
            <a:ext cx="216024" cy="216024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556365" y="3131247"/>
            <a:ext cx="216024" cy="216024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56365" y="4361877"/>
            <a:ext cx="216024" cy="216024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Freeform 332"/>
          <p:cNvSpPr>
            <a:spLocks noEditPoints="1"/>
          </p:cNvSpPr>
          <p:nvPr/>
        </p:nvSpPr>
        <p:spPr bwMode="auto">
          <a:xfrm>
            <a:off x="7676950" y="1844043"/>
            <a:ext cx="612775" cy="498475"/>
          </a:xfrm>
          <a:custGeom>
            <a:avLst/>
            <a:gdLst>
              <a:gd name="T0" fmla="*/ 2147483647 w 107"/>
              <a:gd name="T1" fmla="*/ 0 h 87"/>
              <a:gd name="T2" fmla="*/ 2147483647 w 107"/>
              <a:gd name="T3" fmla="*/ 0 h 87"/>
              <a:gd name="T4" fmla="*/ 0 w 107"/>
              <a:gd name="T5" fmla="*/ 2147483647 h 87"/>
              <a:gd name="T6" fmla="*/ 0 w 107"/>
              <a:gd name="T7" fmla="*/ 2147483647 h 87"/>
              <a:gd name="T8" fmla="*/ 2147483647 w 107"/>
              <a:gd name="T9" fmla="*/ 2147483647 h 87"/>
              <a:gd name="T10" fmla="*/ 2147483647 w 107"/>
              <a:gd name="T11" fmla="*/ 2147483647 h 87"/>
              <a:gd name="T12" fmla="*/ 2147483647 w 107"/>
              <a:gd name="T13" fmla="*/ 2147483647 h 87"/>
              <a:gd name="T14" fmla="*/ 2147483647 w 107"/>
              <a:gd name="T15" fmla="*/ 2147483647 h 87"/>
              <a:gd name="T16" fmla="*/ 2147483647 w 107"/>
              <a:gd name="T17" fmla="*/ 0 h 87"/>
              <a:gd name="T18" fmla="*/ 2147483647 w 107"/>
              <a:gd name="T19" fmla="*/ 2147483647 h 87"/>
              <a:gd name="T20" fmla="*/ 2147483647 w 107"/>
              <a:gd name="T21" fmla="*/ 2147483647 h 87"/>
              <a:gd name="T22" fmla="*/ 2147483647 w 107"/>
              <a:gd name="T23" fmla="*/ 2147483647 h 87"/>
              <a:gd name="T24" fmla="*/ 2147483647 w 107"/>
              <a:gd name="T25" fmla="*/ 2147483647 h 87"/>
              <a:gd name="T26" fmla="*/ 2147483647 w 107"/>
              <a:gd name="T27" fmla="*/ 2147483647 h 87"/>
              <a:gd name="T28" fmla="*/ 2147483647 w 107"/>
              <a:gd name="T29" fmla="*/ 2147483647 h 87"/>
              <a:gd name="T30" fmla="*/ 2147483647 w 107"/>
              <a:gd name="T31" fmla="*/ 2147483647 h 87"/>
              <a:gd name="T32" fmla="*/ 0 w 107"/>
              <a:gd name="T33" fmla="*/ 2147483647 h 87"/>
              <a:gd name="T34" fmla="*/ 0 w 107"/>
              <a:gd name="T35" fmla="*/ 2147483647 h 87"/>
              <a:gd name="T36" fmla="*/ 2147483647 w 107"/>
              <a:gd name="T37" fmla="*/ 2147483647 h 87"/>
              <a:gd name="T38" fmla="*/ 2147483647 w 107"/>
              <a:gd name="T39" fmla="*/ 2147483647 h 87"/>
              <a:gd name="T40" fmla="*/ 2147483647 w 107"/>
              <a:gd name="T41" fmla="*/ 2147483647 h 87"/>
              <a:gd name="T42" fmla="*/ 2147483647 w 107"/>
              <a:gd name="T43" fmla="*/ 2147483647 h 87"/>
              <a:gd name="T44" fmla="*/ 2147483647 w 107"/>
              <a:gd name="T45" fmla="*/ 2147483647 h 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07" h="87">
                <a:moveTo>
                  <a:pt x="103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0"/>
                  <a:pt x="2" y="71"/>
                  <a:pt x="4" y="71"/>
                </a:cubicBezTo>
                <a:cubicBezTo>
                  <a:pt x="103" y="71"/>
                  <a:pt x="103" y="71"/>
                  <a:pt x="103" y="71"/>
                </a:cubicBezTo>
                <a:cubicBezTo>
                  <a:pt x="105" y="71"/>
                  <a:pt x="107" y="70"/>
                  <a:pt x="107" y="68"/>
                </a:cubicBezTo>
                <a:cubicBezTo>
                  <a:pt x="107" y="4"/>
                  <a:pt x="107" y="4"/>
                  <a:pt x="107" y="4"/>
                </a:cubicBezTo>
                <a:cubicBezTo>
                  <a:pt x="107" y="2"/>
                  <a:pt x="105" y="0"/>
                  <a:pt x="103" y="0"/>
                </a:cubicBezTo>
                <a:close/>
                <a:moveTo>
                  <a:pt x="99" y="64"/>
                </a:moveTo>
                <a:cubicBezTo>
                  <a:pt x="8" y="64"/>
                  <a:pt x="8" y="64"/>
                  <a:pt x="8" y="64"/>
                </a:cubicBezTo>
                <a:cubicBezTo>
                  <a:pt x="8" y="8"/>
                  <a:pt x="8" y="8"/>
                  <a:pt x="8" y="8"/>
                </a:cubicBezTo>
                <a:cubicBezTo>
                  <a:pt x="99" y="8"/>
                  <a:pt x="99" y="8"/>
                  <a:pt x="99" y="8"/>
                </a:cubicBezTo>
                <a:lnTo>
                  <a:pt x="99" y="64"/>
                </a:lnTo>
                <a:close/>
                <a:moveTo>
                  <a:pt x="104" y="79"/>
                </a:moveTo>
                <a:cubicBezTo>
                  <a:pt x="3" y="79"/>
                  <a:pt x="3" y="79"/>
                  <a:pt x="3" y="79"/>
                </a:cubicBezTo>
                <a:cubicBezTo>
                  <a:pt x="1" y="79"/>
                  <a:pt x="0" y="80"/>
                  <a:pt x="0" y="82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5"/>
                  <a:pt x="1" y="87"/>
                  <a:pt x="3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05" y="87"/>
                  <a:pt x="107" y="85"/>
                  <a:pt x="107" y="83"/>
                </a:cubicBezTo>
                <a:cubicBezTo>
                  <a:pt x="107" y="82"/>
                  <a:pt x="107" y="82"/>
                  <a:pt x="107" y="82"/>
                </a:cubicBezTo>
                <a:cubicBezTo>
                  <a:pt x="107" y="80"/>
                  <a:pt x="105" y="79"/>
                  <a:pt x="104" y="79"/>
                </a:cubicBezTo>
                <a:close/>
              </a:path>
            </a:pathLst>
          </a:custGeom>
          <a:solidFill>
            <a:srgbClr val="65AECF"/>
          </a:solidFill>
          <a:ln>
            <a:noFill/>
          </a:ln>
        </p:spPr>
        <p:txBody>
          <a:bodyPr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76" name="Freeform 509"/>
          <p:cNvSpPr>
            <a:spLocks noEditPoints="1"/>
          </p:cNvSpPr>
          <p:nvPr/>
        </p:nvSpPr>
        <p:spPr bwMode="auto">
          <a:xfrm>
            <a:off x="7848399" y="2971170"/>
            <a:ext cx="441325" cy="636587"/>
          </a:xfrm>
          <a:custGeom>
            <a:avLst/>
            <a:gdLst>
              <a:gd name="T0" fmla="*/ 2147483647 w 77"/>
              <a:gd name="T1" fmla="*/ 2147483647 h 111"/>
              <a:gd name="T2" fmla="*/ 2147483647 w 77"/>
              <a:gd name="T3" fmla="*/ 2147483647 h 111"/>
              <a:gd name="T4" fmla="*/ 2147483647 w 77"/>
              <a:gd name="T5" fmla="*/ 2147483647 h 111"/>
              <a:gd name="T6" fmla="*/ 2147483647 w 77"/>
              <a:gd name="T7" fmla="*/ 2147483647 h 111"/>
              <a:gd name="T8" fmla="*/ 2147483647 w 77"/>
              <a:gd name="T9" fmla="*/ 2147483647 h 111"/>
              <a:gd name="T10" fmla="*/ 2147483647 w 77"/>
              <a:gd name="T11" fmla="*/ 2147483647 h 111"/>
              <a:gd name="T12" fmla="*/ 2147483647 w 77"/>
              <a:gd name="T13" fmla="*/ 2147483647 h 111"/>
              <a:gd name="T14" fmla="*/ 2147483647 w 77"/>
              <a:gd name="T15" fmla="*/ 2147483647 h 111"/>
              <a:gd name="T16" fmla="*/ 2147483647 w 77"/>
              <a:gd name="T17" fmla="*/ 2147483647 h 111"/>
              <a:gd name="T18" fmla="*/ 2147483647 w 77"/>
              <a:gd name="T19" fmla="*/ 2147483647 h 111"/>
              <a:gd name="T20" fmla="*/ 2147483647 w 77"/>
              <a:gd name="T21" fmla="*/ 2147483647 h 111"/>
              <a:gd name="T22" fmla="*/ 2147483647 w 77"/>
              <a:gd name="T23" fmla="*/ 2147483647 h 111"/>
              <a:gd name="T24" fmla="*/ 2147483647 w 77"/>
              <a:gd name="T25" fmla="*/ 2147483647 h 111"/>
              <a:gd name="T26" fmla="*/ 2147483647 w 77"/>
              <a:gd name="T27" fmla="*/ 2147483647 h 111"/>
              <a:gd name="T28" fmla="*/ 2147483647 w 77"/>
              <a:gd name="T29" fmla="*/ 2147483647 h 111"/>
              <a:gd name="T30" fmla="*/ 2147483647 w 77"/>
              <a:gd name="T31" fmla="*/ 2147483647 h 111"/>
              <a:gd name="T32" fmla="*/ 2147483647 w 77"/>
              <a:gd name="T33" fmla="*/ 2147483647 h 111"/>
              <a:gd name="T34" fmla="*/ 2147483647 w 77"/>
              <a:gd name="T35" fmla="*/ 2147483647 h 111"/>
              <a:gd name="T36" fmla="*/ 2147483647 w 77"/>
              <a:gd name="T37" fmla="*/ 2147483647 h 111"/>
              <a:gd name="T38" fmla="*/ 2147483647 w 77"/>
              <a:gd name="T39" fmla="*/ 2147483647 h 111"/>
              <a:gd name="T40" fmla="*/ 2147483647 w 77"/>
              <a:gd name="T41" fmla="*/ 2147483647 h 111"/>
              <a:gd name="T42" fmla="*/ 2147483647 w 77"/>
              <a:gd name="T43" fmla="*/ 2147483647 h 111"/>
              <a:gd name="T44" fmla="*/ 2147483647 w 77"/>
              <a:gd name="T45" fmla="*/ 2147483647 h 111"/>
              <a:gd name="T46" fmla="*/ 2147483647 w 77"/>
              <a:gd name="T47" fmla="*/ 2147483647 h 111"/>
              <a:gd name="T48" fmla="*/ 2147483647 w 77"/>
              <a:gd name="T49" fmla="*/ 2147483647 h 111"/>
              <a:gd name="T50" fmla="*/ 2147483647 w 77"/>
              <a:gd name="T51" fmla="*/ 2147483647 h 111"/>
              <a:gd name="T52" fmla="*/ 2147483647 w 77"/>
              <a:gd name="T53" fmla="*/ 2147483647 h 111"/>
              <a:gd name="T54" fmla="*/ 2147483647 w 77"/>
              <a:gd name="T55" fmla="*/ 2147483647 h 111"/>
              <a:gd name="T56" fmla="*/ 2147483647 w 77"/>
              <a:gd name="T57" fmla="*/ 2147483647 h 111"/>
              <a:gd name="T58" fmla="*/ 2147483647 w 77"/>
              <a:gd name="T59" fmla="*/ 2147483647 h 111"/>
              <a:gd name="T60" fmla="*/ 2147483647 w 77"/>
              <a:gd name="T61" fmla="*/ 2147483647 h 111"/>
              <a:gd name="T62" fmla="*/ 2147483647 w 77"/>
              <a:gd name="T63" fmla="*/ 2147483647 h 111"/>
              <a:gd name="T64" fmla="*/ 2147483647 w 77"/>
              <a:gd name="T65" fmla="*/ 2147483647 h 111"/>
              <a:gd name="T66" fmla="*/ 2147483647 w 77"/>
              <a:gd name="T67" fmla="*/ 2147483647 h 111"/>
              <a:gd name="T68" fmla="*/ 2147483647 w 77"/>
              <a:gd name="T69" fmla="*/ 2147483647 h 111"/>
              <a:gd name="T70" fmla="*/ 2147483647 w 77"/>
              <a:gd name="T71" fmla="*/ 2147483647 h 111"/>
              <a:gd name="T72" fmla="*/ 2147483647 w 77"/>
              <a:gd name="T73" fmla="*/ 2147483647 h 111"/>
              <a:gd name="T74" fmla="*/ 2147483647 w 77"/>
              <a:gd name="T75" fmla="*/ 2147483647 h 111"/>
              <a:gd name="T76" fmla="*/ 2147483647 w 77"/>
              <a:gd name="T77" fmla="*/ 2147483647 h 111"/>
              <a:gd name="T78" fmla="*/ 2147483647 w 77"/>
              <a:gd name="T79" fmla="*/ 2147483647 h 111"/>
              <a:gd name="T80" fmla="*/ 2147483647 w 77"/>
              <a:gd name="T81" fmla="*/ 2147483647 h 111"/>
              <a:gd name="T82" fmla="*/ 2147483647 w 77"/>
              <a:gd name="T83" fmla="*/ 2147483647 h 111"/>
              <a:gd name="T84" fmla="*/ 2147483647 w 77"/>
              <a:gd name="T85" fmla="*/ 2147483647 h 111"/>
              <a:gd name="T86" fmla="*/ 2147483647 w 77"/>
              <a:gd name="T87" fmla="*/ 2147483647 h 111"/>
              <a:gd name="T88" fmla="*/ 2147483647 w 77"/>
              <a:gd name="T89" fmla="*/ 2147483647 h 111"/>
              <a:gd name="T90" fmla="*/ 2147483647 w 77"/>
              <a:gd name="T91" fmla="*/ 2147483647 h 111"/>
              <a:gd name="T92" fmla="*/ 2147483647 w 77"/>
              <a:gd name="T93" fmla="*/ 2147483647 h 111"/>
              <a:gd name="T94" fmla="*/ 2147483647 w 77"/>
              <a:gd name="T95" fmla="*/ 2147483647 h 111"/>
              <a:gd name="T96" fmla="*/ 2147483647 w 77"/>
              <a:gd name="T97" fmla="*/ 2147483647 h 111"/>
              <a:gd name="T98" fmla="*/ 2147483647 w 77"/>
              <a:gd name="T99" fmla="*/ 2147483647 h 111"/>
              <a:gd name="T100" fmla="*/ 2147483647 w 77"/>
              <a:gd name="T101" fmla="*/ 2147483647 h 111"/>
              <a:gd name="T102" fmla="*/ 2147483647 w 77"/>
              <a:gd name="T103" fmla="*/ 2147483647 h 111"/>
              <a:gd name="T104" fmla="*/ 2147483647 w 77"/>
              <a:gd name="T105" fmla="*/ 2147483647 h 111"/>
              <a:gd name="T106" fmla="*/ 2147483647 w 77"/>
              <a:gd name="T107" fmla="*/ 2147483647 h 111"/>
              <a:gd name="T108" fmla="*/ 2147483647 w 77"/>
              <a:gd name="T109" fmla="*/ 2147483647 h 111"/>
              <a:gd name="T110" fmla="*/ 2147483647 w 77"/>
              <a:gd name="T111" fmla="*/ 2147483647 h 111"/>
              <a:gd name="T112" fmla="*/ 2147483647 w 77"/>
              <a:gd name="T113" fmla="*/ 0 h 111"/>
              <a:gd name="T114" fmla="*/ 2147483647 w 77"/>
              <a:gd name="T115" fmla="*/ 2147483647 h 111"/>
              <a:gd name="T116" fmla="*/ 2147483647 w 77"/>
              <a:gd name="T117" fmla="*/ 2147483647 h 111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77" h="111">
                <a:moveTo>
                  <a:pt x="76" y="22"/>
                </a:moveTo>
                <a:cubicBezTo>
                  <a:pt x="75" y="22"/>
                  <a:pt x="75" y="23"/>
                  <a:pt x="75" y="24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45"/>
                  <a:pt x="73" y="45"/>
                  <a:pt x="72" y="45"/>
                </a:cubicBezTo>
                <a:cubicBezTo>
                  <a:pt x="71" y="44"/>
                  <a:pt x="69" y="43"/>
                  <a:pt x="67" y="42"/>
                </a:cubicBezTo>
                <a:cubicBezTo>
                  <a:pt x="66" y="41"/>
                  <a:pt x="64" y="40"/>
                  <a:pt x="62" y="40"/>
                </a:cubicBezTo>
                <a:cubicBezTo>
                  <a:pt x="62" y="39"/>
                  <a:pt x="61" y="37"/>
                  <a:pt x="60" y="36"/>
                </a:cubicBezTo>
                <a:cubicBezTo>
                  <a:pt x="59" y="35"/>
                  <a:pt x="58" y="34"/>
                  <a:pt x="56" y="32"/>
                </a:cubicBezTo>
                <a:cubicBezTo>
                  <a:pt x="55" y="31"/>
                  <a:pt x="53" y="30"/>
                  <a:pt x="52" y="29"/>
                </a:cubicBezTo>
                <a:cubicBezTo>
                  <a:pt x="50" y="27"/>
                  <a:pt x="48" y="26"/>
                  <a:pt x="46" y="25"/>
                </a:cubicBezTo>
                <a:cubicBezTo>
                  <a:pt x="46" y="25"/>
                  <a:pt x="46" y="25"/>
                  <a:pt x="46" y="25"/>
                </a:cubicBezTo>
                <a:cubicBezTo>
                  <a:pt x="47" y="23"/>
                  <a:pt x="48" y="21"/>
                  <a:pt x="47" y="19"/>
                </a:cubicBezTo>
                <a:cubicBezTo>
                  <a:pt x="48" y="18"/>
                  <a:pt x="47" y="16"/>
                  <a:pt x="45" y="16"/>
                </a:cubicBezTo>
                <a:cubicBezTo>
                  <a:pt x="45" y="16"/>
                  <a:pt x="44" y="15"/>
                  <a:pt x="44" y="16"/>
                </a:cubicBezTo>
                <a:cubicBezTo>
                  <a:pt x="42" y="16"/>
                  <a:pt x="37" y="18"/>
                  <a:pt x="36" y="19"/>
                </a:cubicBezTo>
                <a:cubicBezTo>
                  <a:pt x="32" y="22"/>
                  <a:pt x="28" y="24"/>
                  <a:pt x="24" y="26"/>
                </a:cubicBezTo>
                <a:cubicBezTo>
                  <a:pt x="22" y="28"/>
                  <a:pt x="20" y="29"/>
                  <a:pt x="18" y="31"/>
                </a:cubicBezTo>
                <a:cubicBezTo>
                  <a:pt x="15" y="32"/>
                  <a:pt x="13" y="35"/>
                  <a:pt x="11" y="37"/>
                </a:cubicBezTo>
                <a:cubicBezTo>
                  <a:pt x="9" y="40"/>
                  <a:pt x="8" y="43"/>
                  <a:pt x="6" y="45"/>
                </a:cubicBezTo>
                <a:cubicBezTo>
                  <a:pt x="4" y="48"/>
                  <a:pt x="0" y="53"/>
                  <a:pt x="1" y="56"/>
                </a:cubicBezTo>
                <a:cubicBezTo>
                  <a:pt x="1" y="57"/>
                  <a:pt x="2" y="58"/>
                  <a:pt x="3" y="58"/>
                </a:cubicBezTo>
                <a:cubicBezTo>
                  <a:pt x="6" y="58"/>
                  <a:pt x="10" y="53"/>
                  <a:pt x="11" y="52"/>
                </a:cubicBezTo>
                <a:cubicBezTo>
                  <a:pt x="14" y="50"/>
                  <a:pt x="16" y="47"/>
                  <a:pt x="18" y="44"/>
                </a:cubicBezTo>
                <a:cubicBezTo>
                  <a:pt x="19" y="43"/>
                  <a:pt x="19" y="41"/>
                  <a:pt x="20" y="39"/>
                </a:cubicBezTo>
                <a:cubicBezTo>
                  <a:pt x="22" y="41"/>
                  <a:pt x="27" y="36"/>
                  <a:pt x="29" y="35"/>
                </a:cubicBezTo>
                <a:cubicBezTo>
                  <a:pt x="29" y="35"/>
                  <a:pt x="29" y="35"/>
                  <a:pt x="29" y="34"/>
                </a:cubicBezTo>
                <a:cubicBezTo>
                  <a:pt x="28" y="36"/>
                  <a:pt x="27" y="37"/>
                  <a:pt x="26" y="39"/>
                </a:cubicBezTo>
                <a:cubicBezTo>
                  <a:pt x="20" y="48"/>
                  <a:pt x="23" y="57"/>
                  <a:pt x="20" y="67"/>
                </a:cubicBezTo>
                <a:cubicBezTo>
                  <a:pt x="15" y="79"/>
                  <a:pt x="11" y="92"/>
                  <a:pt x="6" y="105"/>
                </a:cubicBezTo>
                <a:cubicBezTo>
                  <a:pt x="5" y="107"/>
                  <a:pt x="7" y="109"/>
                  <a:pt x="9" y="109"/>
                </a:cubicBezTo>
                <a:cubicBezTo>
                  <a:pt x="13" y="110"/>
                  <a:pt x="16" y="108"/>
                  <a:pt x="17" y="105"/>
                </a:cubicBezTo>
                <a:cubicBezTo>
                  <a:pt x="21" y="99"/>
                  <a:pt x="23" y="92"/>
                  <a:pt x="26" y="85"/>
                </a:cubicBezTo>
                <a:cubicBezTo>
                  <a:pt x="28" y="78"/>
                  <a:pt x="28" y="71"/>
                  <a:pt x="30" y="64"/>
                </a:cubicBezTo>
                <a:cubicBezTo>
                  <a:pt x="30" y="65"/>
                  <a:pt x="31" y="66"/>
                  <a:pt x="32" y="67"/>
                </a:cubicBezTo>
                <a:cubicBezTo>
                  <a:pt x="33" y="68"/>
                  <a:pt x="34" y="70"/>
                  <a:pt x="35" y="71"/>
                </a:cubicBezTo>
                <a:cubicBezTo>
                  <a:pt x="38" y="74"/>
                  <a:pt x="43" y="76"/>
                  <a:pt x="47" y="77"/>
                </a:cubicBezTo>
                <a:cubicBezTo>
                  <a:pt x="45" y="77"/>
                  <a:pt x="46" y="94"/>
                  <a:pt x="46" y="95"/>
                </a:cubicBezTo>
                <a:cubicBezTo>
                  <a:pt x="46" y="99"/>
                  <a:pt x="47" y="103"/>
                  <a:pt x="47" y="106"/>
                </a:cubicBezTo>
                <a:cubicBezTo>
                  <a:pt x="47" y="107"/>
                  <a:pt x="48" y="108"/>
                  <a:pt x="48" y="108"/>
                </a:cubicBezTo>
                <a:cubicBezTo>
                  <a:pt x="51" y="111"/>
                  <a:pt x="56" y="109"/>
                  <a:pt x="56" y="106"/>
                </a:cubicBezTo>
                <a:cubicBezTo>
                  <a:pt x="56" y="91"/>
                  <a:pt x="59" y="75"/>
                  <a:pt x="45" y="63"/>
                </a:cubicBezTo>
                <a:cubicBezTo>
                  <a:pt x="42" y="61"/>
                  <a:pt x="38" y="58"/>
                  <a:pt x="34" y="57"/>
                </a:cubicBezTo>
                <a:cubicBezTo>
                  <a:pt x="38" y="52"/>
                  <a:pt x="41" y="49"/>
                  <a:pt x="43" y="43"/>
                </a:cubicBezTo>
                <a:cubicBezTo>
                  <a:pt x="44" y="40"/>
                  <a:pt x="44" y="37"/>
                  <a:pt x="44" y="35"/>
                </a:cubicBezTo>
                <a:cubicBezTo>
                  <a:pt x="45" y="36"/>
                  <a:pt x="46" y="37"/>
                  <a:pt x="47" y="38"/>
                </a:cubicBezTo>
                <a:cubicBezTo>
                  <a:pt x="50" y="41"/>
                  <a:pt x="54" y="44"/>
                  <a:pt x="58" y="44"/>
                </a:cubicBezTo>
                <a:cubicBezTo>
                  <a:pt x="61" y="48"/>
                  <a:pt x="65" y="50"/>
                  <a:pt x="70" y="51"/>
                </a:cubicBezTo>
                <a:cubicBezTo>
                  <a:pt x="71" y="51"/>
                  <a:pt x="73" y="51"/>
                  <a:pt x="74" y="50"/>
                </a:cubicBezTo>
                <a:cubicBezTo>
                  <a:pt x="73" y="106"/>
                  <a:pt x="73" y="106"/>
                  <a:pt x="73" y="106"/>
                </a:cubicBezTo>
                <a:cubicBezTo>
                  <a:pt x="73" y="106"/>
                  <a:pt x="73" y="107"/>
                  <a:pt x="74" y="107"/>
                </a:cubicBezTo>
                <a:cubicBezTo>
                  <a:pt x="74" y="107"/>
                  <a:pt x="74" y="107"/>
                  <a:pt x="74" y="107"/>
                </a:cubicBezTo>
                <a:cubicBezTo>
                  <a:pt x="75" y="107"/>
                  <a:pt x="75" y="106"/>
                  <a:pt x="75" y="106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2"/>
                </a:cubicBezTo>
                <a:close/>
                <a:moveTo>
                  <a:pt x="48" y="13"/>
                </a:moveTo>
                <a:cubicBezTo>
                  <a:pt x="52" y="13"/>
                  <a:pt x="55" y="10"/>
                  <a:pt x="55" y="7"/>
                </a:cubicBezTo>
                <a:cubicBezTo>
                  <a:pt x="55" y="3"/>
                  <a:pt x="52" y="0"/>
                  <a:pt x="48" y="0"/>
                </a:cubicBezTo>
                <a:cubicBezTo>
                  <a:pt x="44" y="0"/>
                  <a:pt x="41" y="3"/>
                  <a:pt x="41" y="7"/>
                </a:cubicBezTo>
                <a:cubicBezTo>
                  <a:pt x="41" y="10"/>
                  <a:pt x="44" y="13"/>
                  <a:pt x="48" y="13"/>
                </a:cubicBezTo>
                <a:close/>
              </a:path>
            </a:pathLst>
          </a:custGeom>
          <a:solidFill>
            <a:srgbClr val="65AECF"/>
          </a:solidFill>
          <a:ln>
            <a:noFill/>
          </a:ln>
        </p:spPr>
        <p:txBody>
          <a:bodyPr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87" name="Freeform 59"/>
          <p:cNvSpPr>
            <a:spLocks noEditPoints="1"/>
          </p:cNvSpPr>
          <p:nvPr/>
        </p:nvSpPr>
        <p:spPr bwMode="auto">
          <a:xfrm>
            <a:off x="7744460" y="4220210"/>
            <a:ext cx="613410" cy="499745"/>
          </a:xfrm>
          <a:custGeom>
            <a:avLst/>
            <a:gdLst>
              <a:gd name="T0" fmla="*/ 39994 w 145"/>
              <a:gd name="T1" fmla="*/ 221122 h 107"/>
              <a:gd name="T2" fmla="*/ 33841 w 145"/>
              <a:gd name="T3" fmla="*/ 322470 h 107"/>
              <a:gd name="T4" fmla="*/ 89218 w 145"/>
              <a:gd name="T5" fmla="*/ 328612 h 107"/>
              <a:gd name="T6" fmla="*/ 95371 w 145"/>
              <a:gd name="T7" fmla="*/ 230336 h 107"/>
              <a:gd name="T8" fmla="*/ 286112 w 145"/>
              <a:gd name="T9" fmla="*/ 205766 h 107"/>
              <a:gd name="T10" fmla="*/ 230735 w 145"/>
              <a:gd name="T11" fmla="*/ 211909 h 107"/>
              <a:gd name="T12" fmla="*/ 239965 w 145"/>
              <a:gd name="T13" fmla="*/ 328612 h 107"/>
              <a:gd name="T14" fmla="*/ 295341 w 145"/>
              <a:gd name="T15" fmla="*/ 322470 h 107"/>
              <a:gd name="T16" fmla="*/ 286112 w 145"/>
              <a:gd name="T17" fmla="*/ 205766 h 107"/>
              <a:gd name="T18" fmla="*/ 338412 w 145"/>
              <a:gd name="T19" fmla="*/ 171984 h 107"/>
              <a:gd name="T20" fmla="*/ 329182 w 145"/>
              <a:gd name="T21" fmla="*/ 322470 h 107"/>
              <a:gd name="T22" fmla="*/ 384559 w 145"/>
              <a:gd name="T23" fmla="*/ 328612 h 107"/>
              <a:gd name="T24" fmla="*/ 393788 w 145"/>
              <a:gd name="T25" fmla="*/ 181197 h 107"/>
              <a:gd name="T26" fmla="*/ 187665 w 145"/>
              <a:gd name="T27" fmla="*/ 162770 h 107"/>
              <a:gd name="T28" fmla="*/ 132288 w 145"/>
              <a:gd name="T29" fmla="*/ 168913 h 107"/>
              <a:gd name="T30" fmla="*/ 141518 w 145"/>
              <a:gd name="T31" fmla="*/ 328612 h 107"/>
              <a:gd name="T32" fmla="*/ 193818 w 145"/>
              <a:gd name="T33" fmla="*/ 322470 h 107"/>
              <a:gd name="T34" fmla="*/ 187665 w 145"/>
              <a:gd name="T35" fmla="*/ 162770 h 107"/>
              <a:gd name="T36" fmla="*/ 436859 w 145"/>
              <a:gd name="T37" fmla="*/ 0 h 107"/>
              <a:gd name="T38" fmla="*/ 356870 w 145"/>
              <a:gd name="T39" fmla="*/ 18427 h 107"/>
              <a:gd name="T40" fmla="*/ 353794 w 145"/>
              <a:gd name="T41" fmla="*/ 30711 h 107"/>
              <a:gd name="T42" fmla="*/ 276882 w 145"/>
              <a:gd name="T43" fmla="*/ 135130 h 107"/>
              <a:gd name="T44" fmla="*/ 169206 w 145"/>
              <a:gd name="T45" fmla="*/ 42996 h 107"/>
              <a:gd name="T46" fmla="*/ 9229 w 145"/>
              <a:gd name="T47" fmla="*/ 184268 h 107"/>
              <a:gd name="T48" fmla="*/ 18459 w 145"/>
              <a:gd name="T49" fmla="*/ 208838 h 107"/>
              <a:gd name="T50" fmla="*/ 169206 w 145"/>
              <a:gd name="T51" fmla="*/ 79850 h 107"/>
              <a:gd name="T52" fmla="*/ 276882 w 145"/>
              <a:gd name="T53" fmla="*/ 171984 h 107"/>
              <a:gd name="T54" fmla="*/ 390712 w 145"/>
              <a:gd name="T55" fmla="*/ 67565 h 107"/>
              <a:gd name="T56" fmla="*/ 418400 w 145"/>
              <a:gd name="T57" fmla="*/ 92134 h 107"/>
              <a:gd name="T58" fmla="*/ 424553 w 145"/>
              <a:gd name="T59" fmla="*/ 89063 h 107"/>
              <a:gd name="T60" fmla="*/ 446088 w 145"/>
              <a:gd name="T61" fmla="*/ 9213 h 107"/>
              <a:gd name="T62" fmla="*/ 439935 w 145"/>
              <a:gd name="T63" fmla="*/ 0 h 10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45" h="107">
                <a:moveTo>
                  <a:pt x="29" y="72"/>
                </a:moveTo>
                <a:cubicBezTo>
                  <a:pt x="13" y="72"/>
                  <a:pt x="13" y="72"/>
                  <a:pt x="13" y="72"/>
                </a:cubicBezTo>
                <a:cubicBezTo>
                  <a:pt x="12" y="72"/>
                  <a:pt x="11" y="73"/>
                  <a:pt x="11" y="75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11" y="106"/>
                  <a:pt x="12" y="107"/>
                  <a:pt x="13" y="107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30" y="107"/>
                  <a:pt x="31" y="106"/>
                  <a:pt x="31" y="10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73"/>
                  <a:pt x="30" y="72"/>
                  <a:pt x="29" y="72"/>
                </a:cubicBezTo>
                <a:moveTo>
                  <a:pt x="93" y="67"/>
                </a:moveTo>
                <a:cubicBezTo>
                  <a:pt x="78" y="67"/>
                  <a:pt x="78" y="67"/>
                  <a:pt x="78" y="67"/>
                </a:cubicBezTo>
                <a:cubicBezTo>
                  <a:pt x="76" y="67"/>
                  <a:pt x="75" y="68"/>
                  <a:pt x="75" y="69"/>
                </a:cubicBezTo>
                <a:cubicBezTo>
                  <a:pt x="75" y="105"/>
                  <a:pt x="75" y="105"/>
                  <a:pt x="75" y="105"/>
                </a:cubicBezTo>
                <a:cubicBezTo>
                  <a:pt x="75" y="106"/>
                  <a:pt x="76" y="107"/>
                  <a:pt x="78" y="107"/>
                </a:cubicBezTo>
                <a:cubicBezTo>
                  <a:pt x="93" y="107"/>
                  <a:pt x="93" y="107"/>
                  <a:pt x="93" y="107"/>
                </a:cubicBezTo>
                <a:cubicBezTo>
                  <a:pt x="94" y="107"/>
                  <a:pt x="96" y="106"/>
                  <a:pt x="96" y="105"/>
                </a:cubicBezTo>
                <a:cubicBezTo>
                  <a:pt x="96" y="69"/>
                  <a:pt x="96" y="69"/>
                  <a:pt x="96" y="69"/>
                </a:cubicBezTo>
                <a:cubicBezTo>
                  <a:pt x="96" y="68"/>
                  <a:pt x="94" y="67"/>
                  <a:pt x="93" y="67"/>
                </a:cubicBezTo>
                <a:moveTo>
                  <a:pt x="125" y="56"/>
                </a:moveTo>
                <a:cubicBezTo>
                  <a:pt x="110" y="56"/>
                  <a:pt x="110" y="56"/>
                  <a:pt x="110" y="56"/>
                </a:cubicBezTo>
                <a:cubicBezTo>
                  <a:pt x="108" y="56"/>
                  <a:pt x="107" y="57"/>
                  <a:pt x="107" y="59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107" y="106"/>
                  <a:pt x="108" y="107"/>
                  <a:pt x="110" y="107"/>
                </a:cubicBezTo>
                <a:cubicBezTo>
                  <a:pt x="125" y="107"/>
                  <a:pt x="125" y="107"/>
                  <a:pt x="125" y="107"/>
                </a:cubicBezTo>
                <a:cubicBezTo>
                  <a:pt x="127" y="107"/>
                  <a:pt x="128" y="106"/>
                  <a:pt x="128" y="105"/>
                </a:cubicBezTo>
                <a:cubicBezTo>
                  <a:pt x="128" y="59"/>
                  <a:pt x="128" y="59"/>
                  <a:pt x="128" y="59"/>
                </a:cubicBezTo>
                <a:cubicBezTo>
                  <a:pt x="128" y="57"/>
                  <a:pt x="127" y="56"/>
                  <a:pt x="125" y="56"/>
                </a:cubicBezTo>
                <a:moveTo>
                  <a:pt x="61" y="53"/>
                </a:moveTo>
                <a:cubicBezTo>
                  <a:pt x="46" y="53"/>
                  <a:pt x="46" y="53"/>
                  <a:pt x="46" y="53"/>
                </a:cubicBezTo>
                <a:cubicBezTo>
                  <a:pt x="44" y="53"/>
                  <a:pt x="43" y="54"/>
                  <a:pt x="43" y="55"/>
                </a:cubicBezTo>
                <a:cubicBezTo>
                  <a:pt x="43" y="105"/>
                  <a:pt x="43" y="105"/>
                  <a:pt x="43" y="105"/>
                </a:cubicBezTo>
                <a:cubicBezTo>
                  <a:pt x="43" y="106"/>
                  <a:pt x="44" y="107"/>
                  <a:pt x="46" y="107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62" y="107"/>
                  <a:pt x="63" y="106"/>
                  <a:pt x="63" y="105"/>
                </a:cubicBezTo>
                <a:cubicBezTo>
                  <a:pt x="63" y="55"/>
                  <a:pt x="63" y="55"/>
                  <a:pt x="63" y="55"/>
                </a:cubicBezTo>
                <a:cubicBezTo>
                  <a:pt x="63" y="54"/>
                  <a:pt x="62" y="53"/>
                  <a:pt x="61" y="53"/>
                </a:cubicBezTo>
                <a:moveTo>
                  <a:pt x="143" y="0"/>
                </a:moveTo>
                <a:cubicBezTo>
                  <a:pt x="143" y="0"/>
                  <a:pt x="142" y="0"/>
                  <a:pt x="142" y="0"/>
                </a:cubicBezTo>
                <a:cubicBezTo>
                  <a:pt x="118" y="5"/>
                  <a:pt x="118" y="5"/>
                  <a:pt x="118" y="5"/>
                </a:cubicBezTo>
                <a:cubicBezTo>
                  <a:pt x="117" y="5"/>
                  <a:pt x="117" y="5"/>
                  <a:pt x="116" y="6"/>
                </a:cubicBezTo>
                <a:cubicBezTo>
                  <a:pt x="116" y="6"/>
                  <a:pt x="115" y="7"/>
                  <a:pt x="115" y="7"/>
                </a:cubicBezTo>
                <a:cubicBezTo>
                  <a:pt x="115" y="8"/>
                  <a:pt x="115" y="9"/>
                  <a:pt x="115" y="10"/>
                </a:cubicBezTo>
                <a:cubicBezTo>
                  <a:pt x="121" y="15"/>
                  <a:pt x="121" y="15"/>
                  <a:pt x="121" y="15"/>
                </a:cubicBezTo>
                <a:cubicBezTo>
                  <a:pt x="90" y="44"/>
                  <a:pt x="90" y="44"/>
                  <a:pt x="90" y="44"/>
                </a:cubicBezTo>
                <a:cubicBezTo>
                  <a:pt x="59" y="15"/>
                  <a:pt x="59" y="15"/>
                  <a:pt x="59" y="15"/>
                </a:cubicBezTo>
                <a:cubicBezTo>
                  <a:pt x="58" y="15"/>
                  <a:pt x="57" y="14"/>
                  <a:pt x="55" y="14"/>
                </a:cubicBezTo>
                <a:cubicBezTo>
                  <a:pt x="54" y="14"/>
                  <a:pt x="53" y="14"/>
                  <a:pt x="52" y="15"/>
                </a:cubicBezTo>
                <a:cubicBezTo>
                  <a:pt x="3" y="60"/>
                  <a:pt x="3" y="60"/>
                  <a:pt x="3" y="60"/>
                </a:cubicBezTo>
                <a:cubicBezTo>
                  <a:pt x="1" y="62"/>
                  <a:pt x="0" y="65"/>
                  <a:pt x="2" y="67"/>
                </a:cubicBezTo>
                <a:cubicBezTo>
                  <a:pt x="3" y="68"/>
                  <a:pt x="5" y="68"/>
                  <a:pt x="6" y="68"/>
                </a:cubicBezTo>
                <a:cubicBezTo>
                  <a:pt x="7" y="68"/>
                  <a:pt x="8" y="68"/>
                  <a:pt x="9" y="67"/>
                </a:cubicBezTo>
                <a:cubicBezTo>
                  <a:pt x="55" y="26"/>
                  <a:pt x="55" y="26"/>
                  <a:pt x="55" y="26"/>
                </a:cubicBezTo>
                <a:cubicBezTo>
                  <a:pt x="87" y="54"/>
                  <a:pt x="87" y="54"/>
                  <a:pt x="87" y="54"/>
                </a:cubicBezTo>
                <a:cubicBezTo>
                  <a:pt x="88" y="55"/>
                  <a:pt x="89" y="56"/>
                  <a:pt x="90" y="56"/>
                </a:cubicBezTo>
                <a:cubicBezTo>
                  <a:pt x="91" y="56"/>
                  <a:pt x="93" y="55"/>
                  <a:pt x="94" y="54"/>
                </a:cubicBezTo>
                <a:cubicBezTo>
                  <a:pt x="127" y="22"/>
                  <a:pt x="127" y="22"/>
                  <a:pt x="127" y="22"/>
                </a:cubicBezTo>
                <a:cubicBezTo>
                  <a:pt x="134" y="29"/>
                  <a:pt x="134" y="29"/>
                  <a:pt x="134" y="29"/>
                </a:cubicBezTo>
                <a:cubicBezTo>
                  <a:pt x="134" y="30"/>
                  <a:pt x="135" y="30"/>
                  <a:pt x="136" y="30"/>
                </a:cubicBezTo>
                <a:cubicBezTo>
                  <a:pt x="136" y="30"/>
                  <a:pt x="136" y="30"/>
                  <a:pt x="137" y="30"/>
                </a:cubicBezTo>
                <a:cubicBezTo>
                  <a:pt x="137" y="29"/>
                  <a:pt x="138" y="29"/>
                  <a:pt x="138" y="29"/>
                </a:cubicBezTo>
                <a:cubicBezTo>
                  <a:pt x="139" y="28"/>
                  <a:pt x="139" y="28"/>
                  <a:pt x="139" y="27"/>
                </a:cubicBezTo>
                <a:cubicBezTo>
                  <a:pt x="145" y="3"/>
                  <a:pt x="145" y="3"/>
                  <a:pt x="145" y="3"/>
                </a:cubicBezTo>
                <a:cubicBezTo>
                  <a:pt x="145" y="2"/>
                  <a:pt x="145" y="1"/>
                  <a:pt x="145" y="0"/>
                </a:cubicBezTo>
                <a:cubicBezTo>
                  <a:pt x="144" y="0"/>
                  <a:pt x="144" y="0"/>
                  <a:pt x="143" y="0"/>
                </a:cubicBezTo>
              </a:path>
            </a:pathLst>
          </a:custGeom>
          <a:solidFill>
            <a:srgbClr val="65AECF"/>
          </a:solidFill>
          <a:ln>
            <a:noFill/>
          </a:ln>
        </p:spPr>
        <p:txBody>
          <a:bodyPr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15366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758825" y="125730"/>
            <a:ext cx="543115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学生综合管理系统</a:t>
            </a:r>
            <a:r>
              <a:rPr lang="en-US" altLang="zh-CN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-</a:t>
            </a:r>
            <a:r>
              <a:rPr lang="zh-CN" altLang="zh-CN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模块</a:t>
            </a:r>
            <a:endParaRPr lang="zh-CN" altLang="en-US" sz="16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  <a:p>
            <a:pPr algn="l"/>
            <a:endParaRPr lang="zh-CN" altLang="en-US" sz="1600" dirty="0">
              <a:solidFill>
                <a:schemeClr val="accent2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19" name="矩形: 圆角 18"/>
          <p:cNvSpPr/>
          <p:nvPr/>
        </p:nvSpPr>
        <p:spPr bwMode="auto">
          <a:xfrm>
            <a:off x="732121" y="847353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400" b="1" dirty="0" smtClean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宿舍管理</a:t>
            </a:r>
            <a:endParaRPr lang="zh-CN" altLang="en-US" sz="1400" b="1" dirty="0" smtClean="0">
              <a:solidFill>
                <a:prstClr val="white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" name="矩形: 圆角 18"/>
          <p:cNvSpPr/>
          <p:nvPr/>
        </p:nvSpPr>
        <p:spPr bwMode="auto">
          <a:xfrm>
            <a:off x="7113871" y="847353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400" b="1" dirty="0" smtClean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学生工作管理</a:t>
            </a:r>
            <a:endParaRPr lang="zh-CN" altLang="en-US" sz="1400" b="1" dirty="0" smtClean="0">
              <a:solidFill>
                <a:prstClr val="white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1675" y="5328285"/>
            <a:ext cx="3888740" cy="9848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一键式智能分配宿舍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直观的数据展示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</p:txBody>
      </p:sp>
      <p:sp>
        <p:nvSpPr>
          <p:cNvPr id="86" name="Rectangle 29"/>
          <p:cNvSpPr/>
          <p:nvPr/>
        </p:nvSpPr>
        <p:spPr>
          <a:xfrm>
            <a:off x="232235" y="2273485"/>
            <a:ext cx="2212687" cy="102489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方正书宋简体" pitchFamily="65" charset="-122"/>
                <a:ea typeface="方正书宋简体" pitchFamily="65" charset="-122"/>
                <a:sym typeface="+mn-ea"/>
              </a:rPr>
              <a:t>宿舍人员</a:t>
            </a:r>
            <a:endParaRPr lang="zh-CN" altLang="en-US" sz="1600" b="1" dirty="0"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algn="ctr">
              <a:lnSpc>
                <a:spcPts val="2200"/>
              </a:lnSpc>
            </a:pPr>
            <a:r>
              <a:rPr lang="zh-CN" altLang="zh-CN" sz="1400" dirty="0" smtClean="0">
                <a:sym typeface="+mn-ea"/>
              </a:rPr>
              <a:t>舍长</a:t>
            </a:r>
            <a:r>
              <a:rPr lang="en-US" altLang="zh-CN" sz="1400" dirty="0" smtClean="0">
                <a:sym typeface="+mn-ea"/>
              </a:rPr>
              <a:t>/</a:t>
            </a:r>
            <a:r>
              <a:rPr lang="zh-CN" altLang="zh-CN" sz="1400" dirty="0" smtClean="0">
                <a:sym typeface="+mn-ea"/>
              </a:rPr>
              <a:t>请假</a:t>
            </a:r>
            <a:r>
              <a:rPr lang="en-US" altLang="zh-CN" sz="1400" dirty="0" smtClean="0">
                <a:sym typeface="+mn-ea"/>
              </a:rPr>
              <a:t>/</a:t>
            </a:r>
            <a:r>
              <a:rPr lang="zh-CN" altLang="zh-CN" sz="1400" dirty="0" smtClean="0">
                <a:sym typeface="+mn-ea"/>
              </a:rPr>
              <a:t>空床位</a:t>
            </a:r>
            <a:endParaRPr lang="zh-CN" altLang="zh-CN" sz="1400" dirty="0" smtClean="0">
              <a:sym typeface="+mn-ea"/>
            </a:endParaRPr>
          </a:p>
          <a:p>
            <a:pPr algn="ctr">
              <a:lnSpc>
                <a:spcPts val="2200"/>
              </a:lnSpc>
            </a:pPr>
            <a:r>
              <a:rPr lang="zh-CN" altLang="zh-CN" sz="1400" dirty="0" smtClean="0">
                <a:sym typeface="+mn-ea"/>
              </a:rPr>
              <a:t>生成查房表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35350" y="5328285"/>
            <a:ext cx="3888740" cy="492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lvl="0" indent="0" algn="l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强大的宿舍评分功能。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</p:txBody>
      </p:sp>
      <p:sp>
        <p:nvSpPr>
          <p:cNvPr id="33821" name="Line 29"/>
          <p:cNvSpPr>
            <a:spLocks noChangeShapeType="1"/>
          </p:cNvSpPr>
          <p:nvPr/>
        </p:nvSpPr>
        <p:spPr bwMode="auto">
          <a:xfrm>
            <a:off x="8210233" y="2162651"/>
            <a:ext cx="914400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p>
            <a:endParaRPr lang="zh-CN" altLang="en-US"/>
          </a:p>
        </p:txBody>
      </p:sp>
      <p:grpSp>
        <p:nvGrpSpPr>
          <p:cNvPr id="33870" name="Group 78"/>
          <p:cNvGrpSpPr/>
          <p:nvPr/>
        </p:nvGrpSpPr>
        <p:grpSpPr bwMode="auto">
          <a:xfrm>
            <a:off x="7443470" y="1644650"/>
            <a:ext cx="800735" cy="4175760"/>
            <a:chOff x="2880" y="712"/>
            <a:chExt cx="426" cy="2138"/>
          </a:xfrm>
        </p:grpSpPr>
        <p:sp>
          <p:nvSpPr>
            <p:cNvPr id="33825" name="Rectangle 33"/>
            <p:cNvSpPr>
              <a:spLocks noChangeArrowheads="1"/>
            </p:cNvSpPr>
            <p:nvPr/>
          </p:nvSpPr>
          <p:spPr bwMode="auto">
            <a:xfrm>
              <a:off x="2940" y="771"/>
              <a:ext cx="307" cy="1535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26" name="Freeform 34"/>
            <p:cNvSpPr/>
            <p:nvPr/>
          </p:nvSpPr>
          <p:spPr bwMode="auto">
            <a:xfrm>
              <a:off x="2940" y="771"/>
              <a:ext cx="307" cy="1535"/>
            </a:xfrm>
            <a:custGeom>
              <a:avLst/>
              <a:gdLst>
                <a:gd name="T0" fmla="*/ 307 w 307"/>
                <a:gd name="T1" fmla="*/ 0 h 1535"/>
                <a:gd name="T2" fmla="*/ 0 w 307"/>
                <a:gd name="T3" fmla="*/ 217 h 1535"/>
                <a:gd name="T4" fmla="*/ 143 w 307"/>
                <a:gd name="T5" fmla="*/ 321 h 1535"/>
                <a:gd name="T6" fmla="*/ 307 w 307"/>
                <a:gd name="T7" fmla="*/ 464 h 1535"/>
                <a:gd name="T8" fmla="*/ 143 w 307"/>
                <a:gd name="T9" fmla="*/ 631 h 1535"/>
                <a:gd name="T10" fmla="*/ 0 w 307"/>
                <a:gd name="T11" fmla="*/ 853 h 1535"/>
                <a:gd name="T12" fmla="*/ 111 w 307"/>
                <a:gd name="T13" fmla="*/ 1058 h 1535"/>
                <a:gd name="T14" fmla="*/ 307 w 307"/>
                <a:gd name="T15" fmla="*/ 957 h 1535"/>
                <a:gd name="T16" fmla="*/ 126 w 307"/>
                <a:gd name="T17" fmla="*/ 1269 h 1535"/>
                <a:gd name="T18" fmla="*/ 307 w 307"/>
                <a:gd name="T19" fmla="*/ 1535 h 1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7" h="1535">
                  <a:moveTo>
                    <a:pt x="307" y="0"/>
                  </a:moveTo>
                  <a:lnTo>
                    <a:pt x="0" y="217"/>
                  </a:lnTo>
                  <a:lnTo>
                    <a:pt x="143" y="321"/>
                  </a:lnTo>
                  <a:lnTo>
                    <a:pt x="307" y="464"/>
                  </a:lnTo>
                  <a:lnTo>
                    <a:pt x="143" y="631"/>
                  </a:lnTo>
                  <a:lnTo>
                    <a:pt x="0" y="853"/>
                  </a:lnTo>
                  <a:lnTo>
                    <a:pt x="111" y="1058"/>
                  </a:lnTo>
                  <a:lnTo>
                    <a:pt x="307" y="957"/>
                  </a:lnTo>
                  <a:lnTo>
                    <a:pt x="126" y="1269"/>
                  </a:lnTo>
                  <a:lnTo>
                    <a:pt x="307" y="1535"/>
                  </a:lnTo>
                </a:path>
              </a:pathLst>
            </a:custGeom>
            <a:noFill/>
            <a:ln w="6350" cap="flat">
              <a:solidFill>
                <a:schemeClr val="tx1">
                  <a:lumMod val="50000"/>
                  <a:lumOff val="50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27" name="Freeform 35"/>
            <p:cNvSpPr/>
            <p:nvPr/>
          </p:nvSpPr>
          <p:spPr bwMode="auto">
            <a:xfrm>
              <a:off x="2940" y="2040"/>
              <a:ext cx="307" cy="266"/>
            </a:xfrm>
            <a:custGeom>
              <a:avLst/>
              <a:gdLst>
                <a:gd name="T0" fmla="*/ 0 w 307"/>
                <a:gd name="T1" fmla="*/ 266 h 266"/>
                <a:gd name="T2" fmla="*/ 126 w 307"/>
                <a:gd name="T3" fmla="*/ 0 h 266"/>
                <a:gd name="T4" fmla="*/ 307 w 307"/>
                <a:gd name="T5" fmla="*/ 64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266">
                  <a:moveTo>
                    <a:pt x="0" y="266"/>
                  </a:moveTo>
                  <a:lnTo>
                    <a:pt x="126" y="0"/>
                  </a:lnTo>
                  <a:lnTo>
                    <a:pt x="307" y="64"/>
                  </a:lnTo>
                </a:path>
              </a:pathLst>
            </a:custGeom>
            <a:noFill/>
            <a:ln w="6350" cap="flat">
              <a:solidFill>
                <a:schemeClr val="tx1">
                  <a:lumMod val="50000"/>
                  <a:lumOff val="50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28" name="Freeform 36"/>
            <p:cNvSpPr/>
            <p:nvPr/>
          </p:nvSpPr>
          <p:spPr bwMode="auto">
            <a:xfrm>
              <a:off x="2940" y="941"/>
              <a:ext cx="307" cy="683"/>
            </a:xfrm>
            <a:custGeom>
              <a:avLst/>
              <a:gdLst>
                <a:gd name="T0" fmla="*/ 0 w 307"/>
                <a:gd name="T1" fmla="*/ 683 h 683"/>
                <a:gd name="T2" fmla="*/ 307 w 307"/>
                <a:gd name="T3" fmla="*/ 553 h 683"/>
                <a:gd name="T4" fmla="*/ 143 w 307"/>
                <a:gd name="T5" fmla="*/ 461 h 683"/>
                <a:gd name="T6" fmla="*/ 0 w 307"/>
                <a:gd name="T7" fmla="*/ 345 h 683"/>
                <a:gd name="T8" fmla="*/ 143 w 307"/>
                <a:gd name="T9" fmla="*/ 151 h 683"/>
                <a:gd name="T10" fmla="*/ 307 w 307"/>
                <a:gd name="T11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683">
                  <a:moveTo>
                    <a:pt x="0" y="683"/>
                  </a:moveTo>
                  <a:lnTo>
                    <a:pt x="307" y="553"/>
                  </a:lnTo>
                  <a:lnTo>
                    <a:pt x="143" y="461"/>
                  </a:lnTo>
                  <a:lnTo>
                    <a:pt x="0" y="345"/>
                  </a:lnTo>
                  <a:lnTo>
                    <a:pt x="143" y="151"/>
                  </a:lnTo>
                  <a:lnTo>
                    <a:pt x="307" y="0"/>
                  </a:lnTo>
                </a:path>
              </a:pathLst>
            </a:custGeom>
            <a:noFill/>
            <a:ln w="6350" cap="flat">
              <a:solidFill>
                <a:schemeClr val="tx1">
                  <a:lumMod val="50000"/>
                  <a:lumOff val="50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29" name="Oval 37"/>
            <p:cNvSpPr>
              <a:spLocks noChangeArrowheads="1"/>
            </p:cNvSpPr>
            <p:nvPr/>
          </p:nvSpPr>
          <p:spPr bwMode="auto">
            <a:xfrm>
              <a:off x="2880" y="712"/>
              <a:ext cx="119" cy="1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30" name="Oval 38"/>
            <p:cNvSpPr>
              <a:spLocks noChangeArrowheads="1"/>
            </p:cNvSpPr>
            <p:nvPr/>
          </p:nvSpPr>
          <p:spPr bwMode="auto">
            <a:xfrm>
              <a:off x="3023" y="1034"/>
              <a:ext cx="119" cy="11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31" name="Oval 39"/>
            <p:cNvSpPr>
              <a:spLocks noChangeArrowheads="1"/>
            </p:cNvSpPr>
            <p:nvPr/>
          </p:nvSpPr>
          <p:spPr bwMode="auto">
            <a:xfrm>
              <a:off x="3023" y="1343"/>
              <a:ext cx="119" cy="11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32" name="Oval 40"/>
            <p:cNvSpPr>
              <a:spLocks noChangeArrowheads="1"/>
            </p:cNvSpPr>
            <p:nvPr/>
          </p:nvSpPr>
          <p:spPr bwMode="auto">
            <a:xfrm>
              <a:off x="2880" y="1565"/>
              <a:ext cx="119" cy="1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33" name="Oval 41"/>
            <p:cNvSpPr>
              <a:spLocks noChangeArrowheads="1"/>
            </p:cNvSpPr>
            <p:nvPr/>
          </p:nvSpPr>
          <p:spPr bwMode="auto">
            <a:xfrm>
              <a:off x="2992" y="1772"/>
              <a:ext cx="117" cy="11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34" name="Oval 42"/>
            <p:cNvSpPr>
              <a:spLocks noChangeArrowheads="1"/>
            </p:cNvSpPr>
            <p:nvPr/>
          </p:nvSpPr>
          <p:spPr bwMode="auto">
            <a:xfrm>
              <a:off x="3190" y="1176"/>
              <a:ext cx="116" cy="11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35" name="Oval 43"/>
            <p:cNvSpPr>
              <a:spLocks noChangeArrowheads="1"/>
            </p:cNvSpPr>
            <p:nvPr/>
          </p:nvSpPr>
          <p:spPr bwMode="auto">
            <a:xfrm>
              <a:off x="3190" y="1670"/>
              <a:ext cx="116" cy="11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36" name="Oval 44"/>
            <p:cNvSpPr>
              <a:spLocks noChangeArrowheads="1"/>
            </p:cNvSpPr>
            <p:nvPr/>
          </p:nvSpPr>
          <p:spPr bwMode="auto">
            <a:xfrm>
              <a:off x="3009" y="1981"/>
              <a:ext cx="116" cy="11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37" name="Oval 45"/>
            <p:cNvSpPr>
              <a:spLocks noChangeArrowheads="1"/>
            </p:cNvSpPr>
            <p:nvPr/>
          </p:nvSpPr>
          <p:spPr bwMode="auto">
            <a:xfrm>
              <a:off x="3190" y="712"/>
              <a:ext cx="116" cy="1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38" name="Oval 46"/>
            <p:cNvSpPr>
              <a:spLocks noChangeArrowheads="1"/>
            </p:cNvSpPr>
            <p:nvPr/>
          </p:nvSpPr>
          <p:spPr bwMode="auto">
            <a:xfrm>
              <a:off x="3053" y="730"/>
              <a:ext cx="82" cy="8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39" name="Oval 47"/>
            <p:cNvSpPr>
              <a:spLocks noChangeArrowheads="1"/>
            </p:cNvSpPr>
            <p:nvPr/>
          </p:nvSpPr>
          <p:spPr bwMode="auto">
            <a:xfrm>
              <a:off x="2880" y="2247"/>
              <a:ext cx="119" cy="1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40" name="Oval 48"/>
            <p:cNvSpPr>
              <a:spLocks noChangeArrowheads="1"/>
            </p:cNvSpPr>
            <p:nvPr/>
          </p:nvSpPr>
          <p:spPr bwMode="auto">
            <a:xfrm>
              <a:off x="3190" y="2247"/>
              <a:ext cx="116" cy="1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41" name="Oval 49"/>
            <p:cNvSpPr>
              <a:spLocks noChangeArrowheads="1"/>
            </p:cNvSpPr>
            <p:nvPr/>
          </p:nvSpPr>
          <p:spPr bwMode="auto">
            <a:xfrm>
              <a:off x="3053" y="2265"/>
              <a:ext cx="82" cy="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42" name="Oval 50"/>
            <p:cNvSpPr>
              <a:spLocks noChangeArrowheads="1"/>
            </p:cNvSpPr>
            <p:nvPr/>
          </p:nvSpPr>
          <p:spPr bwMode="auto">
            <a:xfrm>
              <a:off x="2898" y="939"/>
              <a:ext cx="83" cy="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43" name="Oval 51"/>
            <p:cNvSpPr>
              <a:spLocks noChangeArrowheads="1"/>
            </p:cNvSpPr>
            <p:nvPr/>
          </p:nvSpPr>
          <p:spPr bwMode="auto">
            <a:xfrm>
              <a:off x="2898" y="1245"/>
              <a:ext cx="83" cy="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44" name="Oval 52"/>
            <p:cNvSpPr>
              <a:spLocks noChangeArrowheads="1"/>
            </p:cNvSpPr>
            <p:nvPr/>
          </p:nvSpPr>
          <p:spPr bwMode="auto">
            <a:xfrm>
              <a:off x="2898" y="1893"/>
              <a:ext cx="83" cy="8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45" name="Oval 53"/>
            <p:cNvSpPr>
              <a:spLocks noChangeArrowheads="1"/>
            </p:cNvSpPr>
            <p:nvPr/>
          </p:nvSpPr>
          <p:spPr bwMode="auto">
            <a:xfrm>
              <a:off x="3208" y="900"/>
              <a:ext cx="80" cy="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46" name="Oval 54"/>
            <p:cNvSpPr>
              <a:spLocks noChangeArrowheads="1"/>
            </p:cNvSpPr>
            <p:nvPr/>
          </p:nvSpPr>
          <p:spPr bwMode="auto">
            <a:xfrm>
              <a:off x="3208" y="1453"/>
              <a:ext cx="80" cy="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47" name="Oval 55"/>
            <p:cNvSpPr>
              <a:spLocks noChangeArrowheads="1"/>
            </p:cNvSpPr>
            <p:nvPr/>
          </p:nvSpPr>
          <p:spPr bwMode="auto">
            <a:xfrm>
              <a:off x="3208" y="2063"/>
              <a:ext cx="80" cy="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grpSp>
          <p:nvGrpSpPr>
            <p:cNvPr id="33848" name="Group 56"/>
            <p:cNvGrpSpPr/>
            <p:nvPr/>
          </p:nvGrpSpPr>
          <p:grpSpPr bwMode="auto">
            <a:xfrm>
              <a:off x="2940" y="2431"/>
              <a:ext cx="307" cy="419"/>
              <a:chOff x="2963" y="2431"/>
              <a:chExt cx="307" cy="419"/>
            </a:xfrm>
          </p:grpSpPr>
          <p:sp>
            <p:nvSpPr>
              <p:cNvPr id="33849" name="Freeform 57"/>
              <p:cNvSpPr/>
              <p:nvPr/>
            </p:nvSpPr>
            <p:spPr bwMode="auto">
              <a:xfrm>
                <a:off x="3068" y="2715"/>
                <a:ext cx="99" cy="135"/>
              </a:xfrm>
              <a:custGeom>
                <a:avLst/>
                <a:gdLst>
                  <a:gd name="T0" fmla="*/ 0 w 60"/>
                  <a:gd name="T1" fmla="*/ 0 h 82"/>
                  <a:gd name="T2" fmla="*/ 30 w 60"/>
                  <a:gd name="T3" fmla="*/ 82 h 82"/>
                  <a:gd name="T4" fmla="*/ 60 w 60"/>
                  <a:gd name="T5" fmla="*/ 0 h 82"/>
                  <a:gd name="T6" fmla="*/ 30 w 60"/>
                  <a:gd name="T7" fmla="*/ 3 h 82"/>
                  <a:gd name="T8" fmla="*/ 0 w 60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82">
                    <a:moveTo>
                      <a:pt x="0" y="0"/>
                    </a:moveTo>
                    <a:cubicBezTo>
                      <a:pt x="30" y="82"/>
                      <a:pt x="30" y="82"/>
                      <a:pt x="30" y="8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0" y="2"/>
                      <a:pt x="40" y="3"/>
                      <a:pt x="30" y="3"/>
                    </a:cubicBezTo>
                    <a:cubicBezTo>
                      <a:pt x="20" y="3"/>
                      <a:pt x="10" y="2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50" name="Freeform 58"/>
              <p:cNvSpPr/>
              <p:nvPr/>
            </p:nvSpPr>
            <p:spPr bwMode="auto">
              <a:xfrm>
                <a:off x="2963" y="2431"/>
                <a:ext cx="307" cy="288"/>
              </a:xfrm>
              <a:custGeom>
                <a:avLst/>
                <a:gdLst>
                  <a:gd name="T0" fmla="*/ 0 w 187"/>
                  <a:gd name="T1" fmla="*/ 0 h 176"/>
                  <a:gd name="T2" fmla="*/ 64 w 187"/>
                  <a:gd name="T3" fmla="*/ 173 h 176"/>
                  <a:gd name="T4" fmla="*/ 94 w 187"/>
                  <a:gd name="T5" fmla="*/ 176 h 176"/>
                  <a:gd name="T6" fmla="*/ 124 w 187"/>
                  <a:gd name="T7" fmla="*/ 173 h 176"/>
                  <a:gd name="T8" fmla="*/ 187 w 187"/>
                  <a:gd name="T9" fmla="*/ 0 h 176"/>
                  <a:gd name="T10" fmla="*/ 0 w 187"/>
                  <a:gd name="T11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176">
                    <a:moveTo>
                      <a:pt x="0" y="0"/>
                    </a:moveTo>
                    <a:cubicBezTo>
                      <a:pt x="64" y="173"/>
                      <a:pt x="64" y="173"/>
                      <a:pt x="64" y="173"/>
                    </a:cubicBezTo>
                    <a:cubicBezTo>
                      <a:pt x="74" y="175"/>
                      <a:pt x="84" y="176"/>
                      <a:pt x="94" y="176"/>
                    </a:cubicBezTo>
                    <a:cubicBezTo>
                      <a:pt x="104" y="176"/>
                      <a:pt x="114" y="175"/>
                      <a:pt x="124" y="173"/>
                    </a:cubicBezTo>
                    <a:cubicBezTo>
                      <a:pt x="187" y="0"/>
                      <a:pt x="187" y="0"/>
                      <a:pt x="18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22" name="Line 29"/>
          <p:cNvSpPr>
            <a:spLocks noChangeShapeType="1"/>
          </p:cNvSpPr>
          <p:nvPr/>
        </p:nvSpPr>
        <p:spPr bwMode="auto">
          <a:xfrm>
            <a:off x="8209598" y="1753711"/>
            <a:ext cx="914400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7768485" y="5926188"/>
            <a:ext cx="3570208" cy="492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lvl="0" algn="l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全方位展示学生管理动态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</p:txBody>
      </p:sp>
      <p:sp>
        <p:nvSpPr>
          <p:cNvPr id="23" name="Rectangle 29"/>
          <p:cNvSpPr/>
          <p:nvPr/>
        </p:nvSpPr>
        <p:spPr>
          <a:xfrm>
            <a:off x="9321165" y="1470660"/>
            <a:ext cx="2656840" cy="46037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班级管理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4" name="Rectangle 29"/>
          <p:cNvSpPr/>
          <p:nvPr/>
        </p:nvSpPr>
        <p:spPr>
          <a:xfrm>
            <a:off x="9321165" y="1882140"/>
            <a:ext cx="2656840" cy="46037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学生信息管理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5" name="Rectangle 29"/>
          <p:cNvSpPr/>
          <p:nvPr/>
        </p:nvSpPr>
        <p:spPr>
          <a:xfrm>
            <a:off x="9321165" y="2323465"/>
            <a:ext cx="2656840" cy="46037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学籍异动管理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6" name="Rectangle 29"/>
          <p:cNvSpPr/>
          <p:nvPr/>
        </p:nvSpPr>
        <p:spPr>
          <a:xfrm>
            <a:off x="9321165" y="2772410"/>
            <a:ext cx="2656840" cy="46037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学生奖励管理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7" name="Rectangle 29"/>
          <p:cNvSpPr/>
          <p:nvPr/>
        </p:nvSpPr>
        <p:spPr>
          <a:xfrm>
            <a:off x="9321165" y="3223260"/>
            <a:ext cx="2656840" cy="46037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违纪处分管理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9321165" y="3647440"/>
            <a:ext cx="2656840" cy="46037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个人德育管理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9" name="Rectangle 29"/>
          <p:cNvSpPr/>
          <p:nvPr/>
        </p:nvSpPr>
        <p:spPr>
          <a:xfrm>
            <a:off x="9321165" y="4064635"/>
            <a:ext cx="2656840" cy="46037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心理健康咨询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39" name="Rectangle 29"/>
          <p:cNvSpPr/>
          <p:nvPr/>
        </p:nvSpPr>
        <p:spPr>
          <a:xfrm>
            <a:off x="9321165" y="4463415"/>
            <a:ext cx="2656840" cy="46037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班主任考评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40" name="Rectangle 29"/>
          <p:cNvSpPr/>
          <p:nvPr/>
        </p:nvSpPr>
        <p:spPr>
          <a:xfrm>
            <a:off x="9444990" y="4838065"/>
            <a:ext cx="2656840" cy="46037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......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41" name="Line 29"/>
          <p:cNvSpPr>
            <a:spLocks noChangeShapeType="1"/>
          </p:cNvSpPr>
          <p:nvPr/>
        </p:nvSpPr>
        <p:spPr bwMode="auto">
          <a:xfrm>
            <a:off x="8243888" y="2598261"/>
            <a:ext cx="914400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42" name="Line 29"/>
          <p:cNvSpPr>
            <a:spLocks noChangeShapeType="1"/>
          </p:cNvSpPr>
          <p:nvPr/>
        </p:nvSpPr>
        <p:spPr bwMode="auto">
          <a:xfrm>
            <a:off x="8210233" y="3011011"/>
            <a:ext cx="914400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43" name="Line 29"/>
          <p:cNvSpPr>
            <a:spLocks noChangeShapeType="1"/>
          </p:cNvSpPr>
          <p:nvPr/>
        </p:nvSpPr>
        <p:spPr bwMode="auto">
          <a:xfrm>
            <a:off x="8243888" y="3453606"/>
            <a:ext cx="914400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44" name="Line 29"/>
          <p:cNvSpPr>
            <a:spLocks noChangeShapeType="1"/>
          </p:cNvSpPr>
          <p:nvPr/>
        </p:nvSpPr>
        <p:spPr bwMode="auto">
          <a:xfrm>
            <a:off x="8243888" y="4294981"/>
            <a:ext cx="914400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45" name="Line 29"/>
          <p:cNvSpPr>
            <a:spLocks noChangeShapeType="1"/>
          </p:cNvSpPr>
          <p:nvPr/>
        </p:nvSpPr>
        <p:spPr bwMode="auto">
          <a:xfrm>
            <a:off x="8210233" y="3876516"/>
            <a:ext cx="914400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46" name="Line 29"/>
          <p:cNvSpPr>
            <a:spLocks noChangeShapeType="1"/>
          </p:cNvSpPr>
          <p:nvPr/>
        </p:nvSpPr>
        <p:spPr bwMode="auto">
          <a:xfrm>
            <a:off x="8243888" y="4707731"/>
            <a:ext cx="914400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927100" y="1868805"/>
            <a:ext cx="5201920" cy="3132455"/>
            <a:chOff x="1460" y="2943"/>
            <a:chExt cx="8192" cy="4933"/>
          </a:xfrm>
        </p:grpSpPr>
        <p:grpSp>
          <p:nvGrpSpPr>
            <p:cNvPr id="87" name="Group 73"/>
            <p:cNvGrpSpPr/>
            <p:nvPr/>
          </p:nvGrpSpPr>
          <p:grpSpPr>
            <a:xfrm>
              <a:off x="1836" y="2943"/>
              <a:ext cx="546" cy="562"/>
              <a:chOff x="1528705" y="2521911"/>
              <a:chExt cx="479425" cy="479426"/>
            </a:xfrm>
            <a:effectLst/>
          </p:grpSpPr>
          <p:sp>
            <p:nvSpPr>
              <p:cNvPr id="88" name="Freeform 74"/>
              <p:cNvSpPr/>
              <p:nvPr/>
            </p:nvSpPr>
            <p:spPr bwMode="auto">
              <a:xfrm>
                <a:off x="1528705" y="2571124"/>
                <a:ext cx="479425" cy="430213"/>
              </a:xfrm>
              <a:custGeom>
                <a:avLst/>
                <a:gdLst>
                  <a:gd name="T0" fmla="*/ 232 w 232"/>
                  <a:gd name="T1" fmla="*/ 200 h 208"/>
                  <a:gd name="T2" fmla="*/ 224 w 232"/>
                  <a:gd name="T3" fmla="*/ 208 h 208"/>
                  <a:gd name="T4" fmla="*/ 8 w 232"/>
                  <a:gd name="T5" fmla="*/ 208 h 208"/>
                  <a:gd name="T6" fmla="*/ 0 w 232"/>
                  <a:gd name="T7" fmla="*/ 200 h 208"/>
                  <a:gd name="T8" fmla="*/ 0 w 232"/>
                  <a:gd name="T9" fmla="*/ 8 h 208"/>
                  <a:gd name="T10" fmla="*/ 8 w 232"/>
                  <a:gd name="T11" fmla="*/ 0 h 208"/>
                  <a:gd name="T12" fmla="*/ 224 w 232"/>
                  <a:gd name="T13" fmla="*/ 0 h 208"/>
                  <a:gd name="T14" fmla="*/ 232 w 232"/>
                  <a:gd name="T15" fmla="*/ 8 h 208"/>
                  <a:gd name="T16" fmla="*/ 232 w 232"/>
                  <a:gd name="T17" fmla="*/ 20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08">
                    <a:moveTo>
                      <a:pt x="232" y="200"/>
                    </a:moveTo>
                    <a:cubicBezTo>
                      <a:pt x="232" y="204"/>
                      <a:pt x="228" y="208"/>
                      <a:pt x="224" y="208"/>
                    </a:cubicBezTo>
                    <a:cubicBezTo>
                      <a:pt x="8" y="208"/>
                      <a:pt x="8" y="208"/>
                      <a:pt x="8" y="208"/>
                    </a:cubicBezTo>
                    <a:cubicBezTo>
                      <a:pt x="4" y="208"/>
                      <a:pt x="0" y="204"/>
                      <a:pt x="0" y="20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28" y="0"/>
                      <a:pt x="232" y="4"/>
                      <a:pt x="232" y="8"/>
                    </a:cubicBezTo>
                    <a:lnTo>
                      <a:pt x="232" y="200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F08025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p>
                <a:endParaRPr lang="en-US" sz="2490"/>
              </a:p>
            </p:txBody>
          </p:sp>
          <p:sp>
            <p:nvSpPr>
              <p:cNvPr id="89" name="Line 50"/>
              <p:cNvSpPr>
                <a:spLocks noChangeShapeType="1"/>
              </p:cNvSpPr>
              <p:nvPr/>
            </p:nvSpPr>
            <p:spPr bwMode="auto">
              <a:xfrm>
                <a:off x="1685868" y="2521911"/>
                <a:ext cx="0" cy="82550"/>
              </a:xfrm>
              <a:prstGeom prst="line">
                <a:avLst/>
              </a:prstGeom>
              <a:noFill/>
              <a:ln w="17463" cap="rnd">
                <a:solidFill>
                  <a:srgbClr val="F08025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p>
                <a:endParaRPr lang="en-US" sz="2490"/>
              </a:p>
            </p:txBody>
          </p:sp>
          <p:sp>
            <p:nvSpPr>
              <p:cNvPr id="90" name="Line 51"/>
              <p:cNvSpPr>
                <a:spLocks noChangeShapeType="1"/>
              </p:cNvSpPr>
              <p:nvPr/>
            </p:nvSpPr>
            <p:spPr bwMode="auto">
              <a:xfrm>
                <a:off x="1850968" y="2521911"/>
                <a:ext cx="0" cy="82550"/>
              </a:xfrm>
              <a:prstGeom prst="line">
                <a:avLst/>
              </a:prstGeom>
              <a:noFill/>
              <a:ln w="17463" cap="rnd">
                <a:solidFill>
                  <a:srgbClr val="F08025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p>
                <a:endParaRPr lang="en-US" sz="2490"/>
              </a:p>
            </p:txBody>
          </p:sp>
          <p:sp>
            <p:nvSpPr>
              <p:cNvPr id="91" name="Rectangle 77"/>
              <p:cNvSpPr>
                <a:spLocks noChangeArrowheads="1"/>
              </p:cNvSpPr>
              <p:nvPr/>
            </p:nvSpPr>
            <p:spPr bwMode="auto">
              <a:xfrm>
                <a:off x="1627130" y="2710824"/>
                <a:ext cx="33338" cy="33338"/>
              </a:xfrm>
              <a:prstGeom prst="rect">
                <a:avLst/>
              </a:prstGeom>
              <a:noFill/>
              <a:ln w="17463" cap="rnd">
                <a:solidFill>
                  <a:srgbClr val="F08025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p>
                <a:endParaRPr lang="en-US" sz="2490"/>
              </a:p>
            </p:txBody>
          </p:sp>
          <p:sp>
            <p:nvSpPr>
              <p:cNvPr id="92" name="Rectangle 78"/>
              <p:cNvSpPr>
                <a:spLocks noChangeArrowheads="1"/>
              </p:cNvSpPr>
              <p:nvPr/>
            </p:nvSpPr>
            <p:spPr bwMode="auto">
              <a:xfrm>
                <a:off x="1752543" y="2710824"/>
                <a:ext cx="31750" cy="33338"/>
              </a:xfrm>
              <a:prstGeom prst="rect">
                <a:avLst/>
              </a:prstGeom>
              <a:noFill/>
              <a:ln w="17463" cap="rnd">
                <a:solidFill>
                  <a:srgbClr val="F08025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p>
                <a:endParaRPr lang="en-US" sz="2490"/>
              </a:p>
            </p:txBody>
          </p:sp>
          <p:sp>
            <p:nvSpPr>
              <p:cNvPr id="93" name="Rectangle 79"/>
              <p:cNvSpPr>
                <a:spLocks noChangeArrowheads="1"/>
              </p:cNvSpPr>
              <p:nvPr/>
            </p:nvSpPr>
            <p:spPr bwMode="auto">
              <a:xfrm>
                <a:off x="1876368" y="2710824"/>
                <a:ext cx="33338" cy="33338"/>
              </a:xfrm>
              <a:prstGeom prst="rect">
                <a:avLst/>
              </a:prstGeom>
              <a:noFill/>
              <a:ln w="17463" cap="rnd">
                <a:solidFill>
                  <a:srgbClr val="F08025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p>
                <a:endParaRPr lang="en-US" sz="2490"/>
              </a:p>
            </p:txBody>
          </p:sp>
          <p:sp>
            <p:nvSpPr>
              <p:cNvPr id="94" name="Rectangle 80"/>
              <p:cNvSpPr>
                <a:spLocks noChangeArrowheads="1"/>
              </p:cNvSpPr>
              <p:nvPr/>
            </p:nvSpPr>
            <p:spPr bwMode="auto">
              <a:xfrm>
                <a:off x="1627130" y="2836236"/>
                <a:ext cx="33338" cy="31750"/>
              </a:xfrm>
              <a:prstGeom prst="rect">
                <a:avLst/>
              </a:prstGeom>
              <a:noFill/>
              <a:ln w="17463" cap="rnd">
                <a:solidFill>
                  <a:srgbClr val="F08025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p>
                <a:endParaRPr lang="en-US" sz="2490"/>
              </a:p>
            </p:txBody>
          </p:sp>
          <p:sp>
            <p:nvSpPr>
              <p:cNvPr id="95" name="Rectangle 81"/>
              <p:cNvSpPr>
                <a:spLocks noChangeArrowheads="1"/>
              </p:cNvSpPr>
              <p:nvPr/>
            </p:nvSpPr>
            <p:spPr bwMode="auto">
              <a:xfrm>
                <a:off x="1752543" y="2836236"/>
                <a:ext cx="31750" cy="31750"/>
              </a:xfrm>
              <a:prstGeom prst="rect">
                <a:avLst/>
              </a:prstGeom>
              <a:noFill/>
              <a:ln w="17463" cap="rnd">
                <a:solidFill>
                  <a:srgbClr val="F08025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p>
                <a:endParaRPr lang="en-US" sz="2490"/>
              </a:p>
            </p:txBody>
          </p:sp>
          <p:sp>
            <p:nvSpPr>
              <p:cNvPr id="96" name="Rectangle 82"/>
              <p:cNvSpPr>
                <a:spLocks noChangeArrowheads="1"/>
              </p:cNvSpPr>
              <p:nvPr/>
            </p:nvSpPr>
            <p:spPr bwMode="auto">
              <a:xfrm>
                <a:off x="1876368" y="2836236"/>
                <a:ext cx="33338" cy="31750"/>
              </a:xfrm>
              <a:prstGeom prst="rect">
                <a:avLst/>
              </a:prstGeom>
              <a:noFill/>
              <a:ln w="17463" cap="rnd">
                <a:solidFill>
                  <a:srgbClr val="F08025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p>
                <a:endParaRPr lang="en-US" sz="2490"/>
              </a:p>
            </p:txBody>
          </p:sp>
        </p:grpSp>
        <p:sp>
          <p:nvSpPr>
            <p:cNvPr id="82" name="Freeform 114"/>
            <p:cNvSpPr/>
            <p:nvPr/>
          </p:nvSpPr>
          <p:spPr bwMode="auto">
            <a:xfrm>
              <a:off x="7860" y="2943"/>
              <a:ext cx="684" cy="653"/>
            </a:xfrm>
            <a:custGeom>
              <a:avLst/>
              <a:gdLst>
                <a:gd name="T0" fmla="*/ 124 w 235"/>
                <a:gd name="T1" fmla="*/ 186 h 234"/>
                <a:gd name="T2" fmla="*/ 111 w 235"/>
                <a:gd name="T3" fmla="*/ 186 h 234"/>
                <a:gd name="T4" fmla="*/ 43 w 235"/>
                <a:gd name="T5" fmla="*/ 232 h 234"/>
                <a:gd name="T6" fmla="*/ 39 w 235"/>
                <a:gd name="T7" fmla="*/ 229 h 234"/>
                <a:gd name="T8" fmla="*/ 59 w 235"/>
                <a:gd name="T9" fmla="*/ 156 h 234"/>
                <a:gd name="T10" fmla="*/ 56 w 235"/>
                <a:gd name="T11" fmla="*/ 143 h 234"/>
                <a:gd name="T12" fmla="*/ 3 w 235"/>
                <a:gd name="T13" fmla="*/ 89 h 234"/>
                <a:gd name="T14" fmla="*/ 6 w 235"/>
                <a:gd name="T15" fmla="*/ 83 h 234"/>
                <a:gd name="T16" fmla="*/ 75 w 235"/>
                <a:gd name="T17" fmla="*/ 77 h 234"/>
                <a:gd name="T18" fmla="*/ 86 w 235"/>
                <a:gd name="T19" fmla="*/ 68 h 234"/>
                <a:gd name="T20" fmla="*/ 114 w 235"/>
                <a:gd name="T21" fmla="*/ 4 h 234"/>
                <a:gd name="T22" fmla="*/ 121 w 235"/>
                <a:gd name="T23" fmla="*/ 4 h 234"/>
                <a:gd name="T24" fmla="*/ 149 w 235"/>
                <a:gd name="T25" fmla="*/ 68 h 234"/>
                <a:gd name="T26" fmla="*/ 160 w 235"/>
                <a:gd name="T27" fmla="*/ 77 h 234"/>
                <a:gd name="T28" fmla="*/ 229 w 235"/>
                <a:gd name="T29" fmla="*/ 83 h 234"/>
                <a:gd name="T30" fmla="*/ 232 w 235"/>
                <a:gd name="T31" fmla="*/ 89 h 234"/>
                <a:gd name="T32" fmla="*/ 179 w 235"/>
                <a:gd name="T33" fmla="*/ 143 h 234"/>
                <a:gd name="T34" fmla="*/ 176 w 235"/>
                <a:gd name="T35" fmla="*/ 156 h 234"/>
                <a:gd name="T36" fmla="*/ 196 w 235"/>
                <a:gd name="T37" fmla="*/ 229 h 234"/>
                <a:gd name="T38" fmla="*/ 192 w 235"/>
                <a:gd name="T39" fmla="*/ 232 h 234"/>
                <a:gd name="T40" fmla="*/ 124 w 235"/>
                <a:gd name="T41" fmla="*/ 18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5" h="234">
                  <a:moveTo>
                    <a:pt x="124" y="186"/>
                  </a:moveTo>
                  <a:cubicBezTo>
                    <a:pt x="120" y="183"/>
                    <a:pt x="114" y="183"/>
                    <a:pt x="111" y="186"/>
                  </a:cubicBezTo>
                  <a:cubicBezTo>
                    <a:pt x="43" y="232"/>
                    <a:pt x="43" y="232"/>
                    <a:pt x="43" y="232"/>
                  </a:cubicBezTo>
                  <a:cubicBezTo>
                    <a:pt x="40" y="234"/>
                    <a:pt x="38" y="233"/>
                    <a:pt x="39" y="229"/>
                  </a:cubicBezTo>
                  <a:cubicBezTo>
                    <a:pt x="59" y="156"/>
                    <a:pt x="59" y="156"/>
                    <a:pt x="59" y="156"/>
                  </a:cubicBezTo>
                  <a:cubicBezTo>
                    <a:pt x="60" y="152"/>
                    <a:pt x="59" y="146"/>
                    <a:pt x="56" y="143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0" y="86"/>
                    <a:pt x="1" y="83"/>
                    <a:pt x="6" y="83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80" y="76"/>
                    <a:pt x="85" y="72"/>
                    <a:pt x="86" y="68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6" y="0"/>
                    <a:pt x="119" y="0"/>
                    <a:pt x="121" y="4"/>
                  </a:cubicBezTo>
                  <a:cubicBezTo>
                    <a:pt x="149" y="68"/>
                    <a:pt x="149" y="68"/>
                    <a:pt x="149" y="68"/>
                  </a:cubicBezTo>
                  <a:cubicBezTo>
                    <a:pt x="150" y="72"/>
                    <a:pt x="155" y="76"/>
                    <a:pt x="160" y="77"/>
                  </a:cubicBezTo>
                  <a:cubicBezTo>
                    <a:pt x="229" y="83"/>
                    <a:pt x="229" y="83"/>
                    <a:pt x="229" y="83"/>
                  </a:cubicBezTo>
                  <a:cubicBezTo>
                    <a:pt x="234" y="83"/>
                    <a:pt x="235" y="86"/>
                    <a:pt x="232" y="89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6" y="146"/>
                    <a:pt x="174" y="152"/>
                    <a:pt x="176" y="156"/>
                  </a:cubicBezTo>
                  <a:cubicBezTo>
                    <a:pt x="196" y="229"/>
                    <a:pt x="196" y="229"/>
                    <a:pt x="196" y="229"/>
                  </a:cubicBezTo>
                  <a:cubicBezTo>
                    <a:pt x="197" y="233"/>
                    <a:pt x="195" y="234"/>
                    <a:pt x="192" y="232"/>
                  </a:cubicBezTo>
                  <a:lnTo>
                    <a:pt x="124" y="186"/>
                  </a:lnTo>
                  <a:close/>
                </a:path>
              </a:pathLst>
            </a:custGeom>
            <a:noFill/>
            <a:ln w="17463" cap="rnd">
              <a:solidFill>
                <a:srgbClr val="F08025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sz="2490"/>
            </a:p>
          </p:txBody>
        </p:sp>
        <p:grpSp>
          <p:nvGrpSpPr>
            <p:cNvPr id="59" name="Shape 226"/>
            <p:cNvGrpSpPr/>
            <p:nvPr/>
          </p:nvGrpSpPr>
          <p:grpSpPr>
            <a:xfrm>
              <a:off x="2831" y="5940"/>
              <a:ext cx="743" cy="467"/>
              <a:chOff x="1775548" y="1990598"/>
              <a:chExt cx="621122" cy="372086"/>
            </a:xfrm>
          </p:grpSpPr>
          <p:sp>
            <p:nvSpPr>
              <p:cNvPr id="60" name="Shape 227"/>
              <p:cNvSpPr/>
              <p:nvPr/>
            </p:nvSpPr>
            <p:spPr bwMode="auto">
              <a:xfrm>
                <a:off x="1775548" y="1990598"/>
                <a:ext cx="621122" cy="37208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871" y="119785"/>
                    </a:moveTo>
                    <a:lnTo>
                      <a:pt x="0" y="119785"/>
                    </a:lnTo>
                    <a:lnTo>
                      <a:pt x="0" y="0"/>
                    </a:lnTo>
                    <a:lnTo>
                      <a:pt x="119871" y="0"/>
                    </a:lnTo>
                    <a:lnTo>
                      <a:pt x="119871" y="119785"/>
                    </a:lnTo>
                  </a:path>
                </a:pathLst>
              </a:custGeom>
              <a:noFill/>
              <a:ln w="17463" cap="rnd">
                <a:solidFill>
                  <a:srgbClr val="F08025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p>
                <a:pPr lvl="0" algn="l"/>
                <a:endParaRPr lang="en-US" sz="2490">
                  <a:sym typeface="Montserrat" panose="02000505000000020004"/>
                </a:endParaRPr>
              </a:p>
            </p:txBody>
          </p:sp>
          <p:sp>
            <p:nvSpPr>
              <p:cNvPr id="61" name="Shape 228"/>
              <p:cNvSpPr/>
              <p:nvPr/>
            </p:nvSpPr>
            <p:spPr bwMode="auto">
              <a:xfrm>
                <a:off x="1775548" y="1990598"/>
                <a:ext cx="621122" cy="19922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59486" y="119598"/>
                    </a:lnTo>
                    <a:lnTo>
                      <a:pt x="119871" y="0"/>
                    </a:lnTo>
                  </a:path>
                </a:pathLst>
              </a:custGeom>
              <a:noFill/>
              <a:ln w="17463" cap="rnd">
                <a:solidFill>
                  <a:srgbClr val="F08025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p>
                <a:pPr lvl="0" algn="l"/>
                <a:endParaRPr lang="en-US" sz="2490">
                  <a:sym typeface="Montserrat" panose="02000505000000020004"/>
                </a:endParaRPr>
              </a:p>
            </p:txBody>
          </p:sp>
        </p:grpSp>
        <p:sp>
          <p:nvSpPr>
            <p:cNvPr id="4" name="Rectangle 29"/>
            <p:cNvSpPr/>
            <p:nvPr/>
          </p:nvSpPr>
          <p:spPr>
            <a:xfrm>
              <a:off x="1460" y="6675"/>
              <a:ext cx="3485" cy="1169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latin typeface="方正书宋简体" pitchFamily="65" charset="-122"/>
                  <a:ea typeface="方正书宋简体" pitchFamily="65" charset="-122"/>
                  <a:sym typeface="+mn-ea"/>
                </a:rPr>
                <a:t>宿舍报修</a:t>
              </a:r>
              <a:endParaRPr lang="zh-CN" altLang="en-US" sz="1600" b="1" dirty="0">
                <a:latin typeface="方正书宋简体" pitchFamily="65" charset="-122"/>
                <a:ea typeface="方正书宋简体" pitchFamily="65" charset="-122"/>
                <a:sym typeface="+mn-ea"/>
              </a:endParaRPr>
            </a:p>
            <a:p>
              <a:pPr algn="ctr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宿舍报修申请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报修受理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</p:txBody>
        </p:sp>
        <p:sp>
          <p:nvSpPr>
            <p:cNvPr id="5" name="Rectangle 29"/>
            <p:cNvSpPr/>
            <p:nvPr/>
          </p:nvSpPr>
          <p:spPr>
            <a:xfrm>
              <a:off x="6752" y="3689"/>
              <a:ext cx="2900" cy="1614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latin typeface="方正书宋简体" pitchFamily="65" charset="-122"/>
                  <a:ea typeface="方正书宋简体" pitchFamily="65" charset="-122"/>
                  <a:sym typeface="+mn-ea"/>
                </a:rPr>
                <a:t>宿舍评分</a:t>
              </a:r>
              <a:endParaRPr lang="zh-CN" altLang="en-US" sz="1600" b="1" dirty="0">
                <a:latin typeface="方正书宋简体" pitchFamily="65" charset="-122"/>
                <a:ea typeface="方正书宋简体" pitchFamily="65" charset="-122"/>
                <a:sym typeface="+mn-ea"/>
              </a:endParaRPr>
            </a:p>
            <a:p>
              <a:pPr algn="ctr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指标设置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评分录入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评分审核等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</p:txBody>
        </p:sp>
        <p:sp>
          <p:nvSpPr>
            <p:cNvPr id="6" name="Rectangle 29"/>
            <p:cNvSpPr/>
            <p:nvPr/>
          </p:nvSpPr>
          <p:spPr>
            <a:xfrm>
              <a:off x="5141" y="6708"/>
              <a:ext cx="3403" cy="1169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latin typeface="方正书宋简体" pitchFamily="65" charset="-122"/>
                  <a:ea typeface="方正书宋简体" pitchFamily="65" charset="-122"/>
                  <a:sym typeface="+mn-ea"/>
                </a:rPr>
                <a:t>统计查询</a:t>
              </a:r>
              <a:endParaRPr lang="zh-CN" altLang="en-US" sz="1600" b="1" dirty="0">
                <a:latin typeface="方正书宋简体" pitchFamily="65" charset="-122"/>
                <a:ea typeface="方正书宋简体" pitchFamily="65" charset="-122"/>
                <a:sym typeface="+mn-ea"/>
              </a:endParaRPr>
            </a:p>
            <a:p>
              <a:pPr algn="ctr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全校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全班住宿查询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统计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</p:txBody>
        </p:sp>
        <p:sp>
          <p:nvSpPr>
            <p:cNvPr id="7" name="Freeform 359"/>
            <p:cNvSpPr>
              <a:spLocks noEditPoints="1"/>
            </p:cNvSpPr>
            <p:nvPr/>
          </p:nvSpPr>
          <p:spPr bwMode="auto">
            <a:xfrm>
              <a:off x="6592" y="5801"/>
              <a:ext cx="637" cy="745"/>
            </a:xfrm>
            <a:custGeom>
              <a:avLst/>
              <a:gdLst>
                <a:gd name="T0" fmla="*/ 2147483647 w 200"/>
                <a:gd name="T1" fmla="*/ 2147483647 h 252"/>
                <a:gd name="T2" fmla="*/ 2147483647 w 200"/>
                <a:gd name="T3" fmla="*/ 2147483647 h 252"/>
                <a:gd name="T4" fmla="*/ 2147483647 w 200"/>
                <a:gd name="T5" fmla="*/ 2147483647 h 252"/>
                <a:gd name="T6" fmla="*/ 2147483647 w 200"/>
                <a:gd name="T7" fmla="*/ 2147483647 h 252"/>
                <a:gd name="T8" fmla="*/ 2147483647 w 200"/>
                <a:gd name="T9" fmla="*/ 2147483647 h 252"/>
                <a:gd name="T10" fmla="*/ 2147483647 w 200"/>
                <a:gd name="T11" fmla="*/ 2147483647 h 252"/>
                <a:gd name="T12" fmla="*/ 2147483647 w 200"/>
                <a:gd name="T13" fmla="*/ 2147483647 h 252"/>
                <a:gd name="T14" fmla="*/ 2147483647 w 200"/>
                <a:gd name="T15" fmla="*/ 2147483647 h 252"/>
                <a:gd name="T16" fmla="*/ 2147483647 w 200"/>
                <a:gd name="T17" fmla="*/ 2147483647 h 252"/>
                <a:gd name="T18" fmla="*/ 2147483647 w 200"/>
                <a:gd name="T19" fmla="*/ 2147483647 h 252"/>
                <a:gd name="T20" fmla="*/ 2147483647 w 200"/>
                <a:gd name="T21" fmla="*/ 2147483647 h 252"/>
                <a:gd name="T22" fmla="*/ 2147483647 w 200"/>
                <a:gd name="T23" fmla="*/ 2147483647 h 252"/>
                <a:gd name="T24" fmla="*/ 2147483647 w 200"/>
                <a:gd name="T25" fmla="*/ 0 h 252"/>
                <a:gd name="T26" fmla="*/ 2147483647 w 200"/>
                <a:gd name="T27" fmla="*/ 0 h 252"/>
                <a:gd name="T28" fmla="*/ 2147483647 w 200"/>
                <a:gd name="T29" fmla="*/ 2147483647 h 252"/>
                <a:gd name="T30" fmla="*/ 0 w 200"/>
                <a:gd name="T31" fmla="*/ 2147483647 h 252"/>
                <a:gd name="T32" fmla="*/ 2147483647 w 200"/>
                <a:gd name="T33" fmla="*/ 2147483647 h 252"/>
                <a:gd name="T34" fmla="*/ 2147483647 w 200"/>
                <a:gd name="T35" fmla="*/ 2147483647 h 252"/>
                <a:gd name="T36" fmla="*/ 0 w 200"/>
                <a:gd name="T37" fmla="*/ 2147483647 h 252"/>
                <a:gd name="T38" fmla="*/ 0 w 200"/>
                <a:gd name="T39" fmla="*/ 2147483647 h 25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00" h="252">
                  <a:moveTo>
                    <a:pt x="163" y="70"/>
                  </a:moveTo>
                  <a:lnTo>
                    <a:pt x="163" y="252"/>
                  </a:lnTo>
                  <a:lnTo>
                    <a:pt x="200" y="252"/>
                  </a:lnTo>
                  <a:lnTo>
                    <a:pt x="200" y="70"/>
                  </a:lnTo>
                  <a:lnTo>
                    <a:pt x="163" y="70"/>
                  </a:lnTo>
                  <a:close/>
                  <a:moveTo>
                    <a:pt x="109" y="252"/>
                  </a:moveTo>
                  <a:lnTo>
                    <a:pt x="147" y="252"/>
                  </a:lnTo>
                  <a:lnTo>
                    <a:pt x="147" y="102"/>
                  </a:lnTo>
                  <a:lnTo>
                    <a:pt x="109" y="102"/>
                  </a:lnTo>
                  <a:lnTo>
                    <a:pt x="109" y="252"/>
                  </a:lnTo>
                  <a:close/>
                  <a:moveTo>
                    <a:pt x="53" y="252"/>
                  </a:moveTo>
                  <a:lnTo>
                    <a:pt x="91" y="252"/>
                  </a:lnTo>
                  <a:lnTo>
                    <a:pt x="91" y="0"/>
                  </a:lnTo>
                  <a:lnTo>
                    <a:pt x="53" y="0"/>
                  </a:lnTo>
                  <a:lnTo>
                    <a:pt x="53" y="252"/>
                  </a:lnTo>
                  <a:close/>
                  <a:moveTo>
                    <a:pt x="0" y="252"/>
                  </a:moveTo>
                  <a:lnTo>
                    <a:pt x="37" y="252"/>
                  </a:lnTo>
                  <a:lnTo>
                    <a:pt x="37" y="158"/>
                  </a:lnTo>
                  <a:lnTo>
                    <a:pt x="0" y="158"/>
                  </a:lnTo>
                  <a:lnTo>
                    <a:pt x="0" y="252"/>
                  </a:lnTo>
                  <a:close/>
                </a:path>
              </a:pathLst>
            </a:custGeom>
            <a:noFill/>
            <a:ln w="17463" cap="rnd">
              <a:solidFill>
                <a:srgbClr val="F08025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p>
              <a:pPr lvl="0" algn="l"/>
              <a:endParaRPr lang="en-US" sz="2490">
                <a:sym typeface="+mn-ea"/>
              </a:endParaRPr>
            </a:p>
          </p:txBody>
        </p:sp>
        <p:grpSp>
          <p:nvGrpSpPr>
            <p:cNvPr id="294" name="Group 121"/>
            <p:cNvGrpSpPr/>
            <p:nvPr/>
          </p:nvGrpSpPr>
          <p:grpSpPr>
            <a:xfrm>
              <a:off x="4681" y="3011"/>
              <a:ext cx="738" cy="540"/>
              <a:chOff x="723900" y="3569494"/>
              <a:chExt cx="464344" cy="348456"/>
            </a:xfrm>
            <a:solidFill>
              <a:srgbClr val="27506E"/>
            </a:solidFill>
          </p:grpSpPr>
          <p:sp>
            <p:nvSpPr>
              <p:cNvPr id="295" name="AutoShape 118"/>
              <p:cNvSpPr/>
              <p:nvPr/>
            </p:nvSpPr>
            <p:spPr bwMode="auto">
              <a:xfrm>
                <a:off x="723900" y="3569494"/>
                <a:ext cx="464344" cy="348456"/>
              </a:xfrm>
              <a:custGeom>
                <a:avLst/>
                <a:gdLst>
                  <a:gd name="T0" fmla="*/ 10732 w 21464"/>
                  <a:gd name="T1" fmla="*/ 10800 h 21600"/>
                  <a:gd name="T2" fmla="*/ 10732 w 21464"/>
                  <a:gd name="T3" fmla="*/ 10800 h 21600"/>
                  <a:gd name="T4" fmla="*/ 10732 w 21464"/>
                  <a:gd name="T5" fmla="*/ 10800 h 21600"/>
                  <a:gd name="T6" fmla="*/ 10732 w 21464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464" h="21600">
                    <a:moveTo>
                      <a:pt x="19918" y="11754"/>
                    </a:moveTo>
                    <a:lnTo>
                      <a:pt x="16564" y="18954"/>
                    </a:lnTo>
                    <a:cubicBezTo>
                      <a:pt x="16317" y="19484"/>
                      <a:pt x="15892" y="19800"/>
                      <a:pt x="15427" y="19800"/>
                    </a:cubicBezTo>
                    <a:lnTo>
                      <a:pt x="2683" y="19800"/>
                    </a:lnTo>
                    <a:cubicBezTo>
                      <a:pt x="1943" y="19800"/>
                      <a:pt x="1341" y="18992"/>
                      <a:pt x="1341" y="18000"/>
                    </a:cubicBezTo>
                    <a:lnTo>
                      <a:pt x="1341" y="3600"/>
                    </a:lnTo>
                    <a:cubicBezTo>
                      <a:pt x="1341" y="2608"/>
                      <a:pt x="1943" y="1800"/>
                      <a:pt x="2683" y="1800"/>
                    </a:cubicBezTo>
                    <a:lnTo>
                      <a:pt x="15427" y="1800"/>
                    </a:lnTo>
                    <a:cubicBezTo>
                      <a:pt x="15892" y="1800"/>
                      <a:pt x="16317" y="2116"/>
                      <a:pt x="16564" y="2645"/>
                    </a:cubicBezTo>
                    <a:lnTo>
                      <a:pt x="19917" y="9845"/>
                    </a:lnTo>
                    <a:cubicBezTo>
                      <a:pt x="20188" y="10425"/>
                      <a:pt x="20188" y="11174"/>
                      <a:pt x="19918" y="11754"/>
                    </a:cubicBezTo>
                    <a:moveTo>
                      <a:pt x="21055" y="8891"/>
                    </a:moveTo>
                    <a:lnTo>
                      <a:pt x="17701" y="1691"/>
                    </a:lnTo>
                    <a:cubicBezTo>
                      <a:pt x="17211" y="639"/>
                      <a:pt x="16352" y="0"/>
                      <a:pt x="15427" y="0"/>
                    </a:cubicBezTo>
                    <a:lnTo>
                      <a:pt x="2683" y="0"/>
                    </a:lnTo>
                    <a:cubicBezTo>
                      <a:pt x="1201" y="0"/>
                      <a:pt x="0" y="1611"/>
                      <a:pt x="0" y="3600"/>
                    </a:cubicBezTo>
                    <a:lnTo>
                      <a:pt x="0" y="18000"/>
                    </a:lnTo>
                    <a:cubicBezTo>
                      <a:pt x="0" y="19988"/>
                      <a:pt x="1201" y="21599"/>
                      <a:pt x="2683" y="21599"/>
                    </a:cubicBezTo>
                    <a:lnTo>
                      <a:pt x="15427" y="21599"/>
                    </a:lnTo>
                    <a:cubicBezTo>
                      <a:pt x="16352" y="21599"/>
                      <a:pt x="17211" y="20960"/>
                      <a:pt x="17701" y="19908"/>
                    </a:cubicBezTo>
                    <a:lnTo>
                      <a:pt x="21055" y="12708"/>
                    </a:lnTo>
                    <a:cubicBezTo>
                      <a:pt x="21600" y="11541"/>
                      <a:pt x="21600" y="10059"/>
                      <a:pt x="21055" y="8891"/>
                    </a:cubicBezTo>
                  </a:path>
                </a:pathLst>
              </a:custGeom>
              <a:noFill/>
              <a:ln w="17463" cap="rnd">
                <a:solidFill>
                  <a:srgbClr val="F08025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p>
                <a:pPr lvl="0" algn="l"/>
                <a:endParaRPr lang="en-US" sz="2490">
                  <a:sym typeface="Gill Sans" charset="0"/>
                </a:endParaRPr>
              </a:p>
            </p:txBody>
          </p:sp>
          <p:sp>
            <p:nvSpPr>
              <p:cNvPr id="296" name="AutoShape 119"/>
              <p:cNvSpPr/>
              <p:nvPr/>
            </p:nvSpPr>
            <p:spPr bwMode="auto">
              <a:xfrm>
                <a:off x="1013619" y="3699669"/>
                <a:ext cx="87313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0"/>
                    </a:moveTo>
                    <a:cubicBezTo>
                      <a:pt x="6825" y="18000"/>
                      <a:pt x="3600" y="14774"/>
                      <a:pt x="3600" y="10800"/>
                    </a:cubicBezTo>
                    <a:cubicBezTo>
                      <a:pt x="3600" y="6825"/>
                      <a:pt x="6825" y="3600"/>
                      <a:pt x="10800" y="3600"/>
                    </a:cubicBezTo>
                    <a:cubicBezTo>
                      <a:pt x="14774" y="3600"/>
                      <a:pt x="17999" y="6825"/>
                      <a:pt x="17999" y="10800"/>
                    </a:cubicBezTo>
                    <a:cubicBezTo>
                      <a:pt x="17999" y="14774"/>
                      <a:pt x="14774" y="18000"/>
                      <a:pt x="10800" y="18000"/>
                    </a:cubicBezTo>
                    <a:moveTo>
                      <a:pt x="10800" y="0"/>
                    </a:moveTo>
                    <a:cubicBezTo>
                      <a:pt x="4833" y="0"/>
                      <a:pt x="0" y="4833"/>
                      <a:pt x="0" y="10800"/>
                    </a:cubicBezTo>
                    <a:cubicBezTo>
                      <a:pt x="0" y="16766"/>
                      <a:pt x="4833" y="21599"/>
                      <a:pt x="10800" y="21599"/>
                    </a:cubicBezTo>
                    <a:cubicBezTo>
                      <a:pt x="16766" y="21599"/>
                      <a:pt x="21600" y="16766"/>
                      <a:pt x="21600" y="10800"/>
                    </a:cubicBezTo>
                    <a:cubicBezTo>
                      <a:pt x="21600" y="4833"/>
                      <a:pt x="16766" y="0"/>
                      <a:pt x="10800" y="0"/>
                    </a:cubicBezTo>
                  </a:path>
                </a:pathLst>
              </a:custGeom>
              <a:noFill/>
              <a:ln w="17463" cap="rnd">
                <a:solidFill>
                  <a:srgbClr val="F08025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p>
                <a:pPr lvl="0" algn="l"/>
                <a:endParaRPr lang="en-US" sz="2490">
                  <a:sym typeface="Gill Sans" charset="0"/>
                </a:endParaRPr>
              </a:p>
            </p:txBody>
          </p:sp>
        </p:grpSp>
        <p:sp>
          <p:nvSpPr>
            <p:cNvPr id="9" name="Rectangle 29"/>
            <p:cNvSpPr/>
            <p:nvPr/>
          </p:nvSpPr>
          <p:spPr>
            <a:xfrm>
              <a:off x="3574" y="3659"/>
              <a:ext cx="2862" cy="1614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latin typeface="方正书宋简体" pitchFamily="65" charset="-122"/>
                  <a:ea typeface="方正书宋简体" pitchFamily="65" charset="-122"/>
                  <a:sym typeface="+mn-ea"/>
                </a:rPr>
                <a:t>宿舍管理</a:t>
              </a:r>
              <a:endParaRPr lang="zh-CN" altLang="en-US" sz="1600" b="1" dirty="0">
                <a:latin typeface="方正书宋简体" pitchFamily="65" charset="-122"/>
                <a:ea typeface="方正书宋简体" pitchFamily="65" charset="-122"/>
                <a:sym typeface="+mn-ea"/>
              </a:endParaRPr>
            </a:p>
            <a:p>
              <a:pPr algn="ctr">
                <a:lnSpc>
                  <a:spcPts val="2200"/>
                </a:lnSpc>
              </a:pPr>
              <a:r>
                <a:rPr lang="zh-CN" altLang="zh-CN" sz="1400" dirty="0" smtClean="0">
                  <a:sym typeface="+mn-ea"/>
                </a:rPr>
                <a:t>分配</a:t>
              </a:r>
              <a:r>
                <a:rPr lang="en-US" altLang="zh-CN" sz="1400" dirty="0" smtClean="0">
                  <a:sym typeface="+mn-ea"/>
                </a:rPr>
                <a:t>/</a:t>
              </a:r>
              <a:r>
                <a:rPr lang="zh-CN" altLang="zh-CN" sz="1400" dirty="0" smtClean="0">
                  <a:sym typeface="+mn-ea"/>
                </a:rPr>
                <a:t>调宿</a:t>
              </a:r>
              <a:r>
                <a:rPr lang="en-US" altLang="zh-CN" sz="1400" dirty="0" smtClean="0">
                  <a:sym typeface="+mn-ea"/>
                </a:rPr>
                <a:t>/</a:t>
              </a:r>
              <a:r>
                <a:rPr lang="zh-CN" altLang="zh-CN" sz="1400" dirty="0" smtClean="0">
                  <a:sym typeface="+mn-ea"/>
                </a:rPr>
                <a:t>退宿</a:t>
              </a:r>
              <a:r>
                <a:rPr lang="en-US" altLang="zh-CN" sz="1400" dirty="0" smtClean="0">
                  <a:sym typeface="+mn-ea"/>
                </a:rPr>
                <a:t>/</a:t>
              </a:r>
              <a:r>
                <a:rPr lang="zh-CN" altLang="zh-CN" sz="1400" dirty="0" smtClean="0">
                  <a:sym typeface="+mn-ea"/>
                </a:rPr>
                <a:t>清空</a:t>
              </a:r>
              <a:r>
                <a:rPr lang="en-US" altLang="zh-CN" sz="1400" dirty="0" smtClean="0">
                  <a:sym typeface="+mn-ea"/>
                </a:rPr>
                <a:t>/</a:t>
              </a:r>
              <a:r>
                <a:rPr lang="zh-CN" altLang="zh-CN" sz="1400" dirty="0" smtClean="0">
                  <a:sym typeface="+mn-ea"/>
                </a:rPr>
                <a:t>返校住宿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15366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758825" y="125730"/>
            <a:ext cx="543115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学生综合管理系统</a:t>
            </a:r>
            <a:r>
              <a:rPr lang="en-US" altLang="zh-CN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-</a:t>
            </a:r>
            <a:r>
              <a:rPr lang="zh-CN" altLang="zh-CN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模块</a:t>
            </a:r>
            <a:endParaRPr lang="zh-CN" altLang="en-US" sz="16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  <a:p>
            <a:pPr algn="l"/>
            <a:endParaRPr lang="zh-CN" altLang="en-US" sz="1600" dirty="0">
              <a:solidFill>
                <a:schemeClr val="accent2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19" name="矩形: 圆角 18"/>
          <p:cNvSpPr/>
          <p:nvPr/>
        </p:nvSpPr>
        <p:spPr bwMode="auto">
          <a:xfrm>
            <a:off x="732121" y="847353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400" b="1" dirty="0" smtClean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资助管理</a:t>
            </a:r>
            <a:endParaRPr lang="zh-CN" altLang="en-US" sz="1400" b="1" dirty="0" smtClean="0">
              <a:solidFill>
                <a:prstClr val="white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" name="矩形: 圆角 18"/>
          <p:cNvSpPr/>
          <p:nvPr/>
        </p:nvSpPr>
        <p:spPr bwMode="auto">
          <a:xfrm>
            <a:off x="7113871" y="847353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400" b="1" dirty="0" smtClean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团委工作</a:t>
            </a:r>
            <a:endParaRPr lang="zh-CN" altLang="en-US" sz="1400" b="1" dirty="0" smtClean="0">
              <a:solidFill>
                <a:prstClr val="white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13" name="Shape 712"/>
          <p:cNvSpPr/>
          <p:nvPr/>
        </p:nvSpPr>
        <p:spPr>
          <a:xfrm rot="-5400000">
            <a:off x="7575550" y="2230755"/>
            <a:ext cx="1312545" cy="1123315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F0802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p>
            <a:pPr algn="ctr"/>
            <a:endParaRPr sz="18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4" name="Shape 711"/>
          <p:cNvSpPr/>
          <p:nvPr/>
        </p:nvSpPr>
        <p:spPr>
          <a:xfrm rot="-5400000">
            <a:off x="8197850" y="3410585"/>
            <a:ext cx="1343025" cy="1160145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08025"/>
          </a:solidFill>
          <a:ln w="2857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p>
            <a:pPr algn="ctr"/>
            <a:endParaRPr sz="18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" name="Shape 711"/>
          <p:cNvSpPr/>
          <p:nvPr/>
        </p:nvSpPr>
        <p:spPr>
          <a:xfrm rot="-5400000">
            <a:off x="9495790" y="3410585"/>
            <a:ext cx="1343025" cy="1160145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08025"/>
          </a:solidFill>
          <a:ln w="2857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p>
            <a:pPr algn="ctr"/>
            <a:endParaRPr sz="18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8" name="Shape 712"/>
          <p:cNvSpPr/>
          <p:nvPr/>
        </p:nvSpPr>
        <p:spPr>
          <a:xfrm rot="-5400000">
            <a:off x="8871585" y="2230755"/>
            <a:ext cx="1312545" cy="1123315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F0802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p>
            <a:pPr algn="ctr"/>
            <a:endParaRPr sz="18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86" name="Rectangle 29"/>
          <p:cNvSpPr/>
          <p:nvPr/>
        </p:nvSpPr>
        <p:spPr>
          <a:xfrm>
            <a:off x="534670" y="1882140"/>
            <a:ext cx="1670050" cy="172212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ctr">
              <a:lnSpc>
                <a:spcPct val="150000"/>
              </a:lnSpc>
            </a:pPr>
            <a:endParaRPr lang="zh-CN" altLang="en-US" b="1" dirty="0">
              <a:solidFill>
                <a:schemeClr val="accent2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勤工助学</a:t>
            </a:r>
            <a:endParaRPr lang="zh-CN" altLang="en-US" sz="1600" b="1" dirty="0">
              <a:solidFill>
                <a:schemeClr val="accent2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marL="285750" indent="-285750" algn="l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岗位管理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marL="285750" indent="-285750" algn="l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学生岗位申请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marL="285750" indent="-285750" algn="l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酬金发放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2155" y="4533265"/>
            <a:ext cx="3888740" cy="14770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学生资助统一管理，信息透明可查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审核过程定制化，无纸化，高效审核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数据互通共享，减少数据工作量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</p:txBody>
      </p:sp>
      <p:sp>
        <p:nvSpPr>
          <p:cNvPr id="5" name="Rectangle 29"/>
          <p:cNvSpPr/>
          <p:nvPr/>
        </p:nvSpPr>
        <p:spPr>
          <a:xfrm>
            <a:off x="4234180" y="1851025"/>
            <a:ext cx="1679575" cy="200469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ctr">
              <a:lnSpc>
                <a:spcPct val="150000"/>
              </a:lnSpc>
            </a:pPr>
            <a:endParaRPr lang="zh-CN" altLang="en-US" b="1" dirty="0">
              <a:solidFill>
                <a:schemeClr val="accent2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贫困生资助</a:t>
            </a:r>
            <a:endParaRPr lang="zh-CN" altLang="en-US" sz="1600" b="1" dirty="0">
              <a:solidFill>
                <a:schemeClr val="accent2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marL="285750" indent="-285750" algn="l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贫困生管理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marL="285750" indent="-285750" algn="l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免学费管理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marL="285750" indent="-285750" algn="l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助学金管理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marL="285750" indent="-285750" algn="l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助学贷款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8" name="Rectangle 29"/>
          <p:cNvSpPr/>
          <p:nvPr/>
        </p:nvSpPr>
        <p:spPr>
          <a:xfrm>
            <a:off x="2386965" y="1844040"/>
            <a:ext cx="1631950" cy="200469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ctr">
              <a:lnSpc>
                <a:spcPct val="150000"/>
              </a:lnSpc>
            </a:pPr>
            <a:endParaRPr lang="zh-CN" altLang="en-US" b="1" dirty="0">
              <a:solidFill>
                <a:schemeClr val="accent2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奖学金</a:t>
            </a:r>
            <a:endParaRPr lang="zh-CN" altLang="en-US" b="1" dirty="0">
              <a:solidFill>
                <a:schemeClr val="accent2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marL="285750" indent="-285750" algn="l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奖学金设置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marL="285750" indent="-285750" algn="l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奖学金公告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marL="285750" indent="-285750" algn="l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奖学金审核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marL="285750" indent="-285750" algn="l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结果查询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1" name="Rectangle: Rounded Corners 41"/>
          <p:cNvSpPr/>
          <p:nvPr/>
        </p:nvSpPr>
        <p:spPr>
          <a:xfrm>
            <a:off x="542290" y="1753870"/>
            <a:ext cx="1662430" cy="2312670"/>
          </a:xfrm>
          <a:prstGeom prst="roundRect">
            <a:avLst>
              <a:gd name="adj" fmla="val 5000"/>
            </a:avLst>
          </a:prstGeom>
          <a:noFill/>
          <a:ln>
            <a:solidFill>
              <a:srgbClr val="F08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sp>
        <p:nvSpPr>
          <p:cNvPr id="22" name="Rectangle: Rounded Corners 41"/>
          <p:cNvSpPr/>
          <p:nvPr/>
        </p:nvSpPr>
        <p:spPr>
          <a:xfrm>
            <a:off x="2396490" y="1776095"/>
            <a:ext cx="1634490" cy="2290445"/>
          </a:xfrm>
          <a:prstGeom prst="roundRect">
            <a:avLst>
              <a:gd name="adj" fmla="val 5000"/>
            </a:avLst>
          </a:prstGeom>
          <a:noFill/>
          <a:ln>
            <a:solidFill>
              <a:srgbClr val="F08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sp>
        <p:nvSpPr>
          <p:cNvPr id="23" name="Rectangle: Rounded Corners 41"/>
          <p:cNvSpPr/>
          <p:nvPr/>
        </p:nvSpPr>
        <p:spPr>
          <a:xfrm>
            <a:off x="4232910" y="1776095"/>
            <a:ext cx="1550035" cy="2291080"/>
          </a:xfrm>
          <a:prstGeom prst="roundRect">
            <a:avLst>
              <a:gd name="adj" fmla="val 5000"/>
            </a:avLst>
          </a:prstGeom>
          <a:noFill/>
          <a:ln>
            <a:solidFill>
              <a:srgbClr val="F08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grpSp>
        <p:nvGrpSpPr>
          <p:cNvPr id="393" name="Group 18"/>
          <p:cNvGrpSpPr/>
          <p:nvPr/>
        </p:nvGrpSpPr>
        <p:grpSpPr>
          <a:xfrm>
            <a:off x="3030220" y="1924050"/>
            <a:ext cx="353060" cy="327660"/>
            <a:chOff x="4587875" y="2944813"/>
            <a:chExt cx="457200" cy="396875"/>
          </a:xfrm>
          <a:solidFill>
            <a:schemeClr val="accent2"/>
          </a:solidFill>
        </p:grpSpPr>
        <p:sp>
          <p:nvSpPr>
            <p:cNvPr id="394" name="Freeform 18"/>
            <p:cNvSpPr/>
            <p:nvPr/>
          </p:nvSpPr>
          <p:spPr bwMode="auto">
            <a:xfrm>
              <a:off x="4587875" y="3055938"/>
              <a:ext cx="457200" cy="285750"/>
            </a:xfrm>
            <a:custGeom>
              <a:avLst/>
              <a:gdLst>
                <a:gd name="T0" fmla="*/ 0 w 288"/>
                <a:gd name="T1" fmla="*/ 0 h 180"/>
                <a:gd name="T2" fmla="*/ 72 w 288"/>
                <a:gd name="T3" fmla="*/ 0 h 180"/>
                <a:gd name="T4" fmla="*/ 144 w 288"/>
                <a:gd name="T5" fmla="*/ 180 h 180"/>
                <a:gd name="T6" fmla="*/ 216 w 288"/>
                <a:gd name="T7" fmla="*/ 0 h 180"/>
                <a:gd name="T8" fmla="*/ 288 w 288"/>
                <a:gd name="T9" fmla="*/ 0 h 180"/>
                <a:gd name="T10" fmla="*/ 144 w 288"/>
                <a:gd name="T11" fmla="*/ 180 h 180"/>
                <a:gd name="T12" fmla="*/ 195 w 288"/>
                <a:gd name="T13" fmla="*/ 0 h 180"/>
                <a:gd name="T14" fmla="*/ 92 w 288"/>
                <a:gd name="T15" fmla="*/ 0 h 180"/>
                <a:gd name="T16" fmla="*/ 144 w 288"/>
                <a:gd name="T17" fmla="*/ 180 h 180"/>
                <a:gd name="T18" fmla="*/ 0 w 288"/>
                <a:gd name="T19" fmla="*/ 0 h 180"/>
                <a:gd name="T20" fmla="*/ 0 w 288"/>
                <a:gd name="T2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180">
                  <a:moveTo>
                    <a:pt x="0" y="0"/>
                  </a:moveTo>
                  <a:lnTo>
                    <a:pt x="72" y="0"/>
                  </a:lnTo>
                  <a:lnTo>
                    <a:pt x="144" y="180"/>
                  </a:lnTo>
                  <a:lnTo>
                    <a:pt x="216" y="0"/>
                  </a:lnTo>
                  <a:lnTo>
                    <a:pt x="288" y="0"/>
                  </a:lnTo>
                  <a:lnTo>
                    <a:pt x="144" y="180"/>
                  </a:lnTo>
                  <a:lnTo>
                    <a:pt x="195" y="0"/>
                  </a:lnTo>
                  <a:lnTo>
                    <a:pt x="92" y="0"/>
                  </a:lnTo>
                  <a:lnTo>
                    <a:pt x="144" y="18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395" name="Freeform 19"/>
            <p:cNvSpPr>
              <a:spLocks noEditPoints="1"/>
            </p:cNvSpPr>
            <p:nvPr/>
          </p:nvSpPr>
          <p:spPr bwMode="auto">
            <a:xfrm>
              <a:off x="4816475" y="2944813"/>
              <a:ext cx="228600" cy="87313"/>
            </a:xfrm>
            <a:custGeom>
              <a:avLst/>
              <a:gdLst>
                <a:gd name="T0" fmla="*/ 83 w 144"/>
                <a:gd name="T1" fmla="*/ 55 h 55"/>
                <a:gd name="T2" fmla="*/ 144 w 144"/>
                <a:gd name="T3" fmla="*/ 55 h 55"/>
                <a:gd name="T4" fmla="*/ 112 w 144"/>
                <a:gd name="T5" fmla="*/ 0 h 55"/>
                <a:gd name="T6" fmla="*/ 112 w 144"/>
                <a:gd name="T7" fmla="*/ 0 h 55"/>
                <a:gd name="T8" fmla="*/ 83 w 144"/>
                <a:gd name="T9" fmla="*/ 55 h 55"/>
                <a:gd name="T10" fmla="*/ 83 w 144"/>
                <a:gd name="T11" fmla="*/ 55 h 55"/>
                <a:gd name="T12" fmla="*/ 0 w 144"/>
                <a:gd name="T13" fmla="*/ 0 h 55"/>
                <a:gd name="T14" fmla="*/ 0 w 144"/>
                <a:gd name="T15" fmla="*/ 0 h 55"/>
                <a:gd name="T16" fmla="*/ 0 w 144"/>
                <a:gd name="T17" fmla="*/ 0 h 55"/>
                <a:gd name="T18" fmla="*/ 0 w 144"/>
                <a:gd name="T19" fmla="*/ 0 h 55"/>
                <a:gd name="T20" fmla="*/ 0 w 144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55">
                  <a:moveTo>
                    <a:pt x="83" y="55"/>
                  </a:moveTo>
                  <a:lnTo>
                    <a:pt x="144" y="55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83" y="55"/>
                  </a:lnTo>
                  <a:lnTo>
                    <a:pt x="83" y="55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396" name="Freeform 20"/>
            <p:cNvSpPr/>
            <p:nvPr/>
          </p:nvSpPr>
          <p:spPr bwMode="auto">
            <a:xfrm>
              <a:off x="4587875" y="2944813"/>
              <a:ext cx="96838" cy="87313"/>
            </a:xfrm>
            <a:custGeom>
              <a:avLst/>
              <a:gdLst>
                <a:gd name="T0" fmla="*/ 0 w 61"/>
                <a:gd name="T1" fmla="*/ 55 h 55"/>
                <a:gd name="T2" fmla="*/ 61 w 61"/>
                <a:gd name="T3" fmla="*/ 55 h 55"/>
                <a:gd name="T4" fmla="*/ 31 w 61"/>
                <a:gd name="T5" fmla="*/ 0 h 55"/>
                <a:gd name="T6" fmla="*/ 31 w 61"/>
                <a:gd name="T7" fmla="*/ 0 h 55"/>
                <a:gd name="T8" fmla="*/ 0 w 61"/>
                <a:gd name="T9" fmla="*/ 55 h 55"/>
                <a:gd name="T10" fmla="*/ 0 w 61"/>
                <a:gd name="T1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5">
                  <a:moveTo>
                    <a:pt x="0" y="55"/>
                  </a:moveTo>
                  <a:lnTo>
                    <a:pt x="61" y="55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0" y="55"/>
                  </a:lnTo>
                  <a:lnTo>
                    <a:pt x="0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397" name="Freeform 21"/>
            <p:cNvSpPr/>
            <p:nvPr/>
          </p:nvSpPr>
          <p:spPr bwMode="auto">
            <a:xfrm>
              <a:off x="4648200" y="2944813"/>
              <a:ext cx="133350" cy="87313"/>
            </a:xfrm>
            <a:custGeom>
              <a:avLst/>
              <a:gdLst>
                <a:gd name="T0" fmla="*/ 45 w 84"/>
                <a:gd name="T1" fmla="*/ 55 h 55"/>
                <a:gd name="T2" fmla="*/ 46 w 84"/>
                <a:gd name="T3" fmla="*/ 55 h 55"/>
                <a:gd name="T4" fmla="*/ 84 w 84"/>
                <a:gd name="T5" fmla="*/ 0 h 55"/>
                <a:gd name="T6" fmla="*/ 0 w 84"/>
                <a:gd name="T7" fmla="*/ 0 h 55"/>
                <a:gd name="T8" fmla="*/ 45 w 84"/>
                <a:gd name="T9" fmla="*/ 55 h 55"/>
                <a:gd name="T10" fmla="*/ 45 w 84"/>
                <a:gd name="T1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55">
                  <a:moveTo>
                    <a:pt x="45" y="55"/>
                  </a:moveTo>
                  <a:lnTo>
                    <a:pt x="46" y="55"/>
                  </a:lnTo>
                  <a:lnTo>
                    <a:pt x="84" y="0"/>
                  </a:lnTo>
                  <a:lnTo>
                    <a:pt x="0" y="0"/>
                  </a:lnTo>
                  <a:lnTo>
                    <a:pt x="45" y="55"/>
                  </a:lnTo>
                  <a:lnTo>
                    <a:pt x="45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398" name="Freeform 22"/>
            <p:cNvSpPr/>
            <p:nvPr/>
          </p:nvSpPr>
          <p:spPr bwMode="auto">
            <a:xfrm>
              <a:off x="4735513" y="2944813"/>
              <a:ext cx="161925" cy="87313"/>
            </a:xfrm>
            <a:custGeom>
              <a:avLst/>
              <a:gdLst>
                <a:gd name="T0" fmla="*/ 0 w 102"/>
                <a:gd name="T1" fmla="*/ 55 h 55"/>
                <a:gd name="T2" fmla="*/ 102 w 102"/>
                <a:gd name="T3" fmla="*/ 55 h 55"/>
                <a:gd name="T4" fmla="*/ 51 w 102"/>
                <a:gd name="T5" fmla="*/ 0 h 55"/>
                <a:gd name="T6" fmla="*/ 0 w 102"/>
                <a:gd name="T7" fmla="*/ 55 h 55"/>
                <a:gd name="T8" fmla="*/ 0 w 102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55">
                  <a:moveTo>
                    <a:pt x="0" y="55"/>
                  </a:moveTo>
                  <a:lnTo>
                    <a:pt x="102" y="55"/>
                  </a:lnTo>
                  <a:lnTo>
                    <a:pt x="51" y="0"/>
                  </a:lnTo>
                  <a:lnTo>
                    <a:pt x="0" y="55"/>
                  </a:lnTo>
                  <a:lnTo>
                    <a:pt x="0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399" name="Freeform 23"/>
            <p:cNvSpPr/>
            <p:nvPr/>
          </p:nvSpPr>
          <p:spPr bwMode="auto">
            <a:xfrm>
              <a:off x="4851400" y="2944813"/>
              <a:ext cx="131763" cy="87313"/>
            </a:xfrm>
            <a:custGeom>
              <a:avLst/>
              <a:gdLst>
                <a:gd name="T0" fmla="*/ 38 w 83"/>
                <a:gd name="T1" fmla="*/ 55 h 55"/>
                <a:gd name="T2" fmla="*/ 38 w 83"/>
                <a:gd name="T3" fmla="*/ 55 h 55"/>
                <a:gd name="T4" fmla="*/ 83 w 83"/>
                <a:gd name="T5" fmla="*/ 0 h 55"/>
                <a:gd name="T6" fmla="*/ 0 w 83"/>
                <a:gd name="T7" fmla="*/ 0 h 55"/>
                <a:gd name="T8" fmla="*/ 38 w 83"/>
                <a:gd name="T9" fmla="*/ 55 h 55"/>
                <a:gd name="T10" fmla="*/ 38 w 83"/>
                <a:gd name="T1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55">
                  <a:moveTo>
                    <a:pt x="38" y="55"/>
                  </a:moveTo>
                  <a:lnTo>
                    <a:pt x="38" y="55"/>
                  </a:lnTo>
                  <a:lnTo>
                    <a:pt x="83" y="0"/>
                  </a:lnTo>
                  <a:lnTo>
                    <a:pt x="0" y="0"/>
                  </a:lnTo>
                  <a:lnTo>
                    <a:pt x="38" y="55"/>
                  </a:lnTo>
                  <a:lnTo>
                    <a:pt x="38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grpSp>
        <p:nvGrpSpPr>
          <p:cNvPr id="638" name="Group 263"/>
          <p:cNvGrpSpPr/>
          <p:nvPr/>
        </p:nvGrpSpPr>
        <p:grpSpPr>
          <a:xfrm>
            <a:off x="4898390" y="1923415"/>
            <a:ext cx="351790" cy="328295"/>
            <a:chOff x="2097088" y="4630738"/>
            <a:chExt cx="417513" cy="414338"/>
          </a:xfrm>
          <a:solidFill>
            <a:schemeClr val="accent2"/>
          </a:solidFill>
        </p:grpSpPr>
        <p:sp>
          <p:nvSpPr>
            <p:cNvPr id="639" name="Freeform 244"/>
            <p:cNvSpPr>
              <a:spLocks noEditPoints="1"/>
            </p:cNvSpPr>
            <p:nvPr/>
          </p:nvSpPr>
          <p:spPr bwMode="auto">
            <a:xfrm>
              <a:off x="2097088" y="4630738"/>
              <a:ext cx="417513" cy="320675"/>
            </a:xfrm>
            <a:custGeom>
              <a:avLst/>
              <a:gdLst>
                <a:gd name="T0" fmla="*/ 312 w 543"/>
                <a:gd name="T1" fmla="*/ 241 h 417"/>
                <a:gd name="T2" fmla="*/ 306 w 543"/>
                <a:gd name="T3" fmla="*/ 229 h 417"/>
                <a:gd name="T4" fmla="*/ 283 w 543"/>
                <a:gd name="T5" fmla="*/ 222 h 417"/>
                <a:gd name="T6" fmla="*/ 283 w 543"/>
                <a:gd name="T7" fmla="*/ 260 h 417"/>
                <a:gd name="T8" fmla="*/ 304 w 543"/>
                <a:gd name="T9" fmla="*/ 255 h 417"/>
                <a:gd name="T10" fmla="*/ 312 w 543"/>
                <a:gd name="T11" fmla="*/ 241 h 417"/>
                <a:gd name="T12" fmla="*/ 256 w 543"/>
                <a:gd name="T13" fmla="*/ 173 h 417"/>
                <a:gd name="T14" fmla="*/ 256 w 543"/>
                <a:gd name="T15" fmla="*/ 138 h 417"/>
                <a:gd name="T16" fmla="*/ 237 w 543"/>
                <a:gd name="T17" fmla="*/ 143 h 417"/>
                <a:gd name="T18" fmla="*/ 229 w 543"/>
                <a:gd name="T19" fmla="*/ 155 h 417"/>
                <a:gd name="T20" fmla="*/ 234 w 543"/>
                <a:gd name="T21" fmla="*/ 166 h 417"/>
                <a:gd name="T22" fmla="*/ 256 w 543"/>
                <a:gd name="T23" fmla="*/ 173 h 417"/>
                <a:gd name="T24" fmla="*/ 0 w 543"/>
                <a:gd name="T25" fmla="*/ 210 h 417"/>
                <a:gd name="T26" fmla="*/ 271 w 543"/>
                <a:gd name="T27" fmla="*/ 1 h 417"/>
                <a:gd name="T28" fmla="*/ 543 w 543"/>
                <a:gd name="T29" fmla="*/ 208 h 417"/>
                <a:gd name="T30" fmla="*/ 271 w 543"/>
                <a:gd name="T31" fmla="*/ 417 h 417"/>
                <a:gd name="T32" fmla="*/ 0 w 543"/>
                <a:gd name="T33" fmla="*/ 210 h 417"/>
                <a:gd name="T34" fmla="*/ 161 w 543"/>
                <a:gd name="T35" fmla="*/ 157 h 417"/>
                <a:gd name="T36" fmla="*/ 167 w 543"/>
                <a:gd name="T37" fmla="*/ 182 h 417"/>
                <a:gd name="T38" fmla="*/ 184 w 543"/>
                <a:gd name="T39" fmla="*/ 198 h 417"/>
                <a:gd name="T40" fmla="*/ 209 w 543"/>
                <a:gd name="T41" fmla="*/ 209 h 417"/>
                <a:gd name="T42" fmla="*/ 237 w 543"/>
                <a:gd name="T43" fmla="*/ 216 h 417"/>
                <a:gd name="T44" fmla="*/ 255 w 543"/>
                <a:gd name="T45" fmla="*/ 219 h 417"/>
                <a:gd name="T46" fmla="*/ 255 w 543"/>
                <a:gd name="T47" fmla="*/ 261 h 417"/>
                <a:gd name="T48" fmla="*/ 206 w 543"/>
                <a:gd name="T49" fmla="*/ 254 h 417"/>
                <a:gd name="T50" fmla="*/ 172 w 543"/>
                <a:gd name="T51" fmla="*/ 244 h 417"/>
                <a:gd name="T52" fmla="*/ 166 w 543"/>
                <a:gd name="T53" fmla="*/ 244 h 417"/>
                <a:gd name="T54" fmla="*/ 166 w 543"/>
                <a:gd name="T55" fmla="*/ 287 h 417"/>
                <a:gd name="T56" fmla="*/ 207 w 543"/>
                <a:gd name="T57" fmla="*/ 297 h 417"/>
                <a:gd name="T58" fmla="*/ 254 w 543"/>
                <a:gd name="T59" fmla="*/ 300 h 417"/>
                <a:gd name="T60" fmla="*/ 254 w 543"/>
                <a:gd name="T61" fmla="*/ 354 h 417"/>
                <a:gd name="T62" fmla="*/ 286 w 543"/>
                <a:gd name="T63" fmla="*/ 354 h 417"/>
                <a:gd name="T64" fmla="*/ 286 w 543"/>
                <a:gd name="T65" fmla="*/ 300 h 417"/>
                <a:gd name="T66" fmla="*/ 326 w 543"/>
                <a:gd name="T67" fmla="*/ 293 h 417"/>
                <a:gd name="T68" fmla="*/ 356 w 543"/>
                <a:gd name="T69" fmla="*/ 279 h 417"/>
                <a:gd name="T70" fmla="*/ 375 w 543"/>
                <a:gd name="T71" fmla="*/ 259 h 417"/>
                <a:gd name="T72" fmla="*/ 382 w 543"/>
                <a:gd name="T73" fmla="*/ 235 h 417"/>
                <a:gd name="T74" fmla="*/ 362 w 543"/>
                <a:gd name="T75" fmla="*/ 198 h 417"/>
                <a:gd name="T76" fmla="*/ 302 w 543"/>
                <a:gd name="T77" fmla="*/ 178 h 417"/>
                <a:gd name="T78" fmla="*/ 285 w 543"/>
                <a:gd name="T79" fmla="*/ 176 h 417"/>
                <a:gd name="T80" fmla="*/ 285 w 543"/>
                <a:gd name="T81" fmla="*/ 138 h 417"/>
                <a:gd name="T82" fmla="*/ 324 w 543"/>
                <a:gd name="T83" fmla="*/ 142 h 417"/>
                <a:gd name="T84" fmla="*/ 355 w 543"/>
                <a:gd name="T85" fmla="*/ 153 h 417"/>
                <a:gd name="T86" fmla="*/ 361 w 543"/>
                <a:gd name="T87" fmla="*/ 153 h 417"/>
                <a:gd name="T88" fmla="*/ 361 w 543"/>
                <a:gd name="T89" fmla="*/ 109 h 417"/>
                <a:gd name="T90" fmla="*/ 326 w 543"/>
                <a:gd name="T91" fmla="*/ 102 h 417"/>
                <a:gd name="T92" fmla="*/ 286 w 543"/>
                <a:gd name="T93" fmla="*/ 98 h 417"/>
                <a:gd name="T94" fmla="*/ 286 w 543"/>
                <a:gd name="T95" fmla="*/ 64 h 417"/>
                <a:gd name="T96" fmla="*/ 254 w 543"/>
                <a:gd name="T97" fmla="*/ 64 h 417"/>
                <a:gd name="T98" fmla="*/ 254 w 543"/>
                <a:gd name="T99" fmla="*/ 99 h 417"/>
                <a:gd name="T100" fmla="*/ 186 w 543"/>
                <a:gd name="T101" fmla="*/ 118 h 417"/>
                <a:gd name="T102" fmla="*/ 161 w 543"/>
                <a:gd name="T103" fmla="*/ 15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3" h="417">
                  <a:moveTo>
                    <a:pt x="312" y="241"/>
                  </a:moveTo>
                  <a:cubicBezTo>
                    <a:pt x="312" y="236"/>
                    <a:pt x="310" y="232"/>
                    <a:pt x="306" y="229"/>
                  </a:cubicBezTo>
                  <a:cubicBezTo>
                    <a:pt x="301" y="226"/>
                    <a:pt x="294" y="224"/>
                    <a:pt x="283" y="222"/>
                  </a:cubicBezTo>
                  <a:cubicBezTo>
                    <a:pt x="283" y="260"/>
                    <a:pt x="283" y="260"/>
                    <a:pt x="283" y="260"/>
                  </a:cubicBezTo>
                  <a:cubicBezTo>
                    <a:pt x="292" y="260"/>
                    <a:pt x="299" y="258"/>
                    <a:pt x="304" y="255"/>
                  </a:cubicBezTo>
                  <a:cubicBezTo>
                    <a:pt x="310" y="252"/>
                    <a:pt x="312" y="248"/>
                    <a:pt x="312" y="241"/>
                  </a:cubicBezTo>
                  <a:close/>
                  <a:moveTo>
                    <a:pt x="256" y="173"/>
                  </a:moveTo>
                  <a:cubicBezTo>
                    <a:pt x="256" y="138"/>
                    <a:pt x="256" y="138"/>
                    <a:pt x="256" y="138"/>
                  </a:cubicBezTo>
                  <a:cubicBezTo>
                    <a:pt x="249" y="138"/>
                    <a:pt x="243" y="140"/>
                    <a:pt x="237" y="143"/>
                  </a:cubicBezTo>
                  <a:cubicBezTo>
                    <a:pt x="232" y="146"/>
                    <a:pt x="229" y="150"/>
                    <a:pt x="229" y="155"/>
                  </a:cubicBezTo>
                  <a:cubicBezTo>
                    <a:pt x="229" y="159"/>
                    <a:pt x="231" y="163"/>
                    <a:pt x="234" y="166"/>
                  </a:cubicBezTo>
                  <a:cubicBezTo>
                    <a:pt x="237" y="168"/>
                    <a:pt x="244" y="171"/>
                    <a:pt x="256" y="173"/>
                  </a:cubicBezTo>
                  <a:close/>
                  <a:moveTo>
                    <a:pt x="0" y="210"/>
                  </a:moveTo>
                  <a:cubicBezTo>
                    <a:pt x="0" y="95"/>
                    <a:pt x="122" y="2"/>
                    <a:pt x="271" y="1"/>
                  </a:cubicBezTo>
                  <a:cubicBezTo>
                    <a:pt x="421" y="0"/>
                    <a:pt x="543" y="92"/>
                    <a:pt x="543" y="208"/>
                  </a:cubicBezTo>
                  <a:cubicBezTo>
                    <a:pt x="543" y="323"/>
                    <a:pt x="421" y="417"/>
                    <a:pt x="271" y="417"/>
                  </a:cubicBezTo>
                  <a:cubicBezTo>
                    <a:pt x="122" y="417"/>
                    <a:pt x="0" y="324"/>
                    <a:pt x="0" y="210"/>
                  </a:cubicBezTo>
                  <a:close/>
                  <a:moveTo>
                    <a:pt x="161" y="157"/>
                  </a:moveTo>
                  <a:cubicBezTo>
                    <a:pt x="161" y="167"/>
                    <a:pt x="163" y="175"/>
                    <a:pt x="167" y="182"/>
                  </a:cubicBezTo>
                  <a:cubicBezTo>
                    <a:pt x="171" y="188"/>
                    <a:pt x="177" y="194"/>
                    <a:pt x="184" y="198"/>
                  </a:cubicBezTo>
                  <a:cubicBezTo>
                    <a:pt x="191" y="203"/>
                    <a:pt x="200" y="207"/>
                    <a:pt x="209" y="209"/>
                  </a:cubicBezTo>
                  <a:cubicBezTo>
                    <a:pt x="218" y="212"/>
                    <a:pt x="227" y="214"/>
                    <a:pt x="237" y="216"/>
                  </a:cubicBezTo>
                  <a:cubicBezTo>
                    <a:pt x="255" y="219"/>
                    <a:pt x="255" y="219"/>
                    <a:pt x="255" y="219"/>
                  </a:cubicBezTo>
                  <a:cubicBezTo>
                    <a:pt x="255" y="261"/>
                    <a:pt x="255" y="261"/>
                    <a:pt x="255" y="261"/>
                  </a:cubicBezTo>
                  <a:cubicBezTo>
                    <a:pt x="239" y="260"/>
                    <a:pt x="222" y="258"/>
                    <a:pt x="206" y="254"/>
                  </a:cubicBezTo>
                  <a:cubicBezTo>
                    <a:pt x="190" y="250"/>
                    <a:pt x="179" y="247"/>
                    <a:pt x="172" y="244"/>
                  </a:cubicBezTo>
                  <a:cubicBezTo>
                    <a:pt x="166" y="244"/>
                    <a:pt x="166" y="244"/>
                    <a:pt x="166" y="244"/>
                  </a:cubicBezTo>
                  <a:cubicBezTo>
                    <a:pt x="166" y="287"/>
                    <a:pt x="166" y="287"/>
                    <a:pt x="166" y="287"/>
                  </a:cubicBezTo>
                  <a:cubicBezTo>
                    <a:pt x="176" y="291"/>
                    <a:pt x="190" y="294"/>
                    <a:pt x="207" y="297"/>
                  </a:cubicBezTo>
                  <a:cubicBezTo>
                    <a:pt x="224" y="299"/>
                    <a:pt x="240" y="300"/>
                    <a:pt x="254" y="300"/>
                  </a:cubicBezTo>
                  <a:cubicBezTo>
                    <a:pt x="254" y="354"/>
                    <a:pt x="254" y="354"/>
                    <a:pt x="254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00"/>
                    <a:pt x="286" y="300"/>
                    <a:pt x="286" y="300"/>
                  </a:cubicBezTo>
                  <a:cubicBezTo>
                    <a:pt x="301" y="299"/>
                    <a:pt x="314" y="297"/>
                    <a:pt x="326" y="293"/>
                  </a:cubicBezTo>
                  <a:cubicBezTo>
                    <a:pt x="338" y="289"/>
                    <a:pt x="348" y="285"/>
                    <a:pt x="356" y="279"/>
                  </a:cubicBezTo>
                  <a:cubicBezTo>
                    <a:pt x="364" y="273"/>
                    <a:pt x="370" y="267"/>
                    <a:pt x="375" y="259"/>
                  </a:cubicBezTo>
                  <a:cubicBezTo>
                    <a:pt x="379" y="252"/>
                    <a:pt x="382" y="244"/>
                    <a:pt x="382" y="235"/>
                  </a:cubicBezTo>
                  <a:cubicBezTo>
                    <a:pt x="382" y="219"/>
                    <a:pt x="375" y="206"/>
                    <a:pt x="362" y="198"/>
                  </a:cubicBezTo>
                  <a:cubicBezTo>
                    <a:pt x="349" y="189"/>
                    <a:pt x="329" y="183"/>
                    <a:pt x="302" y="178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38"/>
                    <a:pt x="285" y="138"/>
                    <a:pt x="285" y="138"/>
                  </a:cubicBezTo>
                  <a:cubicBezTo>
                    <a:pt x="299" y="138"/>
                    <a:pt x="312" y="140"/>
                    <a:pt x="324" y="142"/>
                  </a:cubicBezTo>
                  <a:cubicBezTo>
                    <a:pt x="335" y="145"/>
                    <a:pt x="345" y="148"/>
                    <a:pt x="355" y="153"/>
                  </a:cubicBezTo>
                  <a:cubicBezTo>
                    <a:pt x="361" y="153"/>
                    <a:pt x="361" y="153"/>
                    <a:pt x="361" y="153"/>
                  </a:cubicBezTo>
                  <a:cubicBezTo>
                    <a:pt x="361" y="109"/>
                    <a:pt x="361" y="109"/>
                    <a:pt x="361" y="109"/>
                  </a:cubicBezTo>
                  <a:cubicBezTo>
                    <a:pt x="353" y="107"/>
                    <a:pt x="341" y="104"/>
                    <a:pt x="326" y="102"/>
                  </a:cubicBezTo>
                  <a:cubicBezTo>
                    <a:pt x="311" y="100"/>
                    <a:pt x="298" y="99"/>
                    <a:pt x="286" y="98"/>
                  </a:cubicBezTo>
                  <a:cubicBezTo>
                    <a:pt x="286" y="64"/>
                    <a:pt x="286" y="64"/>
                    <a:pt x="286" y="64"/>
                  </a:cubicBezTo>
                  <a:cubicBezTo>
                    <a:pt x="254" y="64"/>
                    <a:pt x="254" y="64"/>
                    <a:pt x="254" y="64"/>
                  </a:cubicBezTo>
                  <a:cubicBezTo>
                    <a:pt x="254" y="99"/>
                    <a:pt x="254" y="99"/>
                    <a:pt x="254" y="99"/>
                  </a:cubicBezTo>
                  <a:cubicBezTo>
                    <a:pt x="225" y="101"/>
                    <a:pt x="202" y="108"/>
                    <a:pt x="186" y="118"/>
                  </a:cubicBezTo>
                  <a:cubicBezTo>
                    <a:pt x="169" y="129"/>
                    <a:pt x="161" y="142"/>
                    <a:pt x="161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40" name="Freeform 245"/>
            <p:cNvSpPr/>
            <p:nvPr/>
          </p:nvSpPr>
          <p:spPr bwMode="auto">
            <a:xfrm>
              <a:off x="2097088" y="4811713"/>
              <a:ext cx="417513" cy="168275"/>
            </a:xfrm>
            <a:custGeom>
              <a:avLst/>
              <a:gdLst>
                <a:gd name="T0" fmla="*/ 542 w 543"/>
                <a:gd name="T1" fmla="*/ 0 h 219"/>
                <a:gd name="T2" fmla="*/ 543 w 543"/>
                <a:gd name="T3" fmla="*/ 10 h 219"/>
                <a:gd name="T4" fmla="*/ 271 w 543"/>
                <a:gd name="T5" fmla="*/ 219 h 219"/>
                <a:gd name="T6" fmla="*/ 0 w 543"/>
                <a:gd name="T7" fmla="*/ 12 h 219"/>
                <a:gd name="T8" fmla="*/ 0 w 543"/>
                <a:gd name="T9" fmla="*/ 2 h 219"/>
                <a:gd name="T10" fmla="*/ 271 w 543"/>
                <a:gd name="T11" fmla="*/ 201 h 219"/>
                <a:gd name="T12" fmla="*/ 542 w 543"/>
                <a:gd name="T1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3" h="219">
                  <a:moveTo>
                    <a:pt x="542" y="0"/>
                  </a:moveTo>
                  <a:cubicBezTo>
                    <a:pt x="542" y="4"/>
                    <a:pt x="543" y="7"/>
                    <a:pt x="543" y="10"/>
                  </a:cubicBezTo>
                  <a:cubicBezTo>
                    <a:pt x="543" y="125"/>
                    <a:pt x="421" y="219"/>
                    <a:pt x="271" y="219"/>
                  </a:cubicBezTo>
                  <a:cubicBezTo>
                    <a:pt x="122" y="219"/>
                    <a:pt x="0" y="126"/>
                    <a:pt x="0" y="12"/>
                  </a:cubicBezTo>
                  <a:cubicBezTo>
                    <a:pt x="0" y="9"/>
                    <a:pt x="0" y="5"/>
                    <a:pt x="0" y="2"/>
                  </a:cubicBezTo>
                  <a:cubicBezTo>
                    <a:pt x="7" y="113"/>
                    <a:pt x="126" y="201"/>
                    <a:pt x="271" y="201"/>
                  </a:cubicBezTo>
                  <a:cubicBezTo>
                    <a:pt x="417" y="201"/>
                    <a:pt x="536" y="112"/>
                    <a:pt x="5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41" name="Freeform 246"/>
            <p:cNvSpPr/>
            <p:nvPr/>
          </p:nvSpPr>
          <p:spPr bwMode="auto">
            <a:xfrm>
              <a:off x="2097088" y="4845050"/>
              <a:ext cx="417513" cy="166688"/>
            </a:xfrm>
            <a:custGeom>
              <a:avLst/>
              <a:gdLst>
                <a:gd name="T0" fmla="*/ 271 w 543"/>
                <a:gd name="T1" fmla="*/ 200 h 218"/>
                <a:gd name="T2" fmla="*/ 0 w 543"/>
                <a:gd name="T3" fmla="*/ 2 h 218"/>
                <a:gd name="T4" fmla="*/ 0 w 543"/>
                <a:gd name="T5" fmla="*/ 11 h 218"/>
                <a:gd name="T6" fmla="*/ 271 w 543"/>
                <a:gd name="T7" fmla="*/ 218 h 218"/>
                <a:gd name="T8" fmla="*/ 543 w 543"/>
                <a:gd name="T9" fmla="*/ 9 h 218"/>
                <a:gd name="T10" fmla="*/ 542 w 543"/>
                <a:gd name="T11" fmla="*/ 0 h 218"/>
                <a:gd name="T12" fmla="*/ 271 w 543"/>
                <a:gd name="T13" fmla="*/ 20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3" h="218">
                  <a:moveTo>
                    <a:pt x="271" y="200"/>
                  </a:moveTo>
                  <a:cubicBezTo>
                    <a:pt x="126" y="200"/>
                    <a:pt x="7" y="112"/>
                    <a:pt x="0" y="2"/>
                  </a:cubicBezTo>
                  <a:cubicBezTo>
                    <a:pt x="0" y="5"/>
                    <a:pt x="0" y="8"/>
                    <a:pt x="0" y="11"/>
                  </a:cubicBezTo>
                  <a:cubicBezTo>
                    <a:pt x="0" y="126"/>
                    <a:pt x="122" y="218"/>
                    <a:pt x="271" y="218"/>
                  </a:cubicBezTo>
                  <a:cubicBezTo>
                    <a:pt x="421" y="218"/>
                    <a:pt x="543" y="125"/>
                    <a:pt x="543" y="9"/>
                  </a:cubicBezTo>
                  <a:cubicBezTo>
                    <a:pt x="543" y="6"/>
                    <a:pt x="542" y="3"/>
                    <a:pt x="542" y="0"/>
                  </a:cubicBezTo>
                  <a:cubicBezTo>
                    <a:pt x="536" y="111"/>
                    <a:pt x="417" y="200"/>
                    <a:pt x="271" y="2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42" name="Freeform 247"/>
            <p:cNvSpPr/>
            <p:nvPr/>
          </p:nvSpPr>
          <p:spPr bwMode="auto">
            <a:xfrm>
              <a:off x="2097088" y="4878388"/>
              <a:ext cx="417513" cy="166688"/>
            </a:xfrm>
            <a:custGeom>
              <a:avLst/>
              <a:gdLst>
                <a:gd name="T0" fmla="*/ 271 w 543"/>
                <a:gd name="T1" fmla="*/ 200 h 218"/>
                <a:gd name="T2" fmla="*/ 0 w 543"/>
                <a:gd name="T3" fmla="*/ 1 h 218"/>
                <a:gd name="T4" fmla="*/ 0 w 543"/>
                <a:gd name="T5" fmla="*/ 11 h 218"/>
                <a:gd name="T6" fmla="*/ 271 w 543"/>
                <a:gd name="T7" fmla="*/ 218 h 218"/>
                <a:gd name="T8" fmla="*/ 543 w 543"/>
                <a:gd name="T9" fmla="*/ 9 h 218"/>
                <a:gd name="T10" fmla="*/ 542 w 543"/>
                <a:gd name="T11" fmla="*/ 0 h 218"/>
                <a:gd name="T12" fmla="*/ 271 w 543"/>
                <a:gd name="T13" fmla="*/ 20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3" h="218">
                  <a:moveTo>
                    <a:pt x="271" y="200"/>
                  </a:moveTo>
                  <a:cubicBezTo>
                    <a:pt x="126" y="200"/>
                    <a:pt x="7" y="112"/>
                    <a:pt x="0" y="1"/>
                  </a:cubicBezTo>
                  <a:cubicBezTo>
                    <a:pt x="0" y="5"/>
                    <a:pt x="0" y="8"/>
                    <a:pt x="0" y="11"/>
                  </a:cubicBezTo>
                  <a:cubicBezTo>
                    <a:pt x="0" y="125"/>
                    <a:pt x="122" y="218"/>
                    <a:pt x="271" y="218"/>
                  </a:cubicBezTo>
                  <a:cubicBezTo>
                    <a:pt x="421" y="218"/>
                    <a:pt x="543" y="124"/>
                    <a:pt x="543" y="9"/>
                  </a:cubicBezTo>
                  <a:cubicBezTo>
                    <a:pt x="543" y="6"/>
                    <a:pt x="542" y="3"/>
                    <a:pt x="542" y="0"/>
                  </a:cubicBezTo>
                  <a:cubicBezTo>
                    <a:pt x="536" y="111"/>
                    <a:pt x="417" y="200"/>
                    <a:pt x="271" y="2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grpSp>
        <p:nvGrpSpPr>
          <p:cNvPr id="649" name="Group 274"/>
          <p:cNvGrpSpPr/>
          <p:nvPr/>
        </p:nvGrpSpPr>
        <p:grpSpPr>
          <a:xfrm>
            <a:off x="1158240" y="1923415"/>
            <a:ext cx="316865" cy="332740"/>
            <a:chOff x="2936875" y="2108200"/>
            <a:chExt cx="430213" cy="427038"/>
          </a:xfrm>
          <a:solidFill>
            <a:schemeClr val="accent2"/>
          </a:solidFill>
        </p:grpSpPr>
        <p:sp>
          <p:nvSpPr>
            <p:cNvPr id="650" name="Freeform 253"/>
            <p:cNvSpPr/>
            <p:nvPr/>
          </p:nvSpPr>
          <p:spPr bwMode="auto">
            <a:xfrm>
              <a:off x="3036888" y="2108200"/>
              <a:ext cx="223838" cy="93663"/>
            </a:xfrm>
            <a:custGeom>
              <a:avLst/>
              <a:gdLst>
                <a:gd name="T0" fmla="*/ 6 w 292"/>
                <a:gd name="T1" fmla="*/ 34 h 122"/>
                <a:gd name="T2" fmla="*/ 13 w 292"/>
                <a:gd name="T3" fmla="*/ 23 h 122"/>
                <a:gd name="T4" fmla="*/ 51 w 292"/>
                <a:gd name="T5" fmla="*/ 36 h 122"/>
                <a:gd name="T6" fmla="*/ 74 w 292"/>
                <a:gd name="T7" fmla="*/ 0 h 122"/>
                <a:gd name="T8" fmla="*/ 133 w 292"/>
                <a:gd name="T9" fmla="*/ 33 h 122"/>
                <a:gd name="T10" fmla="*/ 174 w 292"/>
                <a:gd name="T11" fmla="*/ 7 h 122"/>
                <a:gd name="T12" fmla="*/ 279 w 292"/>
                <a:gd name="T13" fmla="*/ 23 h 122"/>
                <a:gd name="T14" fmla="*/ 287 w 292"/>
                <a:gd name="T15" fmla="*/ 34 h 122"/>
                <a:gd name="T16" fmla="*/ 167 w 292"/>
                <a:gd name="T17" fmla="*/ 122 h 122"/>
                <a:gd name="T18" fmla="*/ 125 w 292"/>
                <a:gd name="T19" fmla="*/ 122 h 122"/>
                <a:gd name="T20" fmla="*/ 6 w 292"/>
                <a:gd name="T21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2" h="122">
                  <a:moveTo>
                    <a:pt x="6" y="34"/>
                  </a:moveTo>
                  <a:cubicBezTo>
                    <a:pt x="0" y="21"/>
                    <a:pt x="10" y="23"/>
                    <a:pt x="13" y="23"/>
                  </a:cubicBezTo>
                  <a:cubicBezTo>
                    <a:pt x="22" y="23"/>
                    <a:pt x="43" y="36"/>
                    <a:pt x="51" y="36"/>
                  </a:cubicBezTo>
                  <a:cubicBezTo>
                    <a:pt x="64" y="36"/>
                    <a:pt x="62" y="0"/>
                    <a:pt x="74" y="0"/>
                  </a:cubicBezTo>
                  <a:cubicBezTo>
                    <a:pt x="89" y="0"/>
                    <a:pt x="117" y="33"/>
                    <a:pt x="133" y="33"/>
                  </a:cubicBezTo>
                  <a:cubicBezTo>
                    <a:pt x="151" y="33"/>
                    <a:pt x="155" y="7"/>
                    <a:pt x="174" y="7"/>
                  </a:cubicBezTo>
                  <a:cubicBezTo>
                    <a:pt x="186" y="7"/>
                    <a:pt x="195" y="53"/>
                    <a:pt x="279" y="23"/>
                  </a:cubicBezTo>
                  <a:cubicBezTo>
                    <a:pt x="282" y="22"/>
                    <a:pt x="292" y="21"/>
                    <a:pt x="287" y="34"/>
                  </a:cubicBezTo>
                  <a:cubicBezTo>
                    <a:pt x="287" y="34"/>
                    <a:pt x="238" y="118"/>
                    <a:pt x="16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55" y="118"/>
                    <a:pt x="6" y="34"/>
                    <a:pt x="6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51" name="Freeform 254"/>
            <p:cNvSpPr>
              <a:spLocks noEditPoints="1"/>
            </p:cNvSpPr>
            <p:nvPr/>
          </p:nvSpPr>
          <p:spPr bwMode="auto">
            <a:xfrm>
              <a:off x="2936875" y="2193925"/>
              <a:ext cx="430213" cy="341313"/>
            </a:xfrm>
            <a:custGeom>
              <a:avLst/>
              <a:gdLst>
                <a:gd name="T0" fmla="*/ 518 w 559"/>
                <a:gd name="T1" fmla="*/ 284 h 444"/>
                <a:gd name="T2" fmla="*/ 336 w 559"/>
                <a:gd name="T3" fmla="*/ 36 h 444"/>
                <a:gd name="T4" fmla="*/ 307 w 559"/>
                <a:gd name="T5" fmla="*/ 28 h 444"/>
                <a:gd name="T6" fmla="*/ 287 w 559"/>
                <a:gd name="T7" fmla="*/ 26 h 444"/>
                <a:gd name="T8" fmla="*/ 41 w 559"/>
                <a:gd name="T9" fmla="*/ 285 h 444"/>
                <a:gd name="T10" fmla="*/ 55 w 559"/>
                <a:gd name="T11" fmla="*/ 440 h 444"/>
                <a:gd name="T12" fmla="*/ 132 w 559"/>
                <a:gd name="T13" fmla="*/ 442 h 444"/>
                <a:gd name="T14" fmla="*/ 477 w 559"/>
                <a:gd name="T15" fmla="*/ 442 h 444"/>
                <a:gd name="T16" fmla="*/ 488 w 559"/>
                <a:gd name="T17" fmla="*/ 440 h 444"/>
                <a:gd name="T18" fmla="*/ 504 w 559"/>
                <a:gd name="T19" fmla="*/ 439 h 444"/>
                <a:gd name="T20" fmla="*/ 518 w 559"/>
                <a:gd name="T21" fmla="*/ 284 h 444"/>
                <a:gd name="T22" fmla="*/ 294 w 559"/>
                <a:gd name="T23" fmla="*/ 327 h 444"/>
                <a:gd name="T24" fmla="*/ 294 w 559"/>
                <a:gd name="T25" fmla="*/ 356 h 444"/>
                <a:gd name="T26" fmla="*/ 266 w 559"/>
                <a:gd name="T27" fmla="*/ 356 h 444"/>
                <a:gd name="T28" fmla="*/ 266 w 559"/>
                <a:gd name="T29" fmla="*/ 329 h 444"/>
                <a:gd name="T30" fmla="*/ 217 w 559"/>
                <a:gd name="T31" fmla="*/ 317 h 444"/>
                <a:gd name="T32" fmla="*/ 226 w 559"/>
                <a:gd name="T33" fmla="*/ 284 h 444"/>
                <a:gd name="T34" fmla="*/ 273 w 559"/>
                <a:gd name="T35" fmla="*/ 296 h 444"/>
                <a:gd name="T36" fmla="*/ 301 w 559"/>
                <a:gd name="T37" fmla="*/ 279 h 444"/>
                <a:gd name="T38" fmla="*/ 270 w 559"/>
                <a:gd name="T39" fmla="*/ 254 h 444"/>
                <a:gd name="T40" fmla="*/ 219 w 559"/>
                <a:gd name="T41" fmla="*/ 202 h 444"/>
                <a:gd name="T42" fmla="*/ 267 w 559"/>
                <a:gd name="T43" fmla="*/ 151 h 444"/>
                <a:gd name="T44" fmla="*/ 267 w 559"/>
                <a:gd name="T45" fmla="*/ 124 h 444"/>
                <a:gd name="T46" fmla="*/ 295 w 559"/>
                <a:gd name="T47" fmla="*/ 124 h 444"/>
                <a:gd name="T48" fmla="*/ 295 w 559"/>
                <a:gd name="T49" fmla="*/ 149 h 444"/>
                <a:gd name="T50" fmla="*/ 337 w 559"/>
                <a:gd name="T51" fmla="*/ 158 h 444"/>
                <a:gd name="T52" fmla="*/ 328 w 559"/>
                <a:gd name="T53" fmla="*/ 191 h 444"/>
                <a:gd name="T54" fmla="*/ 287 w 559"/>
                <a:gd name="T55" fmla="*/ 181 h 444"/>
                <a:gd name="T56" fmla="*/ 263 w 559"/>
                <a:gd name="T57" fmla="*/ 197 h 444"/>
                <a:gd name="T58" fmla="*/ 297 w 559"/>
                <a:gd name="T59" fmla="*/ 221 h 444"/>
                <a:gd name="T60" fmla="*/ 344 w 559"/>
                <a:gd name="T61" fmla="*/ 275 h 444"/>
                <a:gd name="T62" fmla="*/ 294 w 559"/>
                <a:gd name="T63" fmla="*/ 327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9" h="444">
                  <a:moveTo>
                    <a:pt x="518" y="284"/>
                  </a:moveTo>
                  <a:cubicBezTo>
                    <a:pt x="466" y="115"/>
                    <a:pt x="387" y="56"/>
                    <a:pt x="336" y="36"/>
                  </a:cubicBezTo>
                  <a:cubicBezTo>
                    <a:pt x="325" y="32"/>
                    <a:pt x="316" y="29"/>
                    <a:pt x="307" y="28"/>
                  </a:cubicBezTo>
                  <a:cubicBezTo>
                    <a:pt x="297" y="26"/>
                    <a:pt x="290" y="26"/>
                    <a:pt x="287" y="26"/>
                  </a:cubicBezTo>
                  <a:cubicBezTo>
                    <a:pt x="287" y="26"/>
                    <a:pt x="120" y="0"/>
                    <a:pt x="41" y="285"/>
                  </a:cubicBezTo>
                  <a:cubicBezTo>
                    <a:pt x="41" y="285"/>
                    <a:pt x="0" y="429"/>
                    <a:pt x="55" y="440"/>
                  </a:cubicBezTo>
                  <a:cubicBezTo>
                    <a:pt x="55" y="440"/>
                    <a:pt x="69" y="444"/>
                    <a:pt x="132" y="442"/>
                  </a:cubicBezTo>
                  <a:cubicBezTo>
                    <a:pt x="477" y="442"/>
                    <a:pt x="477" y="442"/>
                    <a:pt x="477" y="442"/>
                  </a:cubicBezTo>
                  <a:cubicBezTo>
                    <a:pt x="481" y="442"/>
                    <a:pt x="485" y="441"/>
                    <a:pt x="488" y="440"/>
                  </a:cubicBezTo>
                  <a:cubicBezTo>
                    <a:pt x="500" y="440"/>
                    <a:pt x="504" y="439"/>
                    <a:pt x="504" y="439"/>
                  </a:cubicBezTo>
                  <a:cubicBezTo>
                    <a:pt x="559" y="427"/>
                    <a:pt x="518" y="284"/>
                    <a:pt x="518" y="284"/>
                  </a:cubicBezTo>
                  <a:close/>
                  <a:moveTo>
                    <a:pt x="294" y="327"/>
                  </a:moveTo>
                  <a:cubicBezTo>
                    <a:pt x="294" y="356"/>
                    <a:pt x="294" y="356"/>
                    <a:pt x="294" y="356"/>
                  </a:cubicBezTo>
                  <a:cubicBezTo>
                    <a:pt x="266" y="356"/>
                    <a:pt x="266" y="356"/>
                    <a:pt x="266" y="356"/>
                  </a:cubicBezTo>
                  <a:cubicBezTo>
                    <a:pt x="266" y="329"/>
                    <a:pt x="266" y="329"/>
                    <a:pt x="266" y="329"/>
                  </a:cubicBezTo>
                  <a:cubicBezTo>
                    <a:pt x="247" y="328"/>
                    <a:pt x="228" y="323"/>
                    <a:pt x="217" y="317"/>
                  </a:cubicBezTo>
                  <a:cubicBezTo>
                    <a:pt x="226" y="284"/>
                    <a:pt x="226" y="284"/>
                    <a:pt x="226" y="284"/>
                  </a:cubicBezTo>
                  <a:cubicBezTo>
                    <a:pt x="238" y="290"/>
                    <a:pt x="255" y="296"/>
                    <a:pt x="273" y="296"/>
                  </a:cubicBezTo>
                  <a:cubicBezTo>
                    <a:pt x="290" y="296"/>
                    <a:pt x="301" y="290"/>
                    <a:pt x="301" y="279"/>
                  </a:cubicBezTo>
                  <a:cubicBezTo>
                    <a:pt x="301" y="268"/>
                    <a:pt x="292" y="261"/>
                    <a:pt x="270" y="254"/>
                  </a:cubicBezTo>
                  <a:cubicBezTo>
                    <a:pt x="240" y="244"/>
                    <a:pt x="219" y="229"/>
                    <a:pt x="219" y="202"/>
                  </a:cubicBezTo>
                  <a:cubicBezTo>
                    <a:pt x="219" y="176"/>
                    <a:pt x="237" y="157"/>
                    <a:pt x="267" y="151"/>
                  </a:cubicBezTo>
                  <a:cubicBezTo>
                    <a:pt x="267" y="124"/>
                    <a:pt x="267" y="124"/>
                    <a:pt x="267" y="124"/>
                  </a:cubicBezTo>
                  <a:cubicBezTo>
                    <a:pt x="295" y="124"/>
                    <a:pt x="295" y="124"/>
                    <a:pt x="295" y="124"/>
                  </a:cubicBezTo>
                  <a:cubicBezTo>
                    <a:pt x="295" y="149"/>
                    <a:pt x="295" y="149"/>
                    <a:pt x="295" y="149"/>
                  </a:cubicBezTo>
                  <a:cubicBezTo>
                    <a:pt x="314" y="150"/>
                    <a:pt x="327" y="154"/>
                    <a:pt x="337" y="158"/>
                  </a:cubicBezTo>
                  <a:cubicBezTo>
                    <a:pt x="328" y="191"/>
                    <a:pt x="328" y="191"/>
                    <a:pt x="328" y="191"/>
                  </a:cubicBezTo>
                  <a:cubicBezTo>
                    <a:pt x="321" y="187"/>
                    <a:pt x="308" y="181"/>
                    <a:pt x="287" y="181"/>
                  </a:cubicBezTo>
                  <a:cubicBezTo>
                    <a:pt x="269" y="181"/>
                    <a:pt x="263" y="189"/>
                    <a:pt x="263" y="197"/>
                  </a:cubicBezTo>
                  <a:cubicBezTo>
                    <a:pt x="263" y="206"/>
                    <a:pt x="273" y="212"/>
                    <a:pt x="297" y="221"/>
                  </a:cubicBezTo>
                  <a:cubicBezTo>
                    <a:pt x="331" y="233"/>
                    <a:pt x="344" y="249"/>
                    <a:pt x="344" y="275"/>
                  </a:cubicBezTo>
                  <a:cubicBezTo>
                    <a:pt x="344" y="300"/>
                    <a:pt x="327" y="322"/>
                    <a:pt x="294" y="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sp>
        <p:nvSpPr>
          <p:cNvPr id="6" name="Shape 712"/>
          <p:cNvSpPr/>
          <p:nvPr/>
        </p:nvSpPr>
        <p:spPr>
          <a:xfrm rot="-5400000">
            <a:off x="10177145" y="2230755"/>
            <a:ext cx="1312545" cy="1123315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F0802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p>
            <a:pPr algn="ctr"/>
            <a:endParaRPr sz="18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13905" y="5167630"/>
            <a:ext cx="3888740" cy="9848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增加团委工作灵活性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保障团委工作安全性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21850" y="5167630"/>
            <a:ext cx="3888740" cy="9848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提升团委工作效率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降低团委管理成本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731125" y="2500630"/>
            <a:ext cx="100139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团组织</a:t>
            </a:r>
            <a:endParaRPr lang="zh-CN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管理</a:t>
            </a:r>
            <a:endParaRPr lang="zh-CN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382635" y="3698875"/>
            <a:ext cx="9734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/>
            <a:r>
              <a:rPr lang="zh-CN" altLang="en-US" sz="1600" b="1" dirty="0" smtClean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学生会管理</a:t>
            </a:r>
            <a:endParaRPr lang="zh-CN" altLang="en-US" sz="1600" b="1" dirty="0" smtClean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087485" y="2474595"/>
            <a:ext cx="8801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志愿服务管理</a:t>
            </a:r>
            <a:endParaRPr lang="zh-CN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64800" y="2474595"/>
            <a:ext cx="7378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社团管理</a:t>
            </a:r>
            <a:endParaRPr lang="zh-CN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781540" y="3650615"/>
            <a:ext cx="7715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/>
            <a:r>
              <a:rPr lang="zh-CN" altLang="en-US" sz="1600" b="1" dirty="0" smtClean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投票管理</a:t>
            </a:r>
            <a:endParaRPr lang="zh-CN" altLang="en-US" sz="1600" b="1" dirty="0" smtClean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15366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758825" y="125730"/>
            <a:ext cx="543115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学生综合管理系统</a:t>
            </a:r>
            <a:r>
              <a:rPr lang="en-US" altLang="zh-CN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-</a:t>
            </a:r>
            <a:r>
              <a:rPr lang="zh-CN" altLang="zh-CN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模块</a:t>
            </a:r>
            <a:endParaRPr lang="zh-CN" altLang="en-US" sz="16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  <a:p>
            <a:pPr algn="l"/>
            <a:endParaRPr lang="zh-CN" altLang="en-US" sz="1600" dirty="0">
              <a:solidFill>
                <a:schemeClr val="accent2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19" name="矩形: 圆角 18"/>
          <p:cNvSpPr/>
          <p:nvPr/>
        </p:nvSpPr>
        <p:spPr bwMode="auto">
          <a:xfrm>
            <a:off x="732121" y="847353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400" b="1" dirty="0" smtClean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就业管理</a:t>
            </a:r>
            <a:endParaRPr lang="zh-CN" altLang="en-US" sz="1400" b="1" dirty="0" smtClean="0">
              <a:solidFill>
                <a:prstClr val="white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" name="矩形: 圆角 18"/>
          <p:cNvSpPr/>
          <p:nvPr/>
        </p:nvSpPr>
        <p:spPr bwMode="auto">
          <a:xfrm>
            <a:off x="7190071" y="847353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400" b="1" dirty="0" smtClean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离校管理</a:t>
            </a:r>
            <a:endParaRPr lang="zh-CN" altLang="en-US" sz="1400" b="1" dirty="0" smtClean="0">
              <a:solidFill>
                <a:prstClr val="white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4555" y="4968875"/>
            <a:ext cx="3888740" cy="9848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保证就业数据的安全性、一致性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对学生的就业全程跟踪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79780" y="2668270"/>
            <a:ext cx="10013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门户首页</a:t>
            </a:r>
            <a:endParaRPr lang="zh-CN" alt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45640" y="4098925"/>
            <a:ext cx="16503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用人单位管理</a:t>
            </a:r>
            <a:endParaRPr lang="zh-CN" alt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96005" y="2668270"/>
            <a:ext cx="12160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招聘管理</a:t>
            </a:r>
            <a:endParaRPr lang="zh-CN" alt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4850" y="4064000"/>
            <a:ext cx="11499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就业交流</a:t>
            </a:r>
            <a:endParaRPr lang="zh-CN" alt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36315" y="4064000"/>
            <a:ext cx="12014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就业登记</a:t>
            </a:r>
            <a:endParaRPr lang="zh-CN" alt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82165" y="2668270"/>
            <a:ext cx="13233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简历管理</a:t>
            </a:r>
            <a:endParaRPr lang="zh-CN" alt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951230" y="1891030"/>
            <a:ext cx="659130" cy="65913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83" name="Group 112"/>
          <p:cNvGrpSpPr/>
          <p:nvPr/>
        </p:nvGrpSpPr>
        <p:grpSpPr>
          <a:xfrm>
            <a:off x="1101293" y="2034998"/>
            <a:ext cx="359779" cy="337063"/>
            <a:chOff x="5368132" y="3540125"/>
            <a:chExt cx="465138" cy="435769"/>
          </a:xfrm>
          <a:solidFill>
            <a:schemeClr val="accent2"/>
          </a:solidFill>
        </p:grpSpPr>
        <p:sp>
          <p:nvSpPr>
            <p:cNvPr id="284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85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3" name="椭圆 32"/>
          <p:cNvSpPr/>
          <p:nvPr/>
        </p:nvSpPr>
        <p:spPr>
          <a:xfrm>
            <a:off x="2414270" y="1884045"/>
            <a:ext cx="659130" cy="6591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2414270" y="1884045"/>
            <a:ext cx="659130" cy="65913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950595" y="3316605"/>
            <a:ext cx="659130" cy="65913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3816985" y="1891030"/>
            <a:ext cx="659130" cy="65913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414270" y="3316605"/>
            <a:ext cx="659130" cy="65913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806825" y="3316605"/>
            <a:ext cx="659130" cy="65913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grpSp>
        <p:nvGrpSpPr>
          <p:cNvPr id="238" name="Group 69"/>
          <p:cNvGrpSpPr/>
          <p:nvPr/>
        </p:nvGrpSpPr>
        <p:grpSpPr>
          <a:xfrm>
            <a:off x="2587524" y="2046771"/>
            <a:ext cx="359165" cy="337063"/>
            <a:chOff x="10074275" y="1647825"/>
            <a:chExt cx="464344" cy="435769"/>
          </a:xfrm>
          <a:noFill/>
        </p:grpSpPr>
        <p:sp>
          <p:nvSpPr>
            <p:cNvPr id="239" name="AutoShape 69"/>
            <p:cNvSpPr/>
            <p:nvPr/>
          </p:nvSpPr>
          <p:spPr bwMode="auto">
            <a:xfrm>
              <a:off x="10074275" y="1647825"/>
              <a:ext cx="464344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grpFill/>
            <a:ln>
              <a:solidFill>
                <a:schemeClr val="accent2"/>
              </a:solidFill>
            </a:ln>
            <a:effectLst/>
          </p:spPr>
          <p:txBody>
            <a:bodyPr lIns="19050" tIns="19050" rIns="19050" bIns="19050" anchor="ctr"/>
            <a:p>
              <a:pPr algn="ctr" defTabSz="228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0" name="AutoShape 70"/>
            <p:cNvSpPr/>
            <p:nvPr/>
          </p:nvSpPr>
          <p:spPr bwMode="auto">
            <a:xfrm>
              <a:off x="10291763" y="1734344"/>
              <a:ext cx="873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solidFill>
                <a:schemeClr val="accent2"/>
              </a:solidFill>
            </a:ln>
            <a:effectLst/>
          </p:spPr>
          <p:txBody>
            <a:bodyPr lIns="19050" tIns="19050" rIns="19050" bIns="19050" anchor="ctr"/>
            <a:p>
              <a:pPr algn="ctr" defTabSz="228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1" name="AutoShape 71"/>
            <p:cNvSpPr/>
            <p:nvPr/>
          </p:nvSpPr>
          <p:spPr bwMode="auto">
            <a:xfrm>
              <a:off x="10291763" y="1778000"/>
              <a:ext cx="87313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solidFill>
                <a:schemeClr val="accent2"/>
              </a:solidFill>
            </a:ln>
            <a:effectLst/>
          </p:spPr>
          <p:txBody>
            <a:bodyPr lIns="19050" tIns="19050" rIns="19050" bIns="19050" anchor="ctr"/>
            <a:p>
              <a:pPr algn="ctr" defTabSz="228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2" name="AutoShape 72"/>
            <p:cNvSpPr/>
            <p:nvPr/>
          </p:nvSpPr>
          <p:spPr bwMode="auto">
            <a:xfrm>
              <a:off x="10291763" y="1821657"/>
              <a:ext cx="1889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grpFill/>
            <a:ln>
              <a:solidFill>
                <a:schemeClr val="accent2"/>
              </a:solidFill>
            </a:ln>
            <a:effectLst/>
          </p:spPr>
          <p:txBody>
            <a:bodyPr lIns="19050" tIns="19050" rIns="19050" bIns="19050" anchor="ctr"/>
            <a:p>
              <a:pPr algn="ctr" defTabSz="228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3" name="AutoShape 73"/>
            <p:cNvSpPr/>
            <p:nvPr/>
          </p:nvSpPr>
          <p:spPr bwMode="auto">
            <a:xfrm>
              <a:off x="10132219" y="1908969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solidFill>
                <a:schemeClr val="accent2"/>
              </a:solidFill>
            </a:ln>
            <a:effectLst/>
          </p:spPr>
          <p:txBody>
            <a:bodyPr lIns="19050" tIns="19050" rIns="19050" bIns="19050" anchor="ctr"/>
            <a:p>
              <a:pPr algn="ctr" defTabSz="228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4" name="AutoShape 74"/>
            <p:cNvSpPr/>
            <p:nvPr/>
          </p:nvSpPr>
          <p:spPr bwMode="auto">
            <a:xfrm>
              <a:off x="10132219" y="1952625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solidFill>
                <a:schemeClr val="accent2"/>
              </a:solidFill>
            </a:ln>
            <a:effectLst/>
          </p:spPr>
          <p:txBody>
            <a:bodyPr lIns="19050" tIns="19050" rIns="19050" bIns="19050" anchor="ctr"/>
            <a:p>
              <a:pPr algn="ctr" defTabSz="228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5" name="AutoShape 75"/>
            <p:cNvSpPr/>
            <p:nvPr/>
          </p:nvSpPr>
          <p:spPr bwMode="auto">
            <a:xfrm>
              <a:off x="10132219" y="1996282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solidFill>
                <a:schemeClr val="accent2"/>
              </a:solidFill>
            </a:ln>
            <a:effectLst/>
          </p:spPr>
          <p:txBody>
            <a:bodyPr lIns="19050" tIns="19050" rIns="19050" bIns="19050" anchor="ctr"/>
            <a:p>
              <a:pPr algn="ctr" defTabSz="228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6" name="AutoShape 76"/>
            <p:cNvSpPr/>
            <p:nvPr/>
          </p:nvSpPr>
          <p:spPr bwMode="auto">
            <a:xfrm>
              <a:off x="10132219" y="1865313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solidFill>
                <a:schemeClr val="accent2"/>
              </a:solidFill>
            </a:ln>
            <a:effectLst/>
          </p:spPr>
          <p:txBody>
            <a:bodyPr lIns="19050" tIns="19050" rIns="19050" bIns="19050" anchor="ctr"/>
            <a:p>
              <a:pPr algn="ctr" defTabSz="228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7" name="AutoShape 77"/>
            <p:cNvSpPr/>
            <p:nvPr/>
          </p:nvSpPr>
          <p:spPr bwMode="auto">
            <a:xfrm>
              <a:off x="10132219" y="1720057"/>
              <a:ext cx="130969" cy="1166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grpFill/>
            <a:ln>
              <a:solidFill>
                <a:schemeClr val="accent2"/>
              </a:solidFill>
            </a:ln>
            <a:effectLst/>
          </p:spPr>
          <p:txBody>
            <a:bodyPr lIns="19050" tIns="19050" rIns="19050" bIns="19050" anchor="ctr"/>
            <a:p>
              <a:pPr algn="ctr" defTabSz="228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97" name="AutoShape 28"/>
          <p:cNvSpPr/>
          <p:nvPr/>
        </p:nvSpPr>
        <p:spPr bwMode="auto">
          <a:xfrm>
            <a:off x="2563946" y="3465750"/>
            <a:ext cx="360362" cy="3603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9450"/>
                </a:moveTo>
                <a:cubicBezTo>
                  <a:pt x="20249" y="9823"/>
                  <a:pt x="19947" y="10124"/>
                  <a:pt x="19575" y="10124"/>
                </a:cubicBezTo>
                <a:lnTo>
                  <a:pt x="18324" y="10124"/>
                </a:lnTo>
                <a:lnTo>
                  <a:pt x="15624" y="5400"/>
                </a:lnTo>
                <a:lnTo>
                  <a:pt x="17549" y="5400"/>
                </a:lnTo>
                <a:cubicBezTo>
                  <a:pt x="17762" y="5400"/>
                  <a:pt x="17962" y="5500"/>
                  <a:pt x="18089" y="5670"/>
                </a:cubicBezTo>
                <a:lnTo>
                  <a:pt x="20114" y="8370"/>
                </a:lnTo>
                <a:cubicBezTo>
                  <a:pt x="20202" y="8486"/>
                  <a:pt x="20249" y="8628"/>
                  <a:pt x="20249" y="8774"/>
                </a:cubicBezTo>
                <a:cubicBezTo>
                  <a:pt x="20249" y="8774"/>
                  <a:pt x="20249" y="9450"/>
                  <a:pt x="20249" y="9450"/>
                </a:cubicBezTo>
                <a:close/>
                <a:moveTo>
                  <a:pt x="18224" y="20249"/>
                </a:moveTo>
                <a:lnTo>
                  <a:pt x="14174" y="20249"/>
                </a:lnTo>
                <a:lnTo>
                  <a:pt x="14174" y="13500"/>
                </a:lnTo>
                <a:cubicBezTo>
                  <a:pt x="14174" y="13126"/>
                  <a:pt x="13872" y="12825"/>
                  <a:pt x="13499" y="12825"/>
                </a:cubicBezTo>
                <a:lnTo>
                  <a:pt x="8437" y="12825"/>
                </a:lnTo>
                <a:cubicBezTo>
                  <a:pt x="8064" y="12825"/>
                  <a:pt x="7762" y="13126"/>
                  <a:pt x="7762" y="13500"/>
                </a:cubicBezTo>
                <a:lnTo>
                  <a:pt x="7762" y="20249"/>
                </a:lnTo>
                <a:lnTo>
                  <a:pt x="3374" y="20249"/>
                </a:lnTo>
                <a:lnTo>
                  <a:pt x="3374" y="11475"/>
                </a:lnTo>
                <a:lnTo>
                  <a:pt x="18224" y="11475"/>
                </a:lnTo>
                <a:cubicBezTo>
                  <a:pt x="18224" y="11475"/>
                  <a:pt x="18224" y="20249"/>
                  <a:pt x="18224" y="20249"/>
                </a:cubicBezTo>
                <a:close/>
                <a:moveTo>
                  <a:pt x="13499" y="20249"/>
                </a:moveTo>
                <a:lnTo>
                  <a:pt x="8437" y="20249"/>
                </a:lnTo>
                <a:lnTo>
                  <a:pt x="8437" y="13500"/>
                </a:lnTo>
                <a:lnTo>
                  <a:pt x="13499" y="13500"/>
                </a:lnTo>
                <a:cubicBezTo>
                  <a:pt x="13499" y="13500"/>
                  <a:pt x="13499" y="20249"/>
                  <a:pt x="13499" y="20249"/>
                </a:cubicBezTo>
                <a:close/>
                <a:moveTo>
                  <a:pt x="1349" y="9450"/>
                </a:moveTo>
                <a:lnTo>
                  <a:pt x="1349" y="8774"/>
                </a:lnTo>
                <a:cubicBezTo>
                  <a:pt x="1349" y="8628"/>
                  <a:pt x="1397" y="8486"/>
                  <a:pt x="1485" y="8370"/>
                </a:cubicBezTo>
                <a:lnTo>
                  <a:pt x="3510" y="5670"/>
                </a:lnTo>
                <a:cubicBezTo>
                  <a:pt x="3637" y="5500"/>
                  <a:pt x="3837" y="5400"/>
                  <a:pt x="4049" y="5400"/>
                </a:cubicBezTo>
                <a:lnTo>
                  <a:pt x="5975" y="5400"/>
                </a:lnTo>
                <a:lnTo>
                  <a:pt x="3275" y="10124"/>
                </a:lnTo>
                <a:lnTo>
                  <a:pt x="2024" y="10124"/>
                </a:lnTo>
                <a:cubicBezTo>
                  <a:pt x="1652" y="10124"/>
                  <a:pt x="1349" y="9823"/>
                  <a:pt x="1349" y="9450"/>
                </a:cubicBezTo>
                <a:moveTo>
                  <a:pt x="13369" y="5400"/>
                </a:moveTo>
                <a:lnTo>
                  <a:pt x="14846" y="5400"/>
                </a:lnTo>
                <a:lnTo>
                  <a:pt x="17546" y="10124"/>
                </a:lnTo>
                <a:lnTo>
                  <a:pt x="14719" y="10124"/>
                </a:lnTo>
                <a:cubicBezTo>
                  <a:pt x="14719" y="10124"/>
                  <a:pt x="13369" y="5400"/>
                  <a:pt x="13369" y="5400"/>
                </a:cubicBezTo>
                <a:close/>
                <a:moveTo>
                  <a:pt x="11137" y="5400"/>
                </a:moveTo>
                <a:lnTo>
                  <a:pt x="12666" y="5400"/>
                </a:lnTo>
                <a:lnTo>
                  <a:pt x="14016" y="10124"/>
                </a:lnTo>
                <a:lnTo>
                  <a:pt x="11137" y="10124"/>
                </a:lnTo>
                <a:cubicBezTo>
                  <a:pt x="11137" y="10124"/>
                  <a:pt x="11137" y="5400"/>
                  <a:pt x="11137" y="5400"/>
                </a:cubicBezTo>
                <a:close/>
                <a:moveTo>
                  <a:pt x="8932" y="5400"/>
                </a:moveTo>
                <a:lnTo>
                  <a:pt x="10462" y="5400"/>
                </a:lnTo>
                <a:lnTo>
                  <a:pt x="10462" y="10124"/>
                </a:lnTo>
                <a:lnTo>
                  <a:pt x="7582" y="10124"/>
                </a:lnTo>
                <a:cubicBezTo>
                  <a:pt x="7582" y="10124"/>
                  <a:pt x="8932" y="5400"/>
                  <a:pt x="8932" y="5400"/>
                </a:cubicBezTo>
                <a:close/>
                <a:moveTo>
                  <a:pt x="6880" y="10124"/>
                </a:moveTo>
                <a:lnTo>
                  <a:pt x="4052" y="10124"/>
                </a:lnTo>
                <a:lnTo>
                  <a:pt x="6752" y="5400"/>
                </a:lnTo>
                <a:lnTo>
                  <a:pt x="8230" y="5400"/>
                </a:lnTo>
                <a:cubicBezTo>
                  <a:pt x="8230" y="5400"/>
                  <a:pt x="6880" y="10124"/>
                  <a:pt x="6880" y="10124"/>
                </a:cubicBezTo>
                <a:close/>
                <a:moveTo>
                  <a:pt x="17549" y="1350"/>
                </a:moveTo>
                <a:lnTo>
                  <a:pt x="17549" y="4050"/>
                </a:lnTo>
                <a:lnTo>
                  <a:pt x="4049" y="4050"/>
                </a:lnTo>
                <a:lnTo>
                  <a:pt x="4049" y="1350"/>
                </a:lnTo>
                <a:cubicBezTo>
                  <a:pt x="4049" y="1350"/>
                  <a:pt x="17549" y="1350"/>
                  <a:pt x="17549" y="1350"/>
                </a:cubicBezTo>
                <a:close/>
                <a:moveTo>
                  <a:pt x="21194" y="7560"/>
                </a:moveTo>
                <a:lnTo>
                  <a:pt x="19170" y="4861"/>
                </a:lnTo>
                <a:cubicBezTo>
                  <a:pt x="19091" y="4755"/>
                  <a:pt x="18997" y="4663"/>
                  <a:pt x="18899" y="4576"/>
                </a:cubicBezTo>
                <a:lnTo>
                  <a:pt x="18899" y="1350"/>
                </a:lnTo>
                <a:cubicBezTo>
                  <a:pt x="18899" y="605"/>
                  <a:pt x="18295" y="0"/>
                  <a:pt x="17549" y="0"/>
                </a:cubicBezTo>
                <a:lnTo>
                  <a:pt x="4049" y="0"/>
                </a:lnTo>
                <a:cubicBezTo>
                  <a:pt x="3304" y="0"/>
                  <a:pt x="2699" y="605"/>
                  <a:pt x="2699" y="1350"/>
                </a:cubicBezTo>
                <a:lnTo>
                  <a:pt x="2699" y="4576"/>
                </a:lnTo>
                <a:cubicBezTo>
                  <a:pt x="2602" y="4663"/>
                  <a:pt x="2508" y="4754"/>
                  <a:pt x="2430" y="4860"/>
                </a:cubicBezTo>
                <a:lnTo>
                  <a:pt x="406" y="7559"/>
                </a:lnTo>
                <a:cubicBezTo>
                  <a:pt x="143" y="7907"/>
                  <a:pt x="0" y="8338"/>
                  <a:pt x="0" y="8774"/>
                </a:cubicBezTo>
                <a:lnTo>
                  <a:pt x="0" y="9450"/>
                </a:lnTo>
                <a:cubicBezTo>
                  <a:pt x="0" y="10566"/>
                  <a:pt x="908" y="11475"/>
                  <a:pt x="2024" y="11475"/>
                </a:cubicBezTo>
                <a:lnTo>
                  <a:pt x="2024" y="20249"/>
                </a:lnTo>
                <a:cubicBezTo>
                  <a:pt x="2024" y="20994"/>
                  <a:pt x="2629" y="21599"/>
                  <a:pt x="3374" y="21599"/>
                </a:cubicBezTo>
                <a:lnTo>
                  <a:pt x="18224" y="21599"/>
                </a:lnTo>
                <a:cubicBezTo>
                  <a:pt x="18970" y="21599"/>
                  <a:pt x="19575" y="20994"/>
                  <a:pt x="19575" y="20249"/>
                </a:cubicBezTo>
                <a:lnTo>
                  <a:pt x="19575" y="11475"/>
                </a:lnTo>
                <a:cubicBezTo>
                  <a:pt x="20691" y="11475"/>
                  <a:pt x="21600" y="10566"/>
                  <a:pt x="21600" y="9450"/>
                </a:cubicBezTo>
                <a:lnTo>
                  <a:pt x="21600" y="8774"/>
                </a:lnTo>
                <a:cubicBezTo>
                  <a:pt x="21600" y="8338"/>
                  <a:pt x="21456" y="7907"/>
                  <a:pt x="21194" y="7560"/>
                </a:cubicBezTo>
              </a:path>
            </a:pathLst>
          </a:custGeom>
          <a:noFill/>
          <a:ln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7506E"/>
                </a:solidFill>
              </a14:hiddenFill>
            </a:ext>
          </a:extLst>
        </p:spPr>
        <p:txBody>
          <a:bodyPr lIns="19050" tIns="19050" rIns="19050" bIns="19050" anchor="ctr"/>
          <a:p>
            <a:pPr algn="ctr" defTabSz="2286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215" name="组合 214"/>
          <p:cNvGrpSpPr/>
          <p:nvPr/>
        </p:nvGrpSpPr>
        <p:grpSpPr>
          <a:xfrm>
            <a:off x="3974732" y="2046074"/>
            <a:ext cx="314346" cy="359165"/>
            <a:chOff x="6853689" y="2141343"/>
            <a:chExt cx="314346" cy="359165"/>
          </a:xfrm>
          <a:noFill/>
        </p:grpSpPr>
        <p:sp>
          <p:nvSpPr>
            <p:cNvPr id="216" name="AutoShape 48"/>
            <p:cNvSpPr/>
            <p:nvPr/>
          </p:nvSpPr>
          <p:spPr bwMode="auto">
            <a:xfrm>
              <a:off x="6853689" y="2141343"/>
              <a:ext cx="314346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solidFill>
                <a:schemeClr val="accent2"/>
              </a:solidFill>
            </a:ln>
            <a:effectLst/>
          </p:spPr>
          <p:txBody>
            <a:bodyPr lIns="19050" tIns="19050" rIns="19050" bIns="19050" anchor="ctr"/>
            <a:p>
              <a:pPr algn="ctr" defTabSz="228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7" name="AutoShape 49"/>
            <p:cNvSpPr/>
            <p:nvPr/>
          </p:nvSpPr>
          <p:spPr bwMode="auto">
            <a:xfrm>
              <a:off x="7100498" y="2421922"/>
              <a:ext cx="22717" cy="221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solidFill>
                <a:schemeClr val="accent2"/>
              </a:solidFill>
            </a:ln>
            <a:effectLst/>
          </p:spPr>
          <p:txBody>
            <a:bodyPr lIns="19050" tIns="19050" rIns="19050" bIns="19050" anchor="ctr"/>
            <a:p>
              <a:pPr algn="ctr" defTabSz="228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8" name="AutoShape 50"/>
            <p:cNvSpPr/>
            <p:nvPr/>
          </p:nvSpPr>
          <p:spPr bwMode="auto">
            <a:xfrm>
              <a:off x="7100498" y="2354387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solidFill>
                <a:schemeClr val="accent2"/>
              </a:solidFill>
            </a:ln>
            <a:effectLst/>
          </p:spPr>
          <p:txBody>
            <a:bodyPr lIns="19050" tIns="19050" rIns="19050" bIns="19050" anchor="ctr"/>
            <a:p>
              <a:pPr algn="ctr" defTabSz="228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9" name="AutoShape 51"/>
            <p:cNvSpPr/>
            <p:nvPr/>
          </p:nvSpPr>
          <p:spPr bwMode="auto">
            <a:xfrm>
              <a:off x="7100498" y="2286850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solidFill>
                <a:schemeClr val="accent2"/>
              </a:solidFill>
            </a:ln>
            <a:effectLst/>
          </p:spPr>
          <p:txBody>
            <a:bodyPr lIns="19050" tIns="19050" rIns="19050" bIns="19050" anchor="ctr"/>
            <a:p>
              <a:pPr algn="ctr" defTabSz="228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77" name="AutoShape 104"/>
          <p:cNvSpPr/>
          <p:nvPr/>
        </p:nvSpPr>
        <p:spPr bwMode="auto">
          <a:xfrm>
            <a:off x="1100271" y="3489563"/>
            <a:ext cx="358775" cy="3143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16971"/>
                </a:moveTo>
                <a:cubicBezTo>
                  <a:pt x="10181" y="16971"/>
                  <a:pt x="9546" y="16918"/>
                  <a:pt x="8912" y="16811"/>
                </a:cubicBezTo>
                <a:cubicBezTo>
                  <a:pt x="8847" y="16800"/>
                  <a:pt x="8781" y="16794"/>
                  <a:pt x="8716" y="16794"/>
                </a:cubicBezTo>
                <a:cubicBezTo>
                  <a:pt x="8315" y="16794"/>
                  <a:pt x="7931" y="16999"/>
                  <a:pt x="7673" y="17359"/>
                </a:cubicBezTo>
                <a:cubicBezTo>
                  <a:pt x="7384" y="17761"/>
                  <a:pt x="6563" y="18657"/>
                  <a:pt x="5591" y="19318"/>
                </a:cubicBezTo>
                <a:cubicBezTo>
                  <a:pt x="5854" y="18628"/>
                  <a:pt x="6060" y="17853"/>
                  <a:pt x="6074" y="17056"/>
                </a:cubicBezTo>
                <a:cubicBezTo>
                  <a:pt x="6078" y="17006"/>
                  <a:pt x="6080" y="16956"/>
                  <a:pt x="6080" y="16914"/>
                </a:cubicBezTo>
                <a:cubicBezTo>
                  <a:pt x="6080" y="16334"/>
                  <a:pt x="5796" y="15803"/>
                  <a:pt x="5344" y="15540"/>
                </a:cubicBezTo>
                <a:cubicBezTo>
                  <a:pt x="2843" y="14080"/>
                  <a:pt x="1349" y="11731"/>
                  <a:pt x="1349" y="9257"/>
                </a:cubicBezTo>
                <a:cubicBezTo>
                  <a:pt x="1349" y="5003"/>
                  <a:pt x="5588" y="1542"/>
                  <a:pt x="10800" y="1542"/>
                </a:cubicBezTo>
                <a:cubicBezTo>
                  <a:pt x="16011" y="1542"/>
                  <a:pt x="20249" y="5003"/>
                  <a:pt x="20249" y="9257"/>
                </a:cubicBezTo>
                <a:cubicBezTo>
                  <a:pt x="20249" y="13510"/>
                  <a:pt x="16011" y="16971"/>
                  <a:pt x="10800" y="16971"/>
                </a:cubicBezTo>
                <a:moveTo>
                  <a:pt x="10800" y="0"/>
                </a:moveTo>
                <a:cubicBezTo>
                  <a:pt x="4835" y="0"/>
                  <a:pt x="0" y="4144"/>
                  <a:pt x="0" y="9257"/>
                </a:cubicBezTo>
                <a:cubicBezTo>
                  <a:pt x="0" y="12440"/>
                  <a:pt x="1875" y="15248"/>
                  <a:pt x="4730" y="16914"/>
                </a:cubicBezTo>
                <a:cubicBezTo>
                  <a:pt x="4730" y="16935"/>
                  <a:pt x="4724" y="16949"/>
                  <a:pt x="4724" y="16971"/>
                </a:cubicBezTo>
                <a:cubicBezTo>
                  <a:pt x="4724" y="18354"/>
                  <a:pt x="3821" y="19843"/>
                  <a:pt x="3423" y="20625"/>
                </a:cubicBezTo>
                <a:lnTo>
                  <a:pt x="3425" y="20625"/>
                </a:lnTo>
                <a:cubicBezTo>
                  <a:pt x="3393" y="20709"/>
                  <a:pt x="3374" y="20802"/>
                  <a:pt x="3374" y="20900"/>
                </a:cubicBezTo>
                <a:cubicBezTo>
                  <a:pt x="3374" y="21287"/>
                  <a:pt x="3648" y="21600"/>
                  <a:pt x="3986" y="21600"/>
                </a:cubicBezTo>
                <a:cubicBezTo>
                  <a:pt x="4049" y="21600"/>
                  <a:pt x="4161" y="21580"/>
                  <a:pt x="4158" y="21590"/>
                </a:cubicBezTo>
                <a:cubicBezTo>
                  <a:pt x="6268" y="21195"/>
                  <a:pt x="8255" y="18979"/>
                  <a:pt x="8716" y="18338"/>
                </a:cubicBezTo>
                <a:cubicBezTo>
                  <a:pt x="9391" y="18451"/>
                  <a:pt x="10086" y="18514"/>
                  <a:pt x="10800" y="18514"/>
                </a:cubicBezTo>
                <a:cubicBezTo>
                  <a:pt x="16764" y="18514"/>
                  <a:pt x="21600" y="14369"/>
                  <a:pt x="21600" y="9257"/>
                </a:cubicBezTo>
                <a:cubicBezTo>
                  <a:pt x="21600" y="4144"/>
                  <a:pt x="16764" y="0"/>
                  <a:pt x="10800" y="0"/>
                </a:cubicBezTo>
              </a:path>
            </a:pathLst>
          </a:custGeom>
          <a:noFill/>
          <a:ln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7506E"/>
                </a:solidFill>
              </a14:hiddenFill>
            </a:ext>
          </a:extLst>
        </p:spPr>
        <p:txBody>
          <a:bodyPr lIns="19050" tIns="19050" rIns="19050" bIns="19050" anchor="ctr"/>
          <a:p>
            <a:pPr algn="ctr" defTabSz="2286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294" name="Group 121"/>
          <p:cNvGrpSpPr/>
          <p:nvPr/>
        </p:nvGrpSpPr>
        <p:grpSpPr>
          <a:xfrm>
            <a:off x="3975233" y="3512122"/>
            <a:ext cx="359165" cy="269525"/>
            <a:chOff x="723900" y="3569494"/>
            <a:chExt cx="464344" cy="348456"/>
          </a:xfrm>
          <a:noFill/>
        </p:grpSpPr>
        <p:sp>
          <p:nvSpPr>
            <p:cNvPr id="295" name="AutoShape 118"/>
            <p:cNvSpPr/>
            <p:nvPr/>
          </p:nvSpPr>
          <p:spPr bwMode="auto">
            <a:xfrm>
              <a:off x="723900" y="3569494"/>
              <a:ext cx="464344" cy="348456"/>
            </a:xfrm>
            <a:custGeom>
              <a:avLst/>
              <a:gdLst>
                <a:gd name="T0" fmla="*/ 10732 w 21464"/>
                <a:gd name="T1" fmla="*/ 10800 h 21600"/>
                <a:gd name="T2" fmla="*/ 10732 w 21464"/>
                <a:gd name="T3" fmla="*/ 10800 h 21600"/>
                <a:gd name="T4" fmla="*/ 10732 w 21464"/>
                <a:gd name="T5" fmla="*/ 10800 h 21600"/>
                <a:gd name="T6" fmla="*/ 10732 w 21464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64" h="21600">
                  <a:moveTo>
                    <a:pt x="19918" y="11754"/>
                  </a:moveTo>
                  <a:lnTo>
                    <a:pt x="16564" y="18954"/>
                  </a:lnTo>
                  <a:cubicBezTo>
                    <a:pt x="16317" y="19484"/>
                    <a:pt x="15892" y="19800"/>
                    <a:pt x="15427" y="19800"/>
                  </a:cubicBezTo>
                  <a:lnTo>
                    <a:pt x="2683" y="19800"/>
                  </a:lnTo>
                  <a:cubicBezTo>
                    <a:pt x="1943" y="19800"/>
                    <a:pt x="1341" y="18992"/>
                    <a:pt x="1341" y="18000"/>
                  </a:cubicBezTo>
                  <a:lnTo>
                    <a:pt x="1341" y="3600"/>
                  </a:lnTo>
                  <a:cubicBezTo>
                    <a:pt x="1341" y="2608"/>
                    <a:pt x="1943" y="1800"/>
                    <a:pt x="2683" y="1800"/>
                  </a:cubicBezTo>
                  <a:lnTo>
                    <a:pt x="15427" y="1800"/>
                  </a:lnTo>
                  <a:cubicBezTo>
                    <a:pt x="15892" y="1800"/>
                    <a:pt x="16317" y="2116"/>
                    <a:pt x="16564" y="2645"/>
                  </a:cubicBezTo>
                  <a:lnTo>
                    <a:pt x="19917" y="9845"/>
                  </a:lnTo>
                  <a:cubicBezTo>
                    <a:pt x="20188" y="10425"/>
                    <a:pt x="20188" y="11174"/>
                    <a:pt x="19918" y="11754"/>
                  </a:cubicBezTo>
                  <a:moveTo>
                    <a:pt x="21055" y="8891"/>
                  </a:moveTo>
                  <a:lnTo>
                    <a:pt x="17701" y="1691"/>
                  </a:lnTo>
                  <a:cubicBezTo>
                    <a:pt x="17211" y="639"/>
                    <a:pt x="16352" y="0"/>
                    <a:pt x="15427" y="0"/>
                  </a:cubicBezTo>
                  <a:lnTo>
                    <a:pt x="2683" y="0"/>
                  </a:lnTo>
                  <a:cubicBezTo>
                    <a:pt x="1201" y="0"/>
                    <a:pt x="0" y="1611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1201" y="21599"/>
                    <a:pt x="2683" y="21599"/>
                  </a:cubicBezTo>
                  <a:lnTo>
                    <a:pt x="15427" y="21599"/>
                  </a:lnTo>
                  <a:cubicBezTo>
                    <a:pt x="16352" y="21599"/>
                    <a:pt x="17211" y="20960"/>
                    <a:pt x="17701" y="19908"/>
                  </a:cubicBezTo>
                  <a:lnTo>
                    <a:pt x="21055" y="12708"/>
                  </a:lnTo>
                  <a:cubicBezTo>
                    <a:pt x="21600" y="11541"/>
                    <a:pt x="21600" y="10059"/>
                    <a:pt x="21055" y="8891"/>
                  </a:cubicBezTo>
                </a:path>
              </a:pathLst>
            </a:custGeom>
            <a:grpFill/>
            <a:ln>
              <a:solidFill>
                <a:schemeClr val="accent2"/>
              </a:solidFill>
            </a:ln>
            <a:effectLst/>
          </p:spPr>
          <p:txBody>
            <a:bodyPr lIns="19050" tIns="19050" rIns="19050" bIns="19050" anchor="ctr"/>
            <a:p>
              <a:pPr algn="ctr" defTabSz="228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96" name="AutoShape 119"/>
            <p:cNvSpPr/>
            <p:nvPr/>
          </p:nvSpPr>
          <p:spPr bwMode="auto">
            <a:xfrm>
              <a:off x="1013619" y="3699669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0"/>
                  </a:moveTo>
                  <a:cubicBezTo>
                    <a:pt x="6825" y="18000"/>
                    <a:pt x="3600" y="14774"/>
                    <a:pt x="3600" y="10800"/>
                  </a:cubicBezTo>
                  <a:cubicBezTo>
                    <a:pt x="3600" y="6825"/>
                    <a:pt x="6825" y="3600"/>
                    <a:pt x="10800" y="3600"/>
                  </a:cubicBezTo>
                  <a:cubicBezTo>
                    <a:pt x="14774" y="3600"/>
                    <a:pt x="17999" y="6825"/>
                    <a:pt x="17999" y="10800"/>
                  </a:cubicBezTo>
                  <a:cubicBezTo>
                    <a:pt x="17999" y="14774"/>
                    <a:pt x="14774" y="18000"/>
                    <a:pt x="10800" y="18000"/>
                  </a:cubicBezTo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6"/>
                    <a:pt x="4833" y="21599"/>
                    <a:pt x="10800" y="21599"/>
                  </a:cubicBezTo>
                  <a:cubicBezTo>
                    <a:pt x="16766" y="21599"/>
                    <a:pt x="21600" y="16766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</a:path>
              </a:pathLst>
            </a:custGeom>
            <a:grpFill/>
            <a:ln>
              <a:solidFill>
                <a:schemeClr val="accent2"/>
              </a:solidFill>
            </a:ln>
            <a:effectLst/>
          </p:spPr>
          <p:txBody>
            <a:bodyPr lIns="19050" tIns="19050" rIns="19050" bIns="19050" anchor="ctr"/>
            <a:p>
              <a:pPr algn="ctr" defTabSz="228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7397115" y="5127625"/>
            <a:ext cx="3333115" cy="14770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“一键式”离校审批流程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zh-CN" altLang="en-US" sz="1600" b="1" dirty="0">
                <a:solidFill>
                  <a:srgbClr val="0070C0"/>
                </a:solidFill>
                <a:latin typeface="方正书宋简体" charset="0"/>
                <a:ea typeface="方正书宋简体" charset="0"/>
                <a:cs typeface="+mn-ea"/>
                <a:sym typeface="+mn-ea"/>
              </a:rPr>
              <a:t>统一离校数据管理</a:t>
            </a: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u"/>
            </a:pPr>
            <a:endParaRPr lang="zh-CN" altLang="en-US" sz="1600" b="1" dirty="0">
              <a:solidFill>
                <a:srgbClr val="0070C0"/>
              </a:solidFill>
              <a:latin typeface="方正书宋简体" charset="0"/>
              <a:ea typeface="方正书宋简体" charset="0"/>
              <a:cs typeface="+mn-ea"/>
              <a:sym typeface="+mn-ea"/>
            </a:endParaRPr>
          </a:p>
        </p:txBody>
      </p:sp>
      <p:sp>
        <p:nvSpPr>
          <p:cNvPr id="40" name="Rectangle: Rounded Corners 41"/>
          <p:cNvSpPr/>
          <p:nvPr/>
        </p:nvSpPr>
        <p:spPr>
          <a:xfrm>
            <a:off x="673100" y="1661160"/>
            <a:ext cx="4186555" cy="2893060"/>
          </a:xfrm>
          <a:prstGeom prst="roundRect">
            <a:avLst>
              <a:gd name="adj" fmla="val 5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grpSp>
        <p:nvGrpSpPr>
          <p:cNvPr id="42" name="组合 41"/>
          <p:cNvGrpSpPr/>
          <p:nvPr/>
        </p:nvGrpSpPr>
        <p:grpSpPr bwMode="auto">
          <a:xfrm>
            <a:off x="7195820" y="2313940"/>
            <a:ext cx="1430020" cy="550545"/>
            <a:chOff x="2285607" y="-311741"/>
            <a:chExt cx="1582186" cy="550887"/>
          </a:xfrm>
        </p:grpSpPr>
        <p:sp>
          <p:nvSpPr>
            <p:cNvPr id="43" name="五边形 42"/>
            <p:cNvSpPr/>
            <p:nvPr/>
          </p:nvSpPr>
          <p:spPr bwMode="auto">
            <a:xfrm>
              <a:off x="2285607" y="-311741"/>
              <a:ext cx="1582186" cy="550887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40" tIns="45720" rIns="91440" bIns="45720" anchor="t">
              <a:noAutofit/>
            </a:bodyPr>
            <a:lstStyle/>
            <a:p>
              <a:pPr lvl="0" algn="l"/>
              <a:endParaRPr lang="zh-CN" altLang="en-US">
                <a:sym typeface="+mn-ea"/>
              </a:endParaRPr>
            </a:p>
          </p:txBody>
        </p:sp>
        <p:sp>
          <p:nvSpPr>
            <p:cNvPr id="37921" name="文本框 17"/>
            <p:cNvSpPr txBox="1">
              <a:spLocks noChangeArrowheads="1"/>
            </p:cNvSpPr>
            <p:nvPr/>
          </p:nvSpPr>
          <p:spPr bwMode="auto">
            <a:xfrm>
              <a:off x="2387480" y="-220880"/>
              <a:ext cx="1350338" cy="306896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9pPr>
            </a:lstStyle>
            <a:p>
              <a:pPr lvl="0" algn="l"/>
              <a:r>
                <a:rPr lang="zh-CN" altLang="en-US" sz="1400" b="1" dirty="0" smtClean="0">
                  <a:solidFill>
                    <a:schemeClr val="bg1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基本信息</a:t>
              </a:r>
              <a:endParaRPr lang="zh-CN" altLang="en-US" sz="1400" b="1" dirty="0" smtClean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8357870" y="2303780"/>
            <a:ext cx="1955165" cy="550545"/>
            <a:chOff x="2283957" y="1528997"/>
            <a:chExt cx="1701976" cy="550887"/>
          </a:xfrm>
        </p:grpSpPr>
        <p:sp>
          <p:nvSpPr>
            <p:cNvPr id="45" name="任意多边形 44"/>
            <p:cNvSpPr/>
            <p:nvPr/>
          </p:nvSpPr>
          <p:spPr>
            <a:xfrm>
              <a:off x="2283957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919" name="文本框 18"/>
            <p:cNvSpPr txBox="1">
              <a:spLocks noChangeArrowheads="1"/>
            </p:cNvSpPr>
            <p:nvPr/>
          </p:nvSpPr>
          <p:spPr bwMode="auto">
            <a:xfrm>
              <a:off x="2693269" y="1650922"/>
              <a:ext cx="1292664" cy="306896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spcCol="0" rtlCol="0" fromWordArt="0" anchor="t" anchorCtr="0" forceAA="0" compatLnSpc="0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9pPr>
            </a:lstStyle>
            <a:p>
              <a:pPr lvl="0" algn="l"/>
              <a:r>
                <a:rPr lang="zh-CN" altLang="en-US" sz="1400" b="1" dirty="0" smtClean="0">
                  <a:solidFill>
                    <a:schemeClr val="bg1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离校流程配置</a:t>
              </a:r>
              <a:endParaRPr lang="zh-CN" altLang="en-US" sz="1400" b="1" dirty="0" smtClean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 bwMode="auto">
          <a:xfrm>
            <a:off x="9930765" y="2302510"/>
            <a:ext cx="1866900" cy="550544"/>
            <a:chOff x="3676946" y="1528997"/>
            <a:chExt cx="1749357" cy="550570"/>
          </a:xfrm>
        </p:grpSpPr>
        <p:sp>
          <p:nvSpPr>
            <p:cNvPr id="47" name="任意多边形 46"/>
            <p:cNvSpPr/>
            <p:nvPr/>
          </p:nvSpPr>
          <p:spPr bwMode="auto">
            <a:xfrm>
              <a:off x="3676946" y="1528997"/>
              <a:ext cx="1749357" cy="550570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1440" tIns="45720" rIns="91440" bIns="45720" anchor="t">
              <a:noAutofit/>
            </a:bodyPr>
            <a:lstStyle/>
            <a:p>
              <a:pPr lvl="0" algn="l"/>
              <a:endParaRPr lang="zh-CN" altLang="en-US">
                <a:sym typeface="+mn-ea"/>
              </a:endParaRPr>
            </a:p>
          </p:txBody>
        </p:sp>
        <p:sp>
          <p:nvSpPr>
            <p:cNvPr id="37917" name="文本框 19"/>
            <p:cNvSpPr txBox="1">
              <a:spLocks noChangeArrowheads="1"/>
            </p:cNvSpPr>
            <p:nvPr/>
          </p:nvSpPr>
          <p:spPr bwMode="auto">
            <a:xfrm>
              <a:off x="4115977" y="1662353"/>
              <a:ext cx="1224677" cy="306719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9pPr>
            </a:lstStyle>
            <a:p>
              <a:pPr lvl="0" algn="l"/>
              <a:r>
                <a:rPr lang="zh-CN" altLang="en-US" sz="1400" b="1" dirty="0" smtClean="0">
                  <a:solidFill>
                    <a:schemeClr val="bg1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离校手续办理</a:t>
              </a:r>
              <a:endParaRPr lang="zh-CN" altLang="en-US" sz="1400" b="1" dirty="0" smtClean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 flipH="1">
            <a:off x="10018395" y="3511550"/>
            <a:ext cx="1922145" cy="551180"/>
            <a:chOff x="5166192" y="1528997"/>
            <a:chExt cx="1788743" cy="551086"/>
          </a:xfrm>
        </p:grpSpPr>
        <p:sp>
          <p:nvSpPr>
            <p:cNvPr id="55" name="任意多边形 54"/>
            <p:cNvSpPr/>
            <p:nvPr/>
          </p:nvSpPr>
          <p:spPr>
            <a:xfrm>
              <a:off x="5166192" y="1528997"/>
              <a:ext cx="1788743" cy="551086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915" name="文本框 20"/>
            <p:cNvSpPr txBox="1">
              <a:spLocks noChangeArrowheads="1"/>
            </p:cNvSpPr>
            <p:nvPr/>
          </p:nvSpPr>
          <p:spPr bwMode="auto">
            <a:xfrm>
              <a:off x="5257195" y="1686450"/>
              <a:ext cx="1412321" cy="30665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spcCol="0" rtlCol="0" fromWordArt="0" anchor="t" anchorCtr="0" forceAA="0" compatLnSpc="0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9pPr>
            </a:lstStyle>
            <a:p>
              <a:pPr lvl="0" algn="l"/>
              <a:r>
                <a:rPr lang="zh-CN" altLang="en-US" sz="1400" b="1" dirty="0" smtClean="0">
                  <a:solidFill>
                    <a:schemeClr val="bg1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学生自助服务</a:t>
              </a:r>
              <a:endParaRPr lang="zh-CN" altLang="en-US" sz="1400" b="1" dirty="0" smtClean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</p:txBody>
        </p:sp>
      </p:grpSp>
      <p:grpSp>
        <p:nvGrpSpPr>
          <p:cNvPr id="56" name="组合 55"/>
          <p:cNvGrpSpPr/>
          <p:nvPr/>
        </p:nvGrpSpPr>
        <p:grpSpPr bwMode="auto">
          <a:xfrm flipH="1">
            <a:off x="8416925" y="3511550"/>
            <a:ext cx="1896110" cy="550981"/>
            <a:chOff x="6776809" y="1528997"/>
            <a:chExt cx="1640420" cy="550887"/>
          </a:xfrm>
        </p:grpSpPr>
        <p:sp>
          <p:nvSpPr>
            <p:cNvPr id="57" name="任意多边形 56"/>
            <p:cNvSpPr/>
            <p:nvPr/>
          </p:nvSpPr>
          <p:spPr bwMode="auto">
            <a:xfrm>
              <a:off x="6776809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1440" tIns="45720" rIns="91440" bIns="45720" anchor="t">
              <a:noAutofit/>
            </a:bodyPr>
            <a:lstStyle/>
            <a:p>
              <a:pPr lvl="0" algn="l"/>
              <a:endParaRPr lang="zh-CN" altLang="en-US">
                <a:sym typeface="+mn-ea"/>
              </a:endParaRPr>
            </a:p>
          </p:txBody>
        </p:sp>
        <p:sp>
          <p:nvSpPr>
            <p:cNvPr id="37913" name="文本框 21"/>
            <p:cNvSpPr txBox="1">
              <a:spLocks noChangeArrowheads="1"/>
            </p:cNvSpPr>
            <p:nvPr/>
          </p:nvSpPr>
          <p:spPr bwMode="auto">
            <a:xfrm>
              <a:off x="7053142" y="1652166"/>
              <a:ext cx="1149283" cy="30665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9pPr>
            </a:lstStyle>
            <a:p>
              <a:pPr lvl="0" algn="l"/>
              <a:r>
                <a:rPr lang="zh-CN" altLang="en-US" sz="1400" b="1" dirty="0" smtClean="0">
                  <a:solidFill>
                    <a:schemeClr val="bg1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离校数据处理</a:t>
              </a:r>
              <a:endParaRPr lang="zh-CN" altLang="en-US" sz="1400" b="1" dirty="0" smtClean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</p:txBody>
        </p:sp>
      </p:grpSp>
      <p:grpSp>
        <p:nvGrpSpPr>
          <p:cNvPr id="58" name="组合 57"/>
          <p:cNvGrpSpPr/>
          <p:nvPr/>
        </p:nvGrpSpPr>
        <p:grpSpPr bwMode="auto">
          <a:xfrm flipH="1">
            <a:off x="6946900" y="3512820"/>
            <a:ext cx="1762760" cy="550981"/>
            <a:chOff x="5299151" y="1528997"/>
            <a:chExt cx="1640420" cy="550887"/>
          </a:xfrm>
        </p:grpSpPr>
        <p:sp>
          <p:nvSpPr>
            <p:cNvPr id="62" name="任意多边形 61"/>
            <p:cNvSpPr/>
            <p:nvPr/>
          </p:nvSpPr>
          <p:spPr>
            <a:xfrm>
              <a:off x="5299151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20"/>
            <p:cNvSpPr txBox="1">
              <a:spLocks noChangeArrowheads="1"/>
            </p:cNvSpPr>
            <p:nvPr/>
          </p:nvSpPr>
          <p:spPr bwMode="auto">
            <a:xfrm>
              <a:off x="5571569" y="1649626"/>
              <a:ext cx="1206678" cy="30665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defRPr>
              </a:lvl9pPr>
            </a:lstStyle>
            <a:p>
              <a:pPr eaLnBrk="1" hangingPunct="1"/>
              <a:r>
                <a:rPr lang="zh-CN" altLang="en-US" sz="1400" b="1" dirty="0" smtClean="0">
                  <a:solidFill>
                    <a:schemeClr val="bg1"/>
                  </a:solidFill>
                  <a:latin typeface="方正书宋简体" pitchFamily="65" charset="-122"/>
                  <a:ea typeface="方正书宋简体" pitchFamily="65" charset="-122"/>
                </a:rPr>
                <a:t>学生自助服务</a:t>
              </a:r>
              <a:endParaRPr lang="zh-CN" altLang="en-US" sz="1400" b="1" dirty="0" smtClean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65" name="任意多边形 64"/>
          <p:cNvSpPr/>
          <p:nvPr/>
        </p:nvSpPr>
        <p:spPr>
          <a:xfrm rot="16200000" flipH="1">
            <a:off x="11297285" y="3006090"/>
            <a:ext cx="491490" cy="325755"/>
          </a:xfrm>
          <a:custGeom>
            <a:avLst/>
            <a:gdLst>
              <a:gd name="connsiteX0" fmla="*/ 0 w 2008682"/>
              <a:gd name="connsiteY0" fmla="*/ 0 h 674557"/>
              <a:gd name="connsiteX1" fmla="*/ 1671404 w 2008682"/>
              <a:gd name="connsiteY1" fmla="*/ 0 h 674557"/>
              <a:gd name="connsiteX2" fmla="*/ 2008682 w 2008682"/>
              <a:gd name="connsiteY2" fmla="*/ 337279 h 674557"/>
              <a:gd name="connsiteX3" fmla="*/ 1671404 w 2008682"/>
              <a:gd name="connsiteY3" fmla="*/ 674557 h 674557"/>
              <a:gd name="connsiteX4" fmla="*/ 137114 w 2008682"/>
              <a:gd name="connsiteY4" fmla="*/ 674557 h 674557"/>
              <a:gd name="connsiteX5" fmla="*/ 468146 w 2008682"/>
              <a:gd name="connsiteY5" fmla="*/ 343525 h 674557"/>
              <a:gd name="connsiteX6" fmla="*/ 130868 w 2008682"/>
              <a:gd name="connsiteY6" fmla="*/ 6246 h 674557"/>
              <a:gd name="connsiteX7" fmla="*/ 0 w 2008682"/>
              <a:gd name="connsiteY7" fmla="*/ 6246 h 674557"/>
              <a:gd name="connsiteX8" fmla="*/ 0 w 2008682"/>
              <a:gd name="connsiteY8" fmla="*/ 0 h 674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8682" h="674557">
                <a:moveTo>
                  <a:pt x="0" y="0"/>
                </a:moveTo>
                <a:lnTo>
                  <a:pt x="1671404" y="0"/>
                </a:lnTo>
                <a:lnTo>
                  <a:pt x="2008682" y="337279"/>
                </a:lnTo>
                <a:lnTo>
                  <a:pt x="1671404" y="674557"/>
                </a:lnTo>
                <a:lnTo>
                  <a:pt x="137114" y="674557"/>
                </a:lnTo>
                <a:lnTo>
                  <a:pt x="468146" y="343525"/>
                </a:lnTo>
                <a:lnTo>
                  <a:pt x="130868" y="6246"/>
                </a:lnTo>
                <a:lnTo>
                  <a:pt x="0" y="62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43" b="47019"/>
          <a:stretch>
            <a:fillRect/>
          </a:stretch>
        </p:blipFill>
        <p:spPr>
          <a:xfrm flipH="1">
            <a:off x="-7620" y="609599"/>
            <a:ext cx="12199620" cy="15467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86854" y="614150"/>
            <a:ext cx="5443500" cy="1542196"/>
          </a:xfrm>
          <a:prstGeom prst="rect">
            <a:avLst/>
          </a:prstGeom>
          <a:solidFill>
            <a:srgbClr val="1074B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86853" y="1382972"/>
            <a:ext cx="26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086853" y="2662387"/>
            <a:ext cx="6189154" cy="522233"/>
            <a:chOff x="1881288" y="2662387"/>
            <a:chExt cx="6189154" cy="522233"/>
          </a:xfrm>
        </p:grpSpPr>
        <p:sp>
          <p:nvSpPr>
            <p:cNvPr id="17" name="文本框 16"/>
            <p:cNvSpPr txBox="1"/>
            <p:nvPr/>
          </p:nvSpPr>
          <p:spPr>
            <a:xfrm>
              <a:off x="3483641" y="2662387"/>
              <a:ext cx="295421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00" b="1" dirty="0" smtClean="0">
                  <a:solidFill>
                    <a:srgbClr val="015A92"/>
                  </a:solidFill>
                  <a:latin typeface="方正书宋简体" charset="0"/>
                  <a:ea typeface="方正书宋简体" charset="0"/>
                  <a:cs typeface="Segoe UI Semibold" panose="020B0702040204020203" pitchFamily="34" charset="0"/>
                  <a:sym typeface="Calibri" panose="020F0502020204030204" charset="0"/>
                </a:rPr>
                <a:t>背景概述</a:t>
              </a:r>
              <a:endParaRPr lang="zh-CN" altLang="en-US" sz="2400" b="1" dirty="0" smtClean="0">
                <a:solidFill>
                  <a:srgbClr val="015A92"/>
                </a:solidFill>
                <a:latin typeface="方正书宋简体" charset="0"/>
                <a:ea typeface="方正书宋简体" charset="0"/>
                <a:cs typeface="Segoe UI Semibold" panose="020B0702040204020203" pitchFamily="34" charset="0"/>
                <a:sym typeface="Calibri" panose="020F05020202040302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116227" y="2739344"/>
              <a:ext cx="295421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BACKGROUND </a:t>
              </a:r>
              <a:endParaRPr lang="en-US" altLang="zh-CN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cs typeface="Segoe UI Semibold" panose="020B0702040204020203" pitchFamily="34" charset="0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881288" y="2662650"/>
              <a:ext cx="185782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rgbClr val="015A92"/>
                  </a:solidFill>
                  <a:latin typeface="方正书宋简体" charset="0"/>
                  <a:ea typeface="方正书宋简体" charset="0"/>
                  <a:cs typeface="Segoe UI Semibold" panose="020B0702040204020203" pitchFamily="34" charset="0"/>
                </a:rPr>
                <a:t>01</a:t>
              </a:r>
              <a:endParaRPr lang="zh-CN" altLang="en-US" sz="2800" b="1" dirty="0" smtClean="0">
                <a:solidFill>
                  <a:srgbClr val="015A92"/>
                </a:solidFill>
                <a:latin typeface="方正书宋简体" charset="0"/>
                <a:ea typeface="方正书宋简体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086853" y="3359948"/>
            <a:ext cx="6189154" cy="521970"/>
            <a:chOff x="1957488" y="3435513"/>
            <a:chExt cx="6189154" cy="521970"/>
          </a:xfrm>
        </p:grpSpPr>
        <p:sp>
          <p:nvSpPr>
            <p:cNvPr id="25" name="文本框 24"/>
            <p:cNvSpPr txBox="1"/>
            <p:nvPr/>
          </p:nvSpPr>
          <p:spPr>
            <a:xfrm>
              <a:off x="3559841" y="3461920"/>
              <a:ext cx="295421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eaLnBrk="1" hangingPunct="1">
                <a:buFont typeface="Arial" panose="020B0604020202020204" pitchFamily="34" charset="0"/>
                <a:buNone/>
              </a:pPr>
              <a:r>
                <a:rPr lang="zh-CN" altLang="en-US" sz="2400" b="1" dirty="0" smtClean="0">
                  <a:solidFill>
                    <a:srgbClr val="015A92"/>
                  </a:solidFill>
                  <a:latin typeface="方正书宋简体" charset="0"/>
                  <a:ea typeface="方正书宋简体" charset="0"/>
                  <a:cs typeface="Segoe UI Semibold" panose="020B0702040204020203" pitchFamily="34" charset="0"/>
                  <a:sym typeface="Calibri" panose="020F0502020204030204" charset="0"/>
                </a:rPr>
                <a:t>整体规划</a:t>
              </a:r>
              <a:endParaRPr lang="zh-CN" altLang="en-US" sz="2400" b="1" dirty="0" smtClean="0">
                <a:solidFill>
                  <a:srgbClr val="015A92"/>
                </a:solidFill>
                <a:latin typeface="方正书宋简体" charset="0"/>
                <a:ea typeface="方正书宋简体" charset="0"/>
                <a:cs typeface="Segoe UI Semibold" panose="020B0702040204020203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192427" y="3542687"/>
              <a:ext cx="295421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OVERALL DESIGN</a:t>
              </a:r>
              <a:endParaRPr lang="en-US" altLang="zh-CN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957488" y="3435513"/>
              <a:ext cx="185782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rgbClr val="015A92"/>
                  </a:solidFill>
                  <a:latin typeface="方正书宋简体" charset="0"/>
                  <a:ea typeface="方正书宋简体" charset="0"/>
                  <a:cs typeface="Segoe UI Semibold" panose="020B0702040204020203" pitchFamily="34" charset="0"/>
                </a:rPr>
                <a:t>02</a:t>
              </a:r>
              <a:endParaRPr lang="zh-CN" altLang="en-US" sz="2800" b="1" dirty="0" smtClean="0">
                <a:solidFill>
                  <a:srgbClr val="015A92"/>
                </a:solidFill>
                <a:latin typeface="方正书宋简体" charset="0"/>
                <a:ea typeface="方正书宋简体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086853" y="4173188"/>
            <a:ext cx="6189154" cy="532225"/>
            <a:chOff x="1881288" y="4173188"/>
            <a:chExt cx="6189154" cy="532225"/>
          </a:xfrm>
        </p:grpSpPr>
        <p:sp>
          <p:nvSpPr>
            <p:cNvPr id="29" name="文本框 28"/>
            <p:cNvSpPr txBox="1"/>
            <p:nvPr/>
          </p:nvSpPr>
          <p:spPr>
            <a:xfrm>
              <a:off x="3516661" y="4173188"/>
              <a:ext cx="295421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15A92"/>
                  </a:solidFill>
                  <a:latin typeface="方正书宋简体" charset="0"/>
                  <a:ea typeface="方正书宋简体" charset="0"/>
                  <a:cs typeface="Segoe UI Semibold" panose="020B0702040204020203" pitchFamily="34" charset="0"/>
                  <a:sym typeface="Calibri" panose="020F0502020204030204" charset="0"/>
                </a:rPr>
                <a:t>建设内容</a:t>
              </a:r>
              <a:endParaRPr lang="zh-CN" altLang="en-US" sz="2000" b="1" dirty="0">
                <a:solidFill>
                  <a:srgbClr val="015A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16227" y="4214585"/>
              <a:ext cx="295421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CONTENTS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Segoe UI Semibold" panose="020B0702040204020203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881288" y="4183443"/>
              <a:ext cx="185782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rgbClr val="015A92"/>
                  </a:solidFill>
                  <a:latin typeface="方正书宋简体" charset="0"/>
                  <a:ea typeface="方正书宋简体" charset="0"/>
                  <a:cs typeface="Segoe UI Semibold" panose="020B0702040204020203" pitchFamily="34" charset="0"/>
                </a:rPr>
                <a:t>03</a:t>
              </a:r>
              <a:endParaRPr lang="zh-CN" altLang="en-US" sz="2500" b="1" dirty="0">
                <a:solidFill>
                  <a:srgbClr val="015A9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086853" y="4942504"/>
            <a:ext cx="6189154" cy="521970"/>
            <a:chOff x="1881288" y="4942504"/>
            <a:chExt cx="6189154" cy="521970"/>
          </a:xfrm>
        </p:grpSpPr>
        <p:sp>
          <p:nvSpPr>
            <p:cNvPr id="33" name="文本框 32"/>
            <p:cNvSpPr txBox="1"/>
            <p:nvPr/>
          </p:nvSpPr>
          <p:spPr>
            <a:xfrm>
              <a:off x="3516661" y="4980976"/>
              <a:ext cx="295421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eaLnBrk="1" hangingPunct="1">
                <a:buFont typeface="Arial" panose="020B0604020202020204" pitchFamily="34" charset="0"/>
                <a:buNone/>
              </a:pPr>
              <a:r>
                <a:rPr lang="zh-CN" altLang="en-US" sz="2400" b="1" dirty="0" smtClean="0">
                  <a:solidFill>
                    <a:srgbClr val="015A92"/>
                  </a:solidFill>
                  <a:latin typeface="方正书宋简体" charset="0"/>
                  <a:ea typeface="方正书宋简体" charset="0"/>
                  <a:cs typeface="Segoe UI Semibold" panose="020B0702040204020203" pitchFamily="34" charset="0"/>
                  <a:sym typeface="Calibri" panose="020F0502020204030204" charset="0"/>
                </a:rPr>
                <a:t>承建优势</a:t>
              </a:r>
              <a:endParaRPr lang="zh-CN" altLang="en-US" sz="2400" b="1" dirty="0" smtClean="0">
                <a:solidFill>
                  <a:srgbClr val="015A92"/>
                </a:solidFill>
                <a:latin typeface="方正书宋简体" charset="0"/>
                <a:ea typeface="方正书宋简体" charset="0"/>
                <a:cs typeface="Segoe UI Semibold" panose="020B0702040204020203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116227" y="5057933"/>
              <a:ext cx="295421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ADVANTAGE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Segoe UI Semibold" panose="020B0702040204020203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881288" y="4942504"/>
              <a:ext cx="185782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rgbClr val="015A92"/>
                  </a:solidFill>
                  <a:latin typeface="方正书宋简体" charset="0"/>
                  <a:ea typeface="方正书宋简体" charset="0"/>
                  <a:cs typeface="Segoe UI Semibold" panose="020B0702040204020203" pitchFamily="34" charset="0"/>
                </a:rPr>
                <a:t>04</a:t>
              </a:r>
              <a:endParaRPr lang="zh-CN" altLang="en-US" sz="2500" b="1" dirty="0">
                <a:solidFill>
                  <a:srgbClr val="015A9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9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99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99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99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教务管理系统</a:t>
            </a:r>
            <a:endParaRPr lang="zh-CN" altLang="en-US" sz="14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20" name="Text Placeholder 33"/>
          <p:cNvSpPr txBox="1"/>
          <p:nvPr/>
        </p:nvSpPr>
        <p:spPr>
          <a:xfrm>
            <a:off x="1029335" y="683260"/>
            <a:ext cx="10373360" cy="248158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spcBef>
                <a:spcPts val="700"/>
              </a:spcBef>
            </a:pPr>
            <a:r>
              <a:rPr lang="en-US" altLang="zh-CN" sz="1800" b="1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  教务管理系统：</a:t>
            </a:r>
            <a:endParaRPr lang="zh-CN" altLang="en-US" sz="1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700"/>
              </a:spcBef>
              <a:buNone/>
            </a:pPr>
            <a:r>
              <a:rPr lang="zh-CN" altLang="zh-CN" sz="1600" b="1" dirty="0" smtClean="0">
                <a:solidFill>
                  <a:schemeClr val="bg2">
                    <a:lumMod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遵循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国家教育管理信息标准</a:t>
            </a:r>
            <a:r>
              <a:rPr lang="zh-CN" altLang="zh-CN" sz="1600" b="1" dirty="0" smtClean="0">
                <a:solidFill>
                  <a:schemeClr val="bg2">
                    <a:lumMod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（JY/T 100X-2012）和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智慧校园总体框架</a:t>
            </a:r>
            <a:r>
              <a:rPr lang="zh-CN" altLang="zh-CN" sz="1600" b="1" dirty="0" smtClean="0">
                <a:solidFill>
                  <a:schemeClr val="bg2">
                    <a:lumMod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（GB/T 36342-2018），采用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J2EE技术</a:t>
            </a:r>
            <a:r>
              <a:rPr lang="zh-CN" altLang="zh-CN" sz="1600" b="1" dirty="0" smtClean="0">
                <a:solidFill>
                  <a:schemeClr val="bg2">
                    <a:lumMod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，基于易于使用的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B/S架构</a:t>
            </a:r>
            <a:r>
              <a:rPr lang="zh-CN" altLang="zh-CN" sz="1600" b="1" dirty="0" smtClean="0">
                <a:solidFill>
                  <a:schemeClr val="bg2">
                    <a:lumMod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，涵盖教务管理工作的各个环节，包括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基础信息、培养方案、学籍管理、排课管理、选课管理、考务管理、成绩管理、教学评价、教学工作量、毕业管理、教材管理、教师服务、学生服务、系统管理</a:t>
            </a:r>
            <a:r>
              <a:rPr lang="zh-CN" altLang="zh-CN" sz="1600" b="1" dirty="0" smtClean="0">
                <a:solidFill>
                  <a:schemeClr val="bg2">
                    <a:lumMod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等功能模块，支持</a:t>
            </a:r>
            <a:r>
              <a:rPr lang="zh-CN" altLang="zh-CN" sz="1600" b="1" dirty="0" smtClean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学分制、学年制以及学年学分制</a:t>
            </a:r>
            <a:r>
              <a:rPr lang="zh-CN" altLang="zh-CN" sz="1600" b="1" dirty="0" smtClean="0">
                <a:solidFill>
                  <a:schemeClr val="bg2">
                    <a:lumMod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等多种管理模式，促进教务工作的规范化、制度化和智能化，有效提升教务管理业务水平和工作效率。</a:t>
            </a:r>
            <a:endParaRPr lang="zh-CN" altLang="zh-CN" sz="1600" b="1" dirty="0" smtClean="0">
              <a:solidFill>
                <a:schemeClr val="bg2">
                  <a:lumMod val="25000"/>
                </a:schemeClr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695" y="3435985"/>
            <a:ext cx="10708640" cy="1765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10476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教务管理系统</a:t>
            </a:r>
            <a:r>
              <a:rPr lang="en-US" altLang="zh-CN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模块</a:t>
            </a:r>
            <a:endParaRPr lang="zh-CN" altLang="en-US" sz="1600" dirty="0">
              <a:solidFill>
                <a:schemeClr val="bg1"/>
              </a:solidFill>
              <a:latin typeface="方正书宋简体" charset="0"/>
              <a:cs typeface="方正书宋简体" charset="0"/>
              <a:sym typeface="+mn-ea"/>
            </a:endParaRPr>
          </a:p>
        </p:txBody>
      </p:sp>
      <p:sp>
        <p:nvSpPr>
          <p:cNvPr id="19" name="矩形: 圆角 18"/>
          <p:cNvSpPr/>
          <p:nvPr/>
        </p:nvSpPr>
        <p:spPr bwMode="auto">
          <a:xfrm>
            <a:off x="732121" y="847353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400" b="1" dirty="0" smtClean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学籍管理</a:t>
            </a:r>
            <a:endParaRPr lang="zh-CN" altLang="en-US" sz="1400" b="1" dirty="0" smtClean="0">
              <a:solidFill>
                <a:prstClr val="white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" name="矩形: 圆角 18"/>
          <p:cNvSpPr/>
          <p:nvPr/>
        </p:nvSpPr>
        <p:spPr bwMode="auto">
          <a:xfrm>
            <a:off x="6827486" y="847353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400" b="1" dirty="0" smtClean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培养方案</a:t>
            </a:r>
            <a:endParaRPr lang="zh-CN" altLang="en-US" sz="1400" b="1" dirty="0" smtClean="0">
              <a:solidFill>
                <a:prstClr val="white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5005" y="1489710"/>
            <a:ext cx="473011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zh-CN" sz="1400" b="1" dirty="0">
                <a:latin typeface="方正书宋简体" charset="0"/>
                <a:ea typeface="方正书宋简体" charset="0"/>
              </a:rPr>
              <a:t>在线维护学生信息，支持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</a:rPr>
              <a:t>异动、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报到注册、专业分流</a:t>
            </a: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操作；提供多种维度的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统计查询</a:t>
            </a: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报表；提高教师工作效率，快速掌握学生情况，获取数据报表。</a:t>
            </a:r>
            <a:endParaRPr lang="zh-CN" altLang="zh-CN" sz="1400" b="1" dirty="0" smtClean="0">
              <a:latin typeface="方正书宋简体" charset="0"/>
              <a:ea typeface="方正书宋简体" charset="0"/>
            </a:endParaRPr>
          </a:p>
        </p:txBody>
      </p:sp>
      <p:sp>
        <p:nvSpPr>
          <p:cNvPr id="5" name="TextBox 27"/>
          <p:cNvSpPr txBox="1"/>
          <p:nvPr/>
        </p:nvSpPr>
        <p:spPr>
          <a:xfrm>
            <a:off x="6826250" y="1489710"/>
            <a:ext cx="457517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50000"/>
              </a:lnSpc>
            </a:pP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预置课程，根据不同专业不同年级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生成培养方案</a:t>
            </a: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，支持培养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方案复制</a:t>
            </a: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及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调整</a:t>
            </a: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，自动生成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开课计划</a:t>
            </a: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，为排课管理和考务管理提供计划和方案基础。</a:t>
            </a:r>
            <a:endParaRPr lang="zh-CN" altLang="zh-CN" sz="1400" b="1" dirty="0"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17" name="文本框 110"/>
          <p:cNvSpPr txBox="1">
            <a:spLocks noChangeArrowheads="1"/>
          </p:cNvSpPr>
          <p:nvPr/>
        </p:nvSpPr>
        <p:spPr bwMode="auto">
          <a:xfrm>
            <a:off x="8901234" y="3014804"/>
            <a:ext cx="3666866" cy="5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rgbClr val="2796D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●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开课单位申请新增课程和环节，审  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核生成课程资源库。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Straight Connector 32"/>
          <p:cNvCxnSpPr/>
          <p:nvPr/>
        </p:nvCxnSpPr>
        <p:spPr bwMode="auto">
          <a:xfrm flipH="1">
            <a:off x="7758430" y="2740660"/>
            <a:ext cx="19050" cy="377952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6827826" y="3104789"/>
            <a:ext cx="1862713" cy="529976"/>
            <a:chOff x="611545" y="1654176"/>
            <a:chExt cx="1862713" cy="529976"/>
          </a:xfrm>
        </p:grpSpPr>
        <p:sp>
          <p:nvSpPr>
            <p:cNvPr id="34" name="MH_Other_6"/>
            <p:cNvSpPr/>
            <p:nvPr>
              <p:custDataLst>
                <p:tags r:id="rId1"/>
              </p:custDataLst>
            </p:nvPr>
          </p:nvSpPr>
          <p:spPr bwMode="gray">
            <a:xfrm>
              <a:off x="733691" y="1823337"/>
              <a:ext cx="1606098" cy="360815"/>
            </a:xfrm>
            <a:custGeom>
              <a:avLst/>
              <a:gdLst>
                <a:gd name="T0" fmla="*/ 2381 w 1120"/>
                <a:gd name="T1" fmla="*/ 46 h 252"/>
                <a:gd name="T2" fmla="*/ 2371 w 1120"/>
                <a:gd name="T3" fmla="*/ 46 h 252"/>
                <a:gd name="T4" fmla="*/ 2337 w 1120"/>
                <a:gd name="T5" fmla="*/ 45 h 252"/>
                <a:gd name="T6" fmla="*/ 2284 w 1120"/>
                <a:gd name="T7" fmla="*/ 44 h 252"/>
                <a:gd name="T8" fmla="*/ 2208 w 1120"/>
                <a:gd name="T9" fmla="*/ 43 h 252"/>
                <a:gd name="T10" fmla="*/ 2110 w 1120"/>
                <a:gd name="T11" fmla="*/ 41 h 252"/>
                <a:gd name="T12" fmla="*/ 1996 w 1120"/>
                <a:gd name="T13" fmla="*/ 39 h 252"/>
                <a:gd name="T14" fmla="*/ 1862 w 1120"/>
                <a:gd name="T15" fmla="*/ 38 h 252"/>
                <a:gd name="T16" fmla="*/ 1712 w 1120"/>
                <a:gd name="T17" fmla="*/ 36 h 252"/>
                <a:gd name="T18" fmla="*/ 1553 w 1120"/>
                <a:gd name="T19" fmla="*/ 35 h 252"/>
                <a:gd name="T20" fmla="*/ 1373 w 1120"/>
                <a:gd name="T21" fmla="*/ 34 h 252"/>
                <a:gd name="T22" fmla="*/ 1180 w 1120"/>
                <a:gd name="T23" fmla="*/ 34 h 252"/>
                <a:gd name="T24" fmla="*/ 990 w 1120"/>
                <a:gd name="T25" fmla="*/ 34 h 252"/>
                <a:gd name="T26" fmla="*/ 815 w 1120"/>
                <a:gd name="T27" fmla="*/ 35 h 252"/>
                <a:gd name="T28" fmla="*/ 654 w 1120"/>
                <a:gd name="T29" fmla="*/ 36 h 252"/>
                <a:gd name="T30" fmla="*/ 506 w 1120"/>
                <a:gd name="T31" fmla="*/ 38 h 252"/>
                <a:gd name="T32" fmla="*/ 380 w 1120"/>
                <a:gd name="T33" fmla="*/ 39 h 252"/>
                <a:gd name="T34" fmla="*/ 269 w 1120"/>
                <a:gd name="T35" fmla="*/ 41 h 252"/>
                <a:gd name="T36" fmla="*/ 173 w 1120"/>
                <a:gd name="T37" fmla="*/ 43 h 252"/>
                <a:gd name="T38" fmla="*/ 98 w 1120"/>
                <a:gd name="T39" fmla="*/ 44 h 252"/>
                <a:gd name="T40" fmla="*/ 42 w 1120"/>
                <a:gd name="T41" fmla="*/ 45 h 252"/>
                <a:gd name="T42" fmla="*/ 12 w 1120"/>
                <a:gd name="T43" fmla="*/ 46 h 252"/>
                <a:gd name="T44" fmla="*/ 0 w 1120"/>
                <a:gd name="T45" fmla="*/ 46 h 252"/>
                <a:gd name="T46" fmla="*/ 0 w 1120"/>
                <a:gd name="T47" fmla="*/ 11 h 252"/>
                <a:gd name="T48" fmla="*/ 1189 w 1120"/>
                <a:gd name="T49" fmla="*/ 0 h 252"/>
                <a:gd name="T50" fmla="*/ 2381 w 1120"/>
                <a:gd name="T51" fmla="*/ 11 h 252"/>
                <a:gd name="T52" fmla="*/ 2381 w 1120"/>
                <a:gd name="T53" fmla="*/ 46 h 252"/>
                <a:gd name="T54" fmla="*/ 2381 w 1120"/>
                <a:gd name="T55" fmla="*/ 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5" name="MH_Other_7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611545" y="1654176"/>
              <a:ext cx="1862713" cy="392112"/>
            </a:xfrm>
            <a:prstGeom prst="roundRect">
              <a:avLst>
                <a:gd name="adj" fmla="val 8924"/>
              </a:avLst>
            </a:prstGeom>
            <a:solidFill>
              <a:srgbClr val="2796DB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构建课程资源库</a:t>
              </a:r>
              <a:endPara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6" name="文本框 110"/>
          <p:cNvSpPr txBox="1">
            <a:spLocks noChangeArrowheads="1"/>
          </p:cNvSpPr>
          <p:nvPr/>
        </p:nvSpPr>
        <p:spPr bwMode="auto">
          <a:xfrm>
            <a:off x="8901430" y="3956685"/>
            <a:ext cx="2808605" cy="5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rgbClr val="69A9D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● </a:t>
            </a:r>
            <a:r>
              <a:rPr lang="zh-CN" altLang="en-US" sz="1200" b="1" dirty="0">
                <a:solidFill>
                  <a:srgbClr val="2796D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制定各年级专业的培养方案，可复制、调整、查询、打印、导出方案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827826" y="4097844"/>
            <a:ext cx="1862713" cy="529976"/>
            <a:chOff x="611545" y="1654176"/>
            <a:chExt cx="1862713" cy="529976"/>
          </a:xfrm>
        </p:grpSpPr>
        <p:sp>
          <p:nvSpPr>
            <p:cNvPr id="38" name="MH_Other_6"/>
            <p:cNvSpPr/>
            <p:nvPr>
              <p:custDataLst>
                <p:tags r:id="rId3"/>
              </p:custDataLst>
            </p:nvPr>
          </p:nvSpPr>
          <p:spPr bwMode="gray">
            <a:xfrm>
              <a:off x="733691" y="1823337"/>
              <a:ext cx="1606098" cy="360815"/>
            </a:xfrm>
            <a:custGeom>
              <a:avLst/>
              <a:gdLst>
                <a:gd name="T0" fmla="*/ 2381 w 1120"/>
                <a:gd name="T1" fmla="*/ 46 h 252"/>
                <a:gd name="T2" fmla="*/ 2371 w 1120"/>
                <a:gd name="T3" fmla="*/ 46 h 252"/>
                <a:gd name="T4" fmla="*/ 2337 w 1120"/>
                <a:gd name="T5" fmla="*/ 45 h 252"/>
                <a:gd name="T6" fmla="*/ 2284 w 1120"/>
                <a:gd name="T7" fmla="*/ 44 h 252"/>
                <a:gd name="T8" fmla="*/ 2208 w 1120"/>
                <a:gd name="T9" fmla="*/ 43 h 252"/>
                <a:gd name="T10" fmla="*/ 2110 w 1120"/>
                <a:gd name="T11" fmla="*/ 41 h 252"/>
                <a:gd name="T12" fmla="*/ 1996 w 1120"/>
                <a:gd name="T13" fmla="*/ 39 h 252"/>
                <a:gd name="T14" fmla="*/ 1862 w 1120"/>
                <a:gd name="T15" fmla="*/ 38 h 252"/>
                <a:gd name="T16" fmla="*/ 1712 w 1120"/>
                <a:gd name="T17" fmla="*/ 36 h 252"/>
                <a:gd name="T18" fmla="*/ 1553 w 1120"/>
                <a:gd name="T19" fmla="*/ 35 h 252"/>
                <a:gd name="T20" fmla="*/ 1373 w 1120"/>
                <a:gd name="T21" fmla="*/ 34 h 252"/>
                <a:gd name="T22" fmla="*/ 1180 w 1120"/>
                <a:gd name="T23" fmla="*/ 34 h 252"/>
                <a:gd name="T24" fmla="*/ 990 w 1120"/>
                <a:gd name="T25" fmla="*/ 34 h 252"/>
                <a:gd name="T26" fmla="*/ 815 w 1120"/>
                <a:gd name="T27" fmla="*/ 35 h 252"/>
                <a:gd name="T28" fmla="*/ 654 w 1120"/>
                <a:gd name="T29" fmla="*/ 36 h 252"/>
                <a:gd name="T30" fmla="*/ 506 w 1120"/>
                <a:gd name="T31" fmla="*/ 38 h 252"/>
                <a:gd name="T32" fmla="*/ 380 w 1120"/>
                <a:gd name="T33" fmla="*/ 39 h 252"/>
                <a:gd name="T34" fmla="*/ 269 w 1120"/>
                <a:gd name="T35" fmla="*/ 41 h 252"/>
                <a:gd name="T36" fmla="*/ 173 w 1120"/>
                <a:gd name="T37" fmla="*/ 43 h 252"/>
                <a:gd name="T38" fmla="*/ 98 w 1120"/>
                <a:gd name="T39" fmla="*/ 44 h 252"/>
                <a:gd name="T40" fmla="*/ 42 w 1120"/>
                <a:gd name="T41" fmla="*/ 45 h 252"/>
                <a:gd name="T42" fmla="*/ 12 w 1120"/>
                <a:gd name="T43" fmla="*/ 46 h 252"/>
                <a:gd name="T44" fmla="*/ 0 w 1120"/>
                <a:gd name="T45" fmla="*/ 46 h 252"/>
                <a:gd name="T46" fmla="*/ 0 w 1120"/>
                <a:gd name="T47" fmla="*/ 11 h 252"/>
                <a:gd name="T48" fmla="*/ 1189 w 1120"/>
                <a:gd name="T49" fmla="*/ 0 h 252"/>
                <a:gd name="T50" fmla="*/ 2381 w 1120"/>
                <a:gd name="T51" fmla="*/ 11 h 252"/>
                <a:gd name="T52" fmla="*/ 2381 w 1120"/>
                <a:gd name="T53" fmla="*/ 46 h 252"/>
                <a:gd name="T54" fmla="*/ 2381 w 1120"/>
                <a:gd name="T55" fmla="*/ 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9" name="MH_Other_7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611545" y="1654176"/>
              <a:ext cx="1862713" cy="392112"/>
            </a:xfrm>
            <a:prstGeom prst="roundRect">
              <a:avLst>
                <a:gd name="adj" fmla="val 8924"/>
              </a:avLst>
            </a:prstGeom>
            <a:solidFill>
              <a:srgbClr val="69A9DB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设置培养方案</a:t>
              </a:r>
              <a:endPara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2" name="文本框 110"/>
          <p:cNvSpPr txBox="1">
            <a:spLocks noChangeArrowheads="1"/>
          </p:cNvSpPr>
          <p:nvPr/>
        </p:nvSpPr>
        <p:spPr bwMode="auto">
          <a:xfrm>
            <a:off x="8977630" y="5177790"/>
            <a:ext cx="2985135" cy="5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rgbClr val="4FB8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●</a:t>
            </a:r>
            <a:r>
              <a:rPr lang="zh-CN" altLang="en-US" sz="1200" b="1" dirty="0">
                <a:solidFill>
                  <a:srgbClr val="69A9D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根据培养方案自动生成学期的开课计划。提供开课计划的查询和统计。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6826046" y="5237344"/>
            <a:ext cx="1862713" cy="529976"/>
            <a:chOff x="611545" y="1654176"/>
            <a:chExt cx="1862713" cy="529976"/>
          </a:xfrm>
        </p:grpSpPr>
        <p:sp>
          <p:nvSpPr>
            <p:cNvPr id="44" name="MH_Other_6"/>
            <p:cNvSpPr/>
            <p:nvPr>
              <p:custDataLst>
                <p:tags r:id="rId5"/>
              </p:custDataLst>
            </p:nvPr>
          </p:nvSpPr>
          <p:spPr bwMode="gray">
            <a:xfrm>
              <a:off x="733691" y="1823337"/>
              <a:ext cx="1606098" cy="360815"/>
            </a:xfrm>
            <a:custGeom>
              <a:avLst/>
              <a:gdLst>
                <a:gd name="T0" fmla="*/ 2381 w 1120"/>
                <a:gd name="T1" fmla="*/ 46 h 252"/>
                <a:gd name="T2" fmla="*/ 2371 w 1120"/>
                <a:gd name="T3" fmla="*/ 46 h 252"/>
                <a:gd name="T4" fmla="*/ 2337 w 1120"/>
                <a:gd name="T5" fmla="*/ 45 h 252"/>
                <a:gd name="T6" fmla="*/ 2284 w 1120"/>
                <a:gd name="T7" fmla="*/ 44 h 252"/>
                <a:gd name="T8" fmla="*/ 2208 w 1120"/>
                <a:gd name="T9" fmla="*/ 43 h 252"/>
                <a:gd name="T10" fmla="*/ 2110 w 1120"/>
                <a:gd name="T11" fmla="*/ 41 h 252"/>
                <a:gd name="T12" fmla="*/ 1996 w 1120"/>
                <a:gd name="T13" fmla="*/ 39 h 252"/>
                <a:gd name="T14" fmla="*/ 1862 w 1120"/>
                <a:gd name="T15" fmla="*/ 38 h 252"/>
                <a:gd name="T16" fmla="*/ 1712 w 1120"/>
                <a:gd name="T17" fmla="*/ 36 h 252"/>
                <a:gd name="T18" fmla="*/ 1553 w 1120"/>
                <a:gd name="T19" fmla="*/ 35 h 252"/>
                <a:gd name="T20" fmla="*/ 1373 w 1120"/>
                <a:gd name="T21" fmla="*/ 34 h 252"/>
                <a:gd name="T22" fmla="*/ 1180 w 1120"/>
                <a:gd name="T23" fmla="*/ 34 h 252"/>
                <a:gd name="T24" fmla="*/ 990 w 1120"/>
                <a:gd name="T25" fmla="*/ 34 h 252"/>
                <a:gd name="T26" fmla="*/ 815 w 1120"/>
                <a:gd name="T27" fmla="*/ 35 h 252"/>
                <a:gd name="T28" fmla="*/ 654 w 1120"/>
                <a:gd name="T29" fmla="*/ 36 h 252"/>
                <a:gd name="T30" fmla="*/ 506 w 1120"/>
                <a:gd name="T31" fmla="*/ 38 h 252"/>
                <a:gd name="T32" fmla="*/ 380 w 1120"/>
                <a:gd name="T33" fmla="*/ 39 h 252"/>
                <a:gd name="T34" fmla="*/ 269 w 1120"/>
                <a:gd name="T35" fmla="*/ 41 h 252"/>
                <a:gd name="T36" fmla="*/ 173 w 1120"/>
                <a:gd name="T37" fmla="*/ 43 h 252"/>
                <a:gd name="T38" fmla="*/ 98 w 1120"/>
                <a:gd name="T39" fmla="*/ 44 h 252"/>
                <a:gd name="T40" fmla="*/ 42 w 1120"/>
                <a:gd name="T41" fmla="*/ 45 h 252"/>
                <a:gd name="T42" fmla="*/ 12 w 1120"/>
                <a:gd name="T43" fmla="*/ 46 h 252"/>
                <a:gd name="T44" fmla="*/ 0 w 1120"/>
                <a:gd name="T45" fmla="*/ 46 h 252"/>
                <a:gd name="T46" fmla="*/ 0 w 1120"/>
                <a:gd name="T47" fmla="*/ 11 h 252"/>
                <a:gd name="T48" fmla="*/ 1189 w 1120"/>
                <a:gd name="T49" fmla="*/ 0 h 252"/>
                <a:gd name="T50" fmla="*/ 2381 w 1120"/>
                <a:gd name="T51" fmla="*/ 11 h 252"/>
                <a:gd name="T52" fmla="*/ 2381 w 1120"/>
                <a:gd name="T53" fmla="*/ 46 h 252"/>
                <a:gd name="T54" fmla="*/ 2381 w 1120"/>
                <a:gd name="T55" fmla="*/ 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4" name="MH_Other_7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611545" y="1654176"/>
              <a:ext cx="1862713" cy="392112"/>
            </a:xfrm>
            <a:prstGeom prst="roundRect">
              <a:avLst>
                <a:gd name="adj" fmla="val 8924"/>
              </a:avLst>
            </a:prstGeom>
            <a:solidFill>
              <a:srgbClr val="4FB8AB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生成开课计划</a:t>
              </a:r>
              <a:endPara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5" name="文本框 110"/>
          <p:cNvSpPr txBox="1">
            <a:spLocks noChangeArrowheads="1"/>
          </p:cNvSpPr>
          <p:nvPr/>
        </p:nvSpPr>
        <p:spPr bwMode="auto">
          <a:xfrm>
            <a:off x="572770" y="3902075"/>
            <a:ext cx="2343785" cy="65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30000"/>
              </a:lnSpc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班级生成、数据导入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sym typeface="+mn-ea"/>
            </a:endParaRPr>
          </a:p>
          <a:p>
            <a:pPr lvl="0" algn="ctr">
              <a:lnSpc>
                <a:spcPct val="130000"/>
              </a:lnSpc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多个维度查询和统计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30" name="文本框 111"/>
          <p:cNvSpPr txBox="1">
            <a:spLocks noChangeArrowheads="1"/>
          </p:cNvSpPr>
          <p:nvPr/>
        </p:nvSpPr>
        <p:spPr bwMode="auto">
          <a:xfrm>
            <a:off x="1059180" y="3465830"/>
            <a:ext cx="12350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2796DB"/>
                </a:solidFill>
                <a:latin typeface="方正书宋简体" charset="0"/>
                <a:ea typeface="方正书宋简体" charset="0"/>
              </a:rPr>
              <a:t>学籍信息</a:t>
            </a:r>
            <a:endParaRPr lang="zh-CN" altLang="en-US" b="1" dirty="0">
              <a:solidFill>
                <a:srgbClr val="2796DB"/>
              </a:solidFill>
              <a:latin typeface="方正书宋简体" charset="0"/>
              <a:ea typeface="方正书宋简体" charset="0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1391920" y="2804464"/>
            <a:ext cx="576448" cy="576321"/>
          </a:xfrm>
          <a:prstGeom prst="ellipse">
            <a:avLst/>
          </a:prstGeom>
          <a:solidFill>
            <a:srgbClr val="279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33" name="文本框 110"/>
          <p:cNvSpPr txBox="1">
            <a:spLocks noChangeArrowheads="1"/>
          </p:cNvSpPr>
          <p:nvPr/>
        </p:nvSpPr>
        <p:spPr bwMode="auto">
          <a:xfrm>
            <a:off x="3297555" y="3916680"/>
            <a:ext cx="1631950" cy="65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</a:rPr>
              <a:t>学生报到和注册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</a:rPr>
              <a:t>查询统计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</a:endParaRPr>
          </a:p>
        </p:txBody>
      </p:sp>
      <p:sp>
        <p:nvSpPr>
          <p:cNvPr id="40" name="文本框 111"/>
          <p:cNvSpPr txBox="1">
            <a:spLocks noChangeArrowheads="1"/>
          </p:cNvSpPr>
          <p:nvPr/>
        </p:nvSpPr>
        <p:spPr bwMode="auto">
          <a:xfrm>
            <a:off x="3460115" y="3496310"/>
            <a:ext cx="132842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5B9BD5"/>
                </a:solidFill>
                <a:latin typeface="方正书宋简体" charset="0"/>
                <a:ea typeface="方正书宋简体" charset="0"/>
              </a:rPr>
              <a:t>报到</a:t>
            </a:r>
            <a:r>
              <a:rPr lang="zh-CN" altLang="en-US" b="1" dirty="0">
                <a:solidFill>
                  <a:srgbClr val="5B9BD5"/>
                </a:solidFill>
                <a:latin typeface="方正书宋简体" charset="0"/>
                <a:ea typeface="方正书宋简体" charset="0"/>
                <a:sym typeface="+mn-ea"/>
              </a:rPr>
              <a:t>注册</a:t>
            </a:r>
            <a:endParaRPr lang="zh-CN" altLang="en-US" b="1" dirty="0">
              <a:solidFill>
                <a:srgbClr val="5B9BD5"/>
              </a:solidFill>
              <a:latin typeface="方正书宋简体" charset="0"/>
              <a:ea typeface="方正书宋简体" charset="0"/>
            </a:endParaRPr>
          </a:p>
        </p:txBody>
      </p:sp>
      <p:sp>
        <p:nvSpPr>
          <p:cNvPr id="41" name="椭圆 40"/>
          <p:cNvSpPr/>
          <p:nvPr/>
        </p:nvSpPr>
        <p:spPr bwMode="auto">
          <a:xfrm>
            <a:off x="3825239" y="2783781"/>
            <a:ext cx="576448" cy="576321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46" name="文本框 110"/>
          <p:cNvSpPr txBox="1">
            <a:spLocks noChangeArrowheads="1"/>
          </p:cNvSpPr>
          <p:nvPr/>
        </p:nvSpPr>
        <p:spPr bwMode="auto">
          <a:xfrm>
            <a:off x="344170" y="5767070"/>
            <a:ext cx="2602865" cy="65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30000"/>
              </a:lnSpc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提供学籍异动处理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sym typeface="+mn-ea"/>
            </a:endParaRPr>
          </a:p>
          <a:p>
            <a:pPr lvl="0" algn="ctr">
              <a:lnSpc>
                <a:spcPct val="130000"/>
              </a:lnSpc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设置异动条件和处理办法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47" name="文本框 111"/>
          <p:cNvSpPr txBox="1">
            <a:spLocks noChangeArrowheads="1"/>
          </p:cNvSpPr>
          <p:nvPr/>
        </p:nvSpPr>
        <p:spPr bwMode="auto">
          <a:xfrm>
            <a:off x="890270" y="5316220"/>
            <a:ext cx="145796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4FB8AB"/>
                </a:solidFill>
                <a:latin typeface="方正书宋简体" charset="0"/>
                <a:ea typeface="方正书宋简体" charset="0"/>
              </a:rPr>
              <a:t>学籍异动</a:t>
            </a:r>
            <a:endParaRPr lang="zh-CN" altLang="en-US" b="1" dirty="0">
              <a:solidFill>
                <a:srgbClr val="4FB8AB"/>
              </a:solidFill>
              <a:latin typeface="方正书宋简体" charset="0"/>
              <a:ea typeface="方正书宋简体" charset="0"/>
            </a:endParaRPr>
          </a:p>
        </p:txBody>
      </p:sp>
      <p:sp>
        <p:nvSpPr>
          <p:cNvPr id="48" name="椭圆 47"/>
          <p:cNvSpPr/>
          <p:nvPr/>
        </p:nvSpPr>
        <p:spPr bwMode="auto">
          <a:xfrm>
            <a:off x="1356688" y="4733783"/>
            <a:ext cx="576448" cy="576321"/>
          </a:xfrm>
          <a:prstGeom prst="ellipse">
            <a:avLst/>
          </a:prstGeom>
          <a:solidFill>
            <a:srgbClr val="4FB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49" name="文本框 110"/>
          <p:cNvSpPr txBox="1">
            <a:spLocks noChangeArrowheads="1"/>
          </p:cNvSpPr>
          <p:nvPr/>
        </p:nvSpPr>
        <p:spPr bwMode="auto">
          <a:xfrm>
            <a:off x="3218815" y="5767070"/>
            <a:ext cx="2186305" cy="65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30000"/>
              </a:lnSpc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学生网上报名专业分流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sym typeface="+mn-ea"/>
            </a:endParaRPr>
          </a:p>
          <a:p>
            <a:pPr lvl="0" algn="ctr">
              <a:lnSpc>
                <a:spcPct val="130000"/>
              </a:lnSpc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审核后智能分班。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50" name="文本框 111"/>
          <p:cNvSpPr txBox="1">
            <a:spLocks noChangeArrowheads="1"/>
          </p:cNvSpPr>
          <p:nvPr/>
        </p:nvSpPr>
        <p:spPr bwMode="auto">
          <a:xfrm>
            <a:off x="3535680" y="5310505"/>
            <a:ext cx="117729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F9BB58"/>
                </a:solidFill>
                <a:latin typeface="方正书宋简体" charset="0"/>
                <a:ea typeface="方正书宋简体" charset="0"/>
              </a:rPr>
              <a:t>专业分流</a:t>
            </a:r>
            <a:endParaRPr lang="zh-CN" altLang="en-US" b="1" dirty="0">
              <a:solidFill>
                <a:srgbClr val="F9BB58"/>
              </a:solidFill>
              <a:latin typeface="方正书宋简体" charset="0"/>
              <a:ea typeface="方正书宋简体" charset="0"/>
            </a:endParaRPr>
          </a:p>
        </p:txBody>
      </p:sp>
      <p:sp>
        <p:nvSpPr>
          <p:cNvPr id="51" name="椭圆 50"/>
          <p:cNvSpPr/>
          <p:nvPr/>
        </p:nvSpPr>
        <p:spPr bwMode="auto">
          <a:xfrm>
            <a:off x="3928894" y="4704136"/>
            <a:ext cx="576448" cy="576321"/>
          </a:xfrm>
          <a:prstGeom prst="ellipse">
            <a:avLst/>
          </a:prstGeom>
          <a:solidFill>
            <a:srgbClr val="F9B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grpSp>
        <p:nvGrpSpPr>
          <p:cNvPr id="52" name="Group 168"/>
          <p:cNvGrpSpPr/>
          <p:nvPr/>
        </p:nvGrpSpPr>
        <p:grpSpPr bwMode="auto">
          <a:xfrm>
            <a:off x="1497220" y="2968771"/>
            <a:ext cx="359705" cy="248372"/>
            <a:chOff x="4763" y="4763"/>
            <a:chExt cx="1212850" cy="836612"/>
          </a:xfrm>
          <a:solidFill>
            <a:schemeClr val="bg1"/>
          </a:solidFill>
        </p:grpSpPr>
        <p:sp>
          <p:nvSpPr>
            <p:cNvPr id="53" name="Freeform 10"/>
            <p:cNvSpPr/>
            <p:nvPr/>
          </p:nvSpPr>
          <p:spPr bwMode="auto">
            <a:xfrm>
              <a:off x="152401" y="157163"/>
              <a:ext cx="355600" cy="322262"/>
            </a:xfrm>
            <a:custGeom>
              <a:avLst/>
              <a:gdLst>
                <a:gd name="T0" fmla="*/ 93 w 94"/>
                <a:gd name="T1" fmla="*/ 85 h 85"/>
                <a:gd name="T2" fmla="*/ 91 w 94"/>
                <a:gd name="T3" fmla="*/ 72 h 85"/>
                <a:gd name="T4" fmla="*/ 70 w 94"/>
                <a:gd name="T5" fmla="*/ 61 h 85"/>
                <a:gd name="T6" fmla="*/ 59 w 94"/>
                <a:gd name="T7" fmla="*/ 56 h 85"/>
                <a:gd name="T8" fmla="*/ 59 w 94"/>
                <a:gd name="T9" fmla="*/ 47 h 85"/>
                <a:gd name="T10" fmla="*/ 63 w 94"/>
                <a:gd name="T11" fmla="*/ 36 h 85"/>
                <a:gd name="T12" fmla="*/ 68 w 94"/>
                <a:gd name="T13" fmla="*/ 31 h 85"/>
                <a:gd name="T14" fmla="*/ 65 w 94"/>
                <a:gd name="T15" fmla="*/ 24 h 85"/>
                <a:gd name="T16" fmla="*/ 66 w 94"/>
                <a:gd name="T17" fmla="*/ 15 h 85"/>
                <a:gd name="T18" fmla="*/ 47 w 94"/>
                <a:gd name="T19" fmla="*/ 0 h 85"/>
                <a:gd name="T20" fmla="*/ 29 w 94"/>
                <a:gd name="T21" fmla="*/ 15 h 85"/>
                <a:gd name="T22" fmla="*/ 29 w 94"/>
                <a:gd name="T23" fmla="*/ 24 h 85"/>
                <a:gd name="T24" fmla="*/ 27 w 94"/>
                <a:gd name="T25" fmla="*/ 31 h 85"/>
                <a:gd name="T26" fmla="*/ 31 w 94"/>
                <a:gd name="T27" fmla="*/ 36 h 85"/>
                <a:gd name="T28" fmla="*/ 36 w 94"/>
                <a:gd name="T29" fmla="*/ 47 h 85"/>
                <a:gd name="T30" fmla="*/ 36 w 94"/>
                <a:gd name="T31" fmla="*/ 56 h 85"/>
                <a:gd name="T32" fmla="*/ 24 w 94"/>
                <a:gd name="T33" fmla="*/ 61 h 85"/>
                <a:gd name="T34" fmla="*/ 3 w 94"/>
                <a:gd name="T35" fmla="*/ 72 h 85"/>
                <a:gd name="T36" fmla="*/ 1 w 94"/>
                <a:gd name="T37" fmla="*/ 85 h 85"/>
                <a:gd name="T38" fmla="*/ 93 w 94"/>
                <a:gd name="T3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93" y="85"/>
                  </a:moveTo>
                  <a:cubicBezTo>
                    <a:pt x="93" y="85"/>
                    <a:pt x="94" y="76"/>
                    <a:pt x="91" y="72"/>
                  </a:cubicBezTo>
                  <a:cubicBezTo>
                    <a:pt x="89" y="68"/>
                    <a:pt x="79" y="65"/>
                    <a:pt x="70" y="61"/>
                  </a:cubicBezTo>
                  <a:cubicBezTo>
                    <a:pt x="61" y="57"/>
                    <a:pt x="59" y="56"/>
                    <a:pt x="59" y="56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62" y="45"/>
                    <a:pt x="63" y="36"/>
                  </a:cubicBezTo>
                  <a:cubicBezTo>
                    <a:pt x="65" y="37"/>
                    <a:pt x="68" y="33"/>
                    <a:pt x="68" y="31"/>
                  </a:cubicBezTo>
                  <a:cubicBezTo>
                    <a:pt x="68" y="29"/>
                    <a:pt x="67" y="24"/>
                    <a:pt x="65" y="24"/>
                  </a:cubicBezTo>
                  <a:cubicBezTo>
                    <a:pt x="65" y="20"/>
                    <a:pt x="66" y="17"/>
                    <a:pt x="66" y="15"/>
                  </a:cubicBezTo>
                  <a:cubicBezTo>
                    <a:pt x="65" y="7"/>
                    <a:pt x="58" y="0"/>
                    <a:pt x="47" y="0"/>
                  </a:cubicBezTo>
                  <a:cubicBezTo>
                    <a:pt x="36" y="0"/>
                    <a:pt x="29" y="7"/>
                    <a:pt x="29" y="15"/>
                  </a:cubicBezTo>
                  <a:cubicBezTo>
                    <a:pt x="29" y="17"/>
                    <a:pt x="29" y="20"/>
                    <a:pt x="29" y="24"/>
                  </a:cubicBezTo>
                  <a:cubicBezTo>
                    <a:pt x="27" y="24"/>
                    <a:pt x="26" y="29"/>
                    <a:pt x="27" y="31"/>
                  </a:cubicBezTo>
                  <a:cubicBezTo>
                    <a:pt x="27" y="33"/>
                    <a:pt x="29" y="37"/>
                    <a:pt x="31" y="36"/>
                  </a:cubicBezTo>
                  <a:cubicBezTo>
                    <a:pt x="32" y="45"/>
                    <a:pt x="36" y="47"/>
                    <a:pt x="36" y="47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6"/>
                    <a:pt x="33" y="57"/>
                    <a:pt x="24" y="61"/>
                  </a:cubicBezTo>
                  <a:cubicBezTo>
                    <a:pt x="15" y="65"/>
                    <a:pt x="6" y="68"/>
                    <a:pt x="3" y="72"/>
                  </a:cubicBezTo>
                  <a:cubicBezTo>
                    <a:pt x="0" y="76"/>
                    <a:pt x="1" y="85"/>
                    <a:pt x="1" y="85"/>
                  </a:cubicBezTo>
                  <a:lnTo>
                    <a:pt x="93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id-ID" noProof="1">
                <a:latin typeface="Calibri Light" panose="020F0302020204030204"/>
              </a:endParaRPr>
            </a:p>
          </p:txBody>
        </p:sp>
        <p:sp>
          <p:nvSpPr>
            <p:cNvPr id="54" name="Rectangle 11"/>
            <p:cNvSpPr>
              <a:spLocks noChangeArrowheads="1"/>
            </p:cNvSpPr>
            <p:nvPr/>
          </p:nvSpPr>
          <p:spPr bwMode="auto">
            <a:xfrm>
              <a:off x="611188" y="157163"/>
              <a:ext cx="303213" cy="762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endParaRPr lang="id-ID" noProof="1">
                <a:latin typeface="Calibri Light" panose="020F0302020204030204"/>
              </a:endParaRPr>
            </a:p>
          </p:txBody>
        </p:sp>
        <p:sp>
          <p:nvSpPr>
            <p:cNvPr id="55" name="Rectangle 12"/>
            <p:cNvSpPr>
              <a:spLocks noChangeArrowheads="1"/>
            </p:cNvSpPr>
            <p:nvPr/>
          </p:nvSpPr>
          <p:spPr bwMode="auto">
            <a:xfrm>
              <a:off x="611188" y="309563"/>
              <a:ext cx="454025" cy="762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endParaRPr lang="id-ID" noProof="1">
                <a:latin typeface="Calibri Light" panose="020F0302020204030204"/>
              </a:endParaRPr>
            </a:p>
          </p:txBody>
        </p:sp>
        <p:sp>
          <p:nvSpPr>
            <p:cNvPr id="56" name="Rectangle 13"/>
            <p:cNvSpPr>
              <a:spLocks noChangeArrowheads="1"/>
            </p:cNvSpPr>
            <p:nvPr/>
          </p:nvSpPr>
          <p:spPr bwMode="auto">
            <a:xfrm>
              <a:off x="611188" y="460375"/>
              <a:ext cx="377825" cy="762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endParaRPr lang="id-ID" noProof="1">
                <a:latin typeface="Calibri Light" panose="020F0302020204030204"/>
              </a:endParaRPr>
            </a:p>
          </p:txBody>
        </p:sp>
        <p:sp>
          <p:nvSpPr>
            <p:cNvPr id="57" name="Freeform 14"/>
            <p:cNvSpPr>
              <a:spLocks noEditPoints="1"/>
            </p:cNvSpPr>
            <p:nvPr/>
          </p:nvSpPr>
          <p:spPr bwMode="auto">
            <a:xfrm>
              <a:off x="4763" y="4763"/>
              <a:ext cx="1212850" cy="836612"/>
            </a:xfrm>
            <a:custGeom>
              <a:avLst/>
              <a:gdLst>
                <a:gd name="T0" fmla="*/ 0 w 320"/>
                <a:gd name="T1" fmla="*/ 0 h 220"/>
                <a:gd name="T2" fmla="*/ 0 w 320"/>
                <a:gd name="T3" fmla="*/ 220 h 220"/>
                <a:gd name="T4" fmla="*/ 320 w 320"/>
                <a:gd name="T5" fmla="*/ 220 h 220"/>
                <a:gd name="T6" fmla="*/ 320 w 320"/>
                <a:gd name="T7" fmla="*/ 0 h 220"/>
                <a:gd name="T8" fmla="*/ 0 w 320"/>
                <a:gd name="T9" fmla="*/ 0 h 220"/>
                <a:gd name="T10" fmla="*/ 300 w 320"/>
                <a:gd name="T11" fmla="*/ 200 h 220"/>
                <a:gd name="T12" fmla="*/ 258 w 320"/>
                <a:gd name="T13" fmla="*/ 200 h 220"/>
                <a:gd name="T14" fmla="*/ 260 w 320"/>
                <a:gd name="T15" fmla="*/ 190 h 220"/>
                <a:gd name="T16" fmla="*/ 230 w 320"/>
                <a:gd name="T17" fmla="*/ 160 h 220"/>
                <a:gd name="T18" fmla="*/ 200 w 320"/>
                <a:gd name="T19" fmla="*/ 190 h 220"/>
                <a:gd name="T20" fmla="*/ 202 w 320"/>
                <a:gd name="T21" fmla="*/ 200 h 220"/>
                <a:gd name="T22" fmla="*/ 118 w 320"/>
                <a:gd name="T23" fmla="*/ 200 h 220"/>
                <a:gd name="T24" fmla="*/ 120 w 320"/>
                <a:gd name="T25" fmla="*/ 190 h 220"/>
                <a:gd name="T26" fmla="*/ 90 w 320"/>
                <a:gd name="T27" fmla="*/ 160 h 220"/>
                <a:gd name="T28" fmla="*/ 60 w 320"/>
                <a:gd name="T29" fmla="*/ 190 h 220"/>
                <a:gd name="T30" fmla="*/ 62 w 320"/>
                <a:gd name="T31" fmla="*/ 200 h 220"/>
                <a:gd name="T32" fmla="*/ 20 w 320"/>
                <a:gd name="T33" fmla="*/ 200 h 220"/>
                <a:gd name="T34" fmla="*/ 20 w 320"/>
                <a:gd name="T35" fmla="*/ 20 h 220"/>
                <a:gd name="T36" fmla="*/ 300 w 320"/>
                <a:gd name="T37" fmla="*/ 20 h 220"/>
                <a:gd name="T38" fmla="*/ 300 w 320"/>
                <a:gd name="T39" fmla="*/ 2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0" h="220">
                  <a:moveTo>
                    <a:pt x="0" y="0"/>
                  </a:moveTo>
                  <a:cubicBezTo>
                    <a:pt x="0" y="220"/>
                    <a:pt x="0" y="220"/>
                    <a:pt x="0" y="220"/>
                  </a:cubicBezTo>
                  <a:cubicBezTo>
                    <a:pt x="320" y="220"/>
                    <a:pt x="320" y="220"/>
                    <a:pt x="320" y="220"/>
                  </a:cubicBezTo>
                  <a:cubicBezTo>
                    <a:pt x="320" y="0"/>
                    <a:pt x="320" y="0"/>
                    <a:pt x="320" y="0"/>
                  </a:cubicBezTo>
                  <a:lnTo>
                    <a:pt x="0" y="0"/>
                  </a:lnTo>
                  <a:close/>
                  <a:moveTo>
                    <a:pt x="300" y="200"/>
                  </a:moveTo>
                  <a:cubicBezTo>
                    <a:pt x="258" y="200"/>
                    <a:pt x="258" y="200"/>
                    <a:pt x="258" y="200"/>
                  </a:cubicBezTo>
                  <a:cubicBezTo>
                    <a:pt x="259" y="197"/>
                    <a:pt x="260" y="194"/>
                    <a:pt x="260" y="190"/>
                  </a:cubicBezTo>
                  <a:cubicBezTo>
                    <a:pt x="260" y="173"/>
                    <a:pt x="247" y="160"/>
                    <a:pt x="230" y="160"/>
                  </a:cubicBezTo>
                  <a:cubicBezTo>
                    <a:pt x="213" y="160"/>
                    <a:pt x="200" y="173"/>
                    <a:pt x="200" y="190"/>
                  </a:cubicBezTo>
                  <a:cubicBezTo>
                    <a:pt x="200" y="194"/>
                    <a:pt x="201" y="197"/>
                    <a:pt x="202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9" y="197"/>
                    <a:pt x="120" y="194"/>
                    <a:pt x="120" y="190"/>
                  </a:cubicBezTo>
                  <a:cubicBezTo>
                    <a:pt x="120" y="173"/>
                    <a:pt x="107" y="160"/>
                    <a:pt x="90" y="160"/>
                  </a:cubicBezTo>
                  <a:cubicBezTo>
                    <a:pt x="73" y="160"/>
                    <a:pt x="60" y="173"/>
                    <a:pt x="60" y="190"/>
                  </a:cubicBezTo>
                  <a:cubicBezTo>
                    <a:pt x="60" y="194"/>
                    <a:pt x="61" y="197"/>
                    <a:pt x="62" y="200"/>
                  </a:cubicBezTo>
                  <a:cubicBezTo>
                    <a:pt x="20" y="200"/>
                    <a:pt x="20" y="200"/>
                    <a:pt x="20" y="20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300" y="20"/>
                    <a:pt x="300" y="20"/>
                    <a:pt x="300" y="20"/>
                  </a:cubicBezTo>
                  <a:lnTo>
                    <a:pt x="300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id-ID" noProof="1">
                <a:latin typeface="Calibri Light" panose="020F0302020204030204"/>
              </a:endParaRPr>
            </a:p>
          </p:txBody>
        </p:sp>
      </p:grpSp>
      <p:sp>
        <p:nvSpPr>
          <p:cNvPr id="58" name="Freeform 135"/>
          <p:cNvSpPr>
            <a:spLocks noEditPoints="1"/>
          </p:cNvSpPr>
          <p:nvPr/>
        </p:nvSpPr>
        <p:spPr bwMode="auto">
          <a:xfrm>
            <a:off x="3959460" y="2927644"/>
            <a:ext cx="308747" cy="289844"/>
          </a:xfrm>
          <a:custGeom>
            <a:avLst/>
            <a:gdLst>
              <a:gd name="T0" fmla="*/ 13 w 73"/>
              <a:gd name="T1" fmla="*/ 39 h 68"/>
              <a:gd name="T2" fmla="*/ 8 w 73"/>
              <a:gd name="T3" fmla="*/ 39 h 68"/>
              <a:gd name="T4" fmla="*/ 0 w 73"/>
              <a:gd name="T5" fmla="*/ 33 h 68"/>
              <a:gd name="T6" fmla="*/ 5 w 73"/>
              <a:gd name="T7" fmla="*/ 19 h 68"/>
              <a:gd name="T8" fmla="*/ 15 w 73"/>
              <a:gd name="T9" fmla="*/ 22 h 68"/>
              <a:gd name="T10" fmla="*/ 20 w 73"/>
              <a:gd name="T11" fmla="*/ 21 h 68"/>
              <a:gd name="T12" fmla="*/ 20 w 73"/>
              <a:gd name="T13" fmla="*/ 24 h 68"/>
              <a:gd name="T14" fmla="*/ 23 w 73"/>
              <a:gd name="T15" fmla="*/ 34 h 68"/>
              <a:gd name="T16" fmla="*/ 13 w 73"/>
              <a:gd name="T17" fmla="*/ 39 h 68"/>
              <a:gd name="T18" fmla="*/ 15 w 73"/>
              <a:gd name="T19" fmla="*/ 19 h 68"/>
              <a:gd name="T20" fmla="*/ 5 w 73"/>
              <a:gd name="T21" fmla="*/ 9 h 68"/>
              <a:gd name="T22" fmla="*/ 15 w 73"/>
              <a:gd name="T23" fmla="*/ 0 h 68"/>
              <a:gd name="T24" fmla="*/ 25 w 73"/>
              <a:gd name="T25" fmla="*/ 9 h 68"/>
              <a:gd name="T26" fmla="*/ 15 w 73"/>
              <a:gd name="T27" fmla="*/ 19 h 68"/>
              <a:gd name="T28" fmla="*/ 53 w 73"/>
              <a:gd name="T29" fmla="*/ 68 h 68"/>
              <a:gd name="T30" fmla="*/ 20 w 73"/>
              <a:gd name="T31" fmla="*/ 68 h 68"/>
              <a:gd name="T32" fmla="*/ 10 w 73"/>
              <a:gd name="T33" fmla="*/ 58 h 68"/>
              <a:gd name="T34" fmla="*/ 23 w 73"/>
              <a:gd name="T35" fmla="*/ 36 h 68"/>
              <a:gd name="T36" fmla="*/ 37 w 73"/>
              <a:gd name="T37" fmla="*/ 41 h 68"/>
              <a:gd name="T38" fmla="*/ 50 w 73"/>
              <a:gd name="T39" fmla="*/ 36 h 68"/>
              <a:gd name="T40" fmla="*/ 64 w 73"/>
              <a:gd name="T41" fmla="*/ 58 h 68"/>
              <a:gd name="T42" fmla="*/ 53 w 73"/>
              <a:gd name="T43" fmla="*/ 68 h 68"/>
              <a:gd name="T44" fmla="*/ 37 w 73"/>
              <a:gd name="T45" fmla="*/ 39 h 68"/>
              <a:gd name="T46" fmla="*/ 22 w 73"/>
              <a:gd name="T47" fmla="*/ 24 h 68"/>
              <a:gd name="T48" fmla="*/ 37 w 73"/>
              <a:gd name="T49" fmla="*/ 9 h 68"/>
              <a:gd name="T50" fmla="*/ 51 w 73"/>
              <a:gd name="T51" fmla="*/ 24 h 68"/>
              <a:gd name="T52" fmla="*/ 37 w 73"/>
              <a:gd name="T53" fmla="*/ 39 h 68"/>
              <a:gd name="T54" fmla="*/ 59 w 73"/>
              <a:gd name="T55" fmla="*/ 19 h 68"/>
              <a:gd name="T56" fmla="*/ 49 w 73"/>
              <a:gd name="T57" fmla="*/ 9 h 68"/>
              <a:gd name="T58" fmla="*/ 59 w 73"/>
              <a:gd name="T59" fmla="*/ 0 h 68"/>
              <a:gd name="T60" fmla="*/ 68 w 73"/>
              <a:gd name="T61" fmla="*/ 9 h 68"/>
              <a:gd name="T62" fmla="*/ 59 w 73"/>
              <a:gd name="T63" fmla="*/ 19 h 68"/>
              <a:gd name="T64" fmla="*/ 66 w 73"/>
              <a:gd name="T65" fmla="*/ 39 h 68"/>
              <a:gd name="T66" fmla="*/ 61 w 73"/>
              <a:gd name="T67" fmla="*/ 39 h 68"/>
              <a:gd name="T68" fmla="*/ 51 w 73"/>
              <a:gd name="T69" fmla="*/ 34 h 68"/>
              <a:gd name="T70" fmla="*/ 54 w 73"/>
              <a:gd name="T71" fmla="*/ 24 h 68"/>
              <a:gd name="T72" fmla="*/ 54 w 73"/>
              <a:gd name="T73" fmla="*/ 21 h 68"/>
              <a:gd name="T74" fmla="*/ 59 w 73"/>
              <a:gd name="T75" fmla="*/ 22 h 68"/>
              <a:gd name="T76" fmla="*/ 69 w 73"/>
              <a:gd name="T77" fmla="*/ 19 h 68"/>
              <a:gd name="T78" fmla="*/ 73 w 73"/>
              <a:gd name="T79" fmla="*/ 33 h 68"/>
              <a:gd name="T80" fmla="*/ 66 w 73"/>
              <a:gd name="T81" fmla="*/ 39 h 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1428825" y="4849491"/>
            <a:ext cx="397479" cy="371918"/>
            <a:chOff x="6012173" y="3182972"/>
            <a:chExt cx="517169" cy="483911"/>
          </a:xfrm>
          <a:solidFill>
            <a:schemeClr val="bg1"/>
          </a:solidFill>
        </p:grpSpPr>
        <p:sp>
          <p:nvSpPr>
            <p:cNvPr id="60" name="Freeform 250"/>
            <p:cNvSpPr/>
            <p:nvPr/>
          </p:nvSpPr>
          <p:spPr bwMode="auto">
            <a:xfrm>
              <a:off x="6012173" y="3324321"/>
              <a:ext cx="495551" cy="342562"/>
            </a:xfrm>
            <a:custGeom>
              <a:avLst/>
              <a:gdLst>
                <a:gd name="T0" fmla="*/ 132 w 238"/>
                <a:gd name="T1" fmla="*/ 164 h 164"/>
                <a:gd name="T2" fmla="*/ 84 w 238"/>
                <a:gd name="T3" fmla="*/ 153 h 164"/>
                <a:gd name="T4" fmla="*/ 26 w 238"/>
                <a:gd name="T5" fmla="*/ 0 h 164"/>
                <a:gd name="T6" fmla="*/ 65 w 238"/>
                <a:gd name="T7" fmla="*/ 17 h 164"/>
                <a:gd name="T8" fmla="*/ 102 w 238"/>
                <a:gd name="T9" fmla="*/ 115 h 164"/>
                <a:gd name="T10" fmla="*/ 199 w 238"/>
                <a:gd name="T11" fmla="*/ 78 h 164"/>
                <a:gd name="T12" fmla="*/ 238 w 238"/>
                <a:gd name="T13" fmla="*/ 95 h 164"/>
                <a:gd name="T14" fmla="*/ 173 w 238"/>
                <a:gd name="T15" fmla="*/ 156 h 164"/>
                <a:gd name="T16" fmla="*/ 132 w 238"/>
                <a:gd name="T1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64">
                  <a:moveTo>
                    <a:pt x="132" y="164"/>
                  </a:moveTo>
                  <a:cubicBezTo>
                    <a:pt x="116" y="164"/>
                    <a:pt x="100" y="160"/>
                    <a:pt x="84" y="153"/>
                  </a:cubicBezTo>
                  <a:cubicBezTo>
                    <a:pt x="26" y="127"/>
                    <a:pt x="0" y="58"/>
                    <a:pt x="26" y="0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48" y="54"/>
                    <a:pt x="65" y="98"/>
                    <a:pt x="102" y="115"/>
                  </a:cubicBezTo>
                  <a:cubicBezTo>
                    <a:pt x="139" y="132"/>
                    <a:pt x="183" y="115"/>
                    <a:pt x="199" y="78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25" y="124"/>
                    <a:pt x="202" y="145"/>
                    <a:pt x="173" y="156"/>
                  </a:cubicBezTo>
                  <a:cubicBezTo>
                    <a:pt x="160" y="161"/>
                    <a:pt x="146" y="164"/>
                    <a:pt x="132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251"/>
            <p:cNvSpPr/>
            <p:nvPr/>
          </p:nvSpPr>
          <p:spPr bwMode="auto">
            <a:xfrm>
              <a:off x="6077027" y="3182972"/>
              <a:ext cx="187911" cy="157978"/>
            </a:xfrm>
            <a:custGeom>
              <a:avLst/>
              <a:gdLst>
                <a:gd name="T0" fmla="*/ 90 w 90"/>
                <a:gd name="T1" fmla="*/ 0 h 76"/>
                <a:gd name="T2" fmla="*/ 10 w 90"/>
                <a:gd name="T3" fmla="*/ 43 h 76"/>
                <a:gd name="T4" fmla="*/ 0 w 90"/>
                <a:gd name="T5" fmla="*/ 58 h 76"/>
                <a:gd name="T6" fmla="*/ 39 w 90"/>
                <a:gd name="T7" fmla="*/ 76 h 76"/>
                <a:gd name="T8" fmla="*/ 43 w 90"/>
                <a:gd name="T9" fmla="*/ 69 h 76"/>
                <a:gd name="T10" fmla="*/ 90 w 90"/>
                <a:gd name="T11" fmla="*/ 43 h 76"/>
                <a:gd name="T12" fmla="*/ 90 w 90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76">
                  <a:moveTo>
                    <a:pt x="90" y="0"/>
                  </a:moveTo>
                  <a:cubicBezTo>
                    <a:pt x="59" y="3"/>
                    <a:pt x="30" y="18"/>
                    <a:pt x="10" y="43"/>
                  </a:cubicBezTo>
                  <a:cubicBezTo>
                    <a:pt x="6" y="48"/>
                    <a:pt x="3" y="53"/>
                    <a:pt x="0" y="5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0" y="74"/>
                    <a:pt x="42" y="72"/>
                    <a:pt x="43" y="69"/>
                  </a:cubicBezTo>
                  <a:cubicBezTo>
                    <a:pt x="55" y="55"/>
                    <a:pt x="72" y="45"/>
                    <a:pt x="90" y="43"/>
                  </a:cubicBez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252"/>
            <p:cNvSpPr/>
            <p:nvPr/>
          </p:nvSpPr>
          <p:spPr bwMode="auto">
            <a:xfrm>
              <a:off x="6436218" y="3445714"/>
              <a:ext cx="93124" cy="56539"/>
            </a:xfrm>
            <a:custGeom>
              <a:avLst/>
              <a:gdLst>
                <a:gd name="T0" fmla="*/ 2 w 45"/>
                <a:gd name="T1" fmla="*/ 0 h 27"/>
                <a:gd name="T2" fmla="*/ 0 w 45"/>
                <a:gd name="T3" fmla="*/ 10 h 27"/>
                <a:gd name="T4" fmla="*/ 39 w 45"/>
                <a:gd name="T5" fmla="*/ 27 h 27"/>
                <a:gd name="T6" fmla="*/ 45 w 45"/>
                <a:gd name="T7" fmla="*/ 0 h 27"/>
                <a:gd name="T8" fmla="*/ 2 w 4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7">
                  <a:moveTo>
                    <a:pt x="2" y="0"/>
                  </a:moveTo>
                  <a:cubicBezTo>
                    <a:pt x="2" y="4"/>
                    <a:pt x="1" y="7"/>
                    <a:pt x="0" y="1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2" y="19"/>
                    <a:pt x="44" y="10"/>
                    <a:pt x="4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Freeform 253"/>
            <p:cNvSpPr/>
            <p:nvPr/>
          </p:nvSpPr>
          <p:spPr bwMode="auto">
            <a:xfrm>
              <a:off x="6286555" y="3182972"/>
              <a:ext cx="242787" cy="241125"/>
            </a:xfrm>
            <a:custGeom>
              <a:avLst/>
              <a:gdLst>
                <a:gd name="T0" fmla="*/ 116 w 116"/>
                <a:gd name="T1" fmla="*/ 116 h 116"/>
                <a:gd name="T2" fmla="*/ 74 w 116"/>
                <a:gd name="T3" fmla="*/ 116 h 116"/>
                <a:gd name="T4" fmla="*/ 0 w 116"/>
                <a:gd name="T5" fmla="*/ 42 h 116"/>
                <a:gd name="T6" fmla="*/ 0 w 116"/>
                <a:gd name="T7" fmla="*/ 0 h 116"/>
                <a:gd name="T8" fmla="*/ 116 w 116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6">
                  <a:moveTo>
                    <a:pt x="116" y="116"/>
                  </a:moveTo>
                  <a:cubicBezTo>
                    <a:pt x="74" y="116"/>
                    <a:pt x="74" y="116"/>
                    <a:pt x="74" y="116"/>
                  </a:cubicBezTo>
                  <a:cubicBezTo>
                    <a:pt x="74" y="75"/>
                    <a:pt x="41" y="42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" y="0"/>
                    <a:pt x="116" y="52"/>
                    <a:pt x="116" y="1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" name="Rectangle 254"/>
            <p:cNvSpPr>
              <a:spLocks noChangeArrowheads="1"/>
            </p:cNvSpPr>
            <p:nvPr/>
          </p:nvSpPr>
          <p:spPr bwMode="auto">
            <a:xfrm>
              <a:off x="6200083" y="3454029"/>
              <a:ext cx="43236" cy="5653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" name="Rectangle 255"/>
            <p:cNvSpPr>
              <a:spLocks noChangeArrowheads="1"/>
            </p:cNvSpPr>
            <p:nvPr/>
          </p:nvSpPr>
          <p:spPr bwMode="auto">
            <a:xfrm>
              <a:off x="6264938" y="3382523"/>
              <a:ext cx="44899" cy="12804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Rectangle 256"/>
            <p:cNvSpPr>
              <a:spLocks noChangeArrowheads="1"/>
            </p:cNvSpPr>
            <p:nvPr/>
          </p:nvSpPr>
          <p:spPr bwMode="auto">
            <a:xfrm>
              <a:off x="6331455" y="3345938"/>
              <a:ext cx="43236" cy="16463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67" name="Picture 9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27" y="4838067"/>
            <a:ext cx="367611" cy="3676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10476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教务管理系统</a:t>
            </a:r>
            <a:r>
              <a:rPr lang="en-US" altLang="zh-CN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模块</a:t>
            </a:r>
            <a:endParaRPr lang="zh-CN" altLang="en-US" sz="1600" dirty="0">
              <a:solidFill>
                <a:schemeClr val="bg1"/>
              </a:solidFill>
              <a:latin typeface="方正书宋简体" charset="0"/>
              <a:cs typeface="方正书宋简体" charset="0"/>
              <a:sym typeface="+mn-ea"/>
            </a:endParaRPr>
          </a:p>
        </p:txBody>
      </p:sp>
      <p:sp>
        <p:nvSpPr>
          <p:cNvPr id="19" name="矩形: 圆角 18"/>
          <p:cNvSpPr/>
          <p:nvPr/>
        </p:nvSpPr>
        <p:spPr bwMode="auto">
          <a:xfrm>
            <a:off x="732121" y="847353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400" b="1" dirty="0" smtClean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课表编排</a:t>
            </a:r>
            <a:endParaRPr lang="zh-CN" altLang="en-US" sz="1400" b="1" dirty="0" smtClean="0">
              <a:solidFill>
                <a:prstClr val="white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" name="矩形: 圆角 18"/>
          <p:cNvSpPr/>
          <p:nvPr/>
        </p:nvSpPr>
        <p:spPr bwMode="auto">
          <a:xfrm>
            <a:off x="7190071" y="847353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400" b="1" dirty="0" smtClean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选课管理</a:t>
            </a:r>
            <a:endParaRPr lang="zh-CN" altLang="en-US" sz="1400" b="1" dirty="0" smtClean="0">
              <a:solidFill>
                <a:prstClr val="white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8020" y="1424305"/>
            <a:ext cx="437769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50000"/>
              </a:lnSpc>
            </a:pP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按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专业、年级、教师</a:t>
            </a: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，实现班级课表、教师课表、年级课表等多维度课表的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自动生成</a:t>
            </a: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。</a:t>
            </a:r>
            <a:endParaRPr lang="zh-CN" altLang="zh-CN" sz="1400" b="1" dirty="0">
              <a:latin typeface="方正书宋简体" charset="0"/>
              <a:ea typeface="方正书宋简体" charset="0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对课表、临时活动、教室等进行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整体冲突检测</a:t>
            </a: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。</a:t>
            </a:r>
            <a:endParaRPr lang="zh-CN" altLang="zh-CN" sz="1400" b="1" dirty="0"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4" name="TextBox 27"/>
          <p:cNvSpPr txBox="1"/>
          <p:nvPr/>
        </p:nvSpPr>
        <p:spPr>
          <a:xfrm>
            <a:off x="7096760" y="1424305"/>
            <a:ext cx="45300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50000"/>
              </a:lnSpc>
            </a:pP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设置选课的范围、学生，由学生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自主选课</a:t>
            </a: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，异动学籍手动处理，根据选课结果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生成花名册</a:t>
            </a: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。</a:t>
            </a:r>
            <a:endParaRPr lang="zh-CN" altLang="zh-CN" sz="1400" b="1" dirty="0"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17" name="文本框 110"/>
          <p:cNvSpPr txBox="1">
            <a:spLocks noChangeArrowheads="1"/>
          </p:cNvSpPr>
          <p:nvPr/>
        </p:nvSpPr>
        <p:spPr bwMode="auto">
          <a:xfrm>
            <a:off x="9176385" y="2533015"/>
            <a:ext cx="2748280" cy="5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200" dirty="0">
                <a:latin typeface="方正书宋简体" charset="0"/>
                <a:ea typeface="方正书宋简体" charset="0"/>
              </a:rPr>
              <a:t>设置轮次名称、选课范围、选课退课控制、学生选课条件、跨校区选课等</a:t>
            </a:r>
            <a:endParaRPr lang="zh-CN" altLang="zh-CN" sz="1200" dirty="0">
              <a:latin typeface="方正书宋简体" charset="0"/>
              <a:ea typeface="方正书宋简体" charset="0"/>
            </a:endParaRPr>
          </a:p>
        </p:txBody>
      </p:sp>
      <p:sp>
        <p:nvSpPr>
          <p:cNvPr id="5" name="文本框 111"/>
          <p:cNvSpPr txBox="1">
            <a:spLocks noChangeArrowheads="1"/>
          </p:cNvSpPr>
          <p:nvPr/>
        </p:nvSpPr>
        <p:spPr bwMode="auto">
          <a:xfrm>
            <a:off x="7903845" y="2585720"/>
            <a:ext cx="125222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2796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选课轮次</a:t>
            </a:r>
            <a:endParaRPr lang="zh-CN" altLang="en-US" b="1" dirty="0">
              <a:solidFill>
                <a:srgbClr val="2796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Straight Connector 32"/>
          <p:cNvCxnSpPr/>
          <p:nvPr/>
        </p:nvCxnSpPr>
        <p:spPr bwMode="auto">
          <a:xfrm>
            <a:off x="7516495" y="2310765"/>
            <a:ext cx="1905" cy="407479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 bwMode="auto">
          <a:xfrm>
            <a:off x="7228840" y="2530144"/>
            <a:ext cx="576448" cy="576321"/>
          </a:xfrm>
          <a:prstGeom prst="ellipse">
            <a:avLst/>
          </a:prstGeom>
          <a:solidFill>
            <a:srgbClr val="279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3" name="文本框 110"/>
          <p:cNvSpPr txBox="1">
            <a:spLocks noChangeArrowheads="1"/>
          </p:cNvSpPr>
          <p:nvPr/>
        </p:nvSpPr>
        <p:spPr bwMode="auto">
          <a:xfrm>
            <a:off x="9225915" y="3536950"/>
            <a:ext cx="3644265" cy="33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30000"/>
              </a:lnSpc>
            </a:pPr>
            <a:r>
              <a:rPr lang="zh-CN" altLang="zh-CN" sz="1200" dirty="0">
                <a:latin typeface="方正书宋简体" charset="0"/>
                <a:ea typeface="方正书宋简体" charset="0"/>
                <a:sym typeface="+mn-ea"/>
              </a:rPr>
              <a:t>支持开放选课课程、限制选课学生。</a:t>
            </a:r>
            <a:endParaRPr lang="zh-CN" altLang="zh-CN" sz="1200" dirty="0"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24" name="文本框 111"/>
          <p:cNvSpPr txBox="1">
            <a:spLocks noChangeArrowheads="1"/>
          </p:cNvSpPr>
          <p:nvPr/>
        </p:nvSpPr>
        <p:spPr bwMode="auto">
          <a:xfrm>
            <a:off x="7903713" y="3493821"/>
            <a:ext cx="2204216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选课数据</a:t>
            </a:r>
            <a:endParaRPr lang="zh-CN" altLang="en-US" b="1" dirty="0">
              <a:solidFill>
                <a:srgbClr val="5B9B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7247889" y="3470336"/>
            <a:ext cx="576448" cy="576321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7" name="文本框 110"/>
          <p:cNvSpPr txBox="1">
            <a:spLocks noChangeArrowheads="1"/>
          </p:cNvSpPr>
          <p:nvPr/>
        </p:nvSpPr>
        <p:spPr bwMode="auto">
          <a:xfrm>
            <a:off x="9225915" y="4448175"/>
            <a:ext cx="2649220" cy="5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30000"/>
              </a:lnSpc>
            </a:pPr>
            <a:r>
              <a:rPr lang="zh-CN" altLang="zh-CN" sz="1200" dirty="0">
                <a:latin typeface="方正书宋简体" charset="0"/>
                <a:ea typeface="方正书宋简体" charset="0"/>
                <a:sym typeface="+mn-ea"/>
              </a:rPr>
              <a:t>取消教学班、调整学生，可批量处理学生选课数据。</a:t>
            </a:r>
            <a:endParaRPr lang="zh-CN" altLang="zh-CN" sz="1200" dirty="0"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6" name="文本框 111"/>
          <p:cNvSpPr txBox="1">
            <a:spLocks noChangeArrowheads="1"/>
          </p:cNvSpPr>
          <p:nvPr/>
        </p:nvSpPr>
        <p:spPr bwMode="auto">
          <a:xfrm>
            <a:off x="7904042" y="4525203"/>
            <a:ext cx="2204216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4FB8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选课处理</a:t>
            </a:r>
            <a:endParaRPr lang="zh-CN" altLang="en-US" b="1" dirty="0">
              <a:solidFill>
                <a:srgbClr val="4FB8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7242503" y="4519498"/>
            <a:ext cx="576448" cy="576321"/>
          </a:xfrm>
          <a:prstGeom prst="ellipse">
            <a:avLst/>
          </a:prstGeom>
          <a:solidFill>
            <a:srgbClr val="4FB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30" name="文本框 110"/>
          <p:cNvSpPr txBox="1">
            <a:spLocks noChangeArrowheads="1"/>
          </p:cNvSpPr>
          <p:nvPr/>
        </p:nvSpPr>
        <p:spPr bwMode="auto">
          <a:xfrm>
            <a:off x="9333865" y="5616575"/>
            <a:ext cx="2541270" cy="33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30000"/>
              </a:lnSpc>
            </a:pPr>
            <a:r>
              <a:rPr lang="zh-CN" altLang="zh-CN" sz="1200" dirty="0">
                <a:latin typeface="方正书宋简体" charset="0"/>
                <a:ea typeface="方正书宋简体" charset="0"/>
                <a:sym typeface="+mn-ea"/>
              </a:rPr>
              <a:t>学生选课信息、选课日志查询</a:t>
            </a:r>
            <a:endParaRPr lang="zh-CN" altLang="zh-CN" sz="1200" dirty="0"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31" name="文本框 111"/>
          <p:cNvSpPr txBox="1">
            <a:spLocks noChangeArrowheads="1"/>
          </p:cNvSpPr>
          <p:nvPr/>
        </p:nvSpPr>
        <p:spPr bwMode="auto">
          <a:xfrm>
            <a:off x="7996555" y="5556885"/>
            <a:ext cx="121856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F9BB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选课结果</a:t>
            </a:r>
            <a:endParaRPr lang="zh-CN" altLang="en-US" b="1" dirty="0">
              <a:solidFill>
                <a:srgbClr val="F9BB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7201049" y="5556906"/>
            <a:ext cx="576448" cy="576321"/>
          </a:xfrm>
          <a:prstGeom prst="ellipse">
            <a:avLst/>
          </a:prstGeom>
          <a:solidFill>
            <a:srgbClr val="F9B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37" name="Freeform 11"/>
          <p:cNvSpPr>
            <a:spLocks noChangeAspect="1" noEditPoints="1"/>
          </p:cNvSpPr>
          <p:nvPr/>
        </p:nvSpPr>
        <p:spPr bwMode="auto">
          <a:xfrm>
            <a:off x="7287181" y="5660649"/>
            <a:ext cx="386389" cy="388165"/>
          </a:xfrm>
          <a:custGeom>
            <a:avLst/>
            <a:gdLst>
              <a:gd name="T0" fmla="*/ 269 w 534"/>
              <a:gd name="T1" fmla="*/ 536 h 536"/>
              <a:gd name="T2" fmla="*/ 534 w 534"/>
              <a:gd name="T3" fmla="*/ 266 h 536"/>
              <a:gd name="T4" fmla="*/ 269 w 534"/>
              <a:gd name="T5" fmla="*/ 0 h 536"/>
              <a:gd name="T6" fmla="*/ 0 w 534"/>
              <a:gd name="T7" fmla="*/ 266 h 536"/>
              <a:gd name="T8" fmla="*/ 269 w 534"/>
              <a:gd name="T9" fmla="*/ 536 h 536"/>
              <a:gd name="T10" fmla="*/ 269 w 534"/>
              <a:gd name="T11" fmla="*/ 32 h 536"/>
              <a:gd name="T12" fmla="*/ 501 w 534"/>
              <a:gd name="T13" fmla="*/ 266 h 536"/>
              <a:gd name="T14" fmla="*/ 269 w 534"/>
              <a:gd name="T15" fmla="*/ 503 h 536"/>
              <a:gd name="T16" fmla="*/ 32 w 534"/>
              <a:gd name="T17" fmla="*/ 266 h 536"/>
              <a:gd name="T18" fmla="*/ 269 w 534"/>
              <a:gd name="T19" fmla="*/ 32 h 536"/>
              <a:gd name="T20" fmla="*/ 307 w 534"/>
              <a:gd name="T21" fmla="*/ 251 h 536"/>
              <a:gd name="T22" fmla="*/ 327 w 534"/>
              <a:gd name="T23" fmla="*/ 282 h 536"/>
              <a:gd name="T24" fmla="*/ 406 w 534"/>
              <a:gd name="T25" fmla="*/ 172 h 536"/>
              <a:gd name="T26" fmla="*/ 449 w 534"/>
              <a:gd name="T27" fmla="*/ 172 h 536"/>
              <a:gd name="T28" fmla="*/ 350 w 534"/>
              <a:gd name="T29" fmla="*/ 314 h 536"/>
              <a:gd name="T30" fmla="*/ 307 w 534"/>
              <a:gd name="T31" fmla="*/ 314 h 536"/>
              <a:gd name="T32" fmla="*/ 267 w 534"/>
              <a:gd name="T33" fmla="*/ 251 h 536"/>
              <a:gd name="T34" fmla="*/ 307 w 534"/>
              <a:gd name="T35" fmla="*/ 251 h 536"/>
              <a:gd name="T36" fmla="*/ 240 w 534"/>
              <a:gd name="T37" fmla="*/ 235 h 536"/>
              <a:gd name="T38" fmla="*/ 311 w 534"/>
              <a:gd name="T39" fmla="*/ 357 h 536"/>
              <a:gd name="T40" fmla="*/ 295 w 534"/>
              <a:gd name="T41" fmla="*/ 373 h 536"/>
              <a:gd name="T42" fmla="*/ 263 w 534"/>
              <a:gd name="T43" fmla="*/ 361 h 536"/>
              <a:gd name="T44" fmla="*/ 240 w 534"/>
              <a:gd name="T45" fmla="*/ 373 h 536"/>
              <a:gd name="T46" fmla="*/ 232 w 534"/>
              <a:gd name="T47" fmla="*/ 404 h 536"/>
              <a:gd name="T48" fmla="*/ 208 w 534"/>
              <a:gd name="T49" fmla="*/ 408 h 536"/>
              <a:gd name="T50" fmla="*/ 196 w 534"/>
              <a:gd name="T51" fmla="*/ 377 h 536"/>
              <a:gd name="T52" fmla="*/ 168 w 534"/>
              <a:gd name="T53" fmla="*/ 369 h 536"/>
              <a:gd name="T54" fmla="*/ 141 w 534"/>
              <a:gd name="T55" fmla="*/ 389 h 536"/>
              <a:gd name="T56" fmla="*/ 121 w 534"/>
              <a:gd name="T57" fmla="*/ 373 h 536"/>
              <a:gd name="T58" fmla="*/ 137 w 534"/>
              <a:gd name="T59" fmla="*/ 341 h 536"/>
              <a:gd name="T60" fmla="*/ 121 w 534"/>
              <a:gd name="T61" fmla="*/ 318 h 536"/>
              <a:gd name="T62" fmla="*/ 89 w 534"/>
              <a:gd name="T63" fmla="*/ 310 h 536"/>
              <a:gd name="T64" fmla="*/ 85 w 534"/>
              <a:gd name="T65" fmla="*/ 290 h 536"/>
              <a:gd name="T66" fmla="*/ 117 w 534"/>
              <a:gd name="T67" fmla="*/ 274 h 536"/>
              <a:gd name="T68" fmla="*/ 125 w 534"/>
              <a:gd name="T69" fmla="*/ 247 h 536"/>
              <a:gd name="T70" fmla="*/ 105 w 534"/>
              <a:gd name="T71" fmla="*/ 219 h 536"/>
              <a:gd name="T72" fmla="*/ 121 w 534"/>
              <a:gd name="T73" fmla="*/ 203 h 536"/>
              <a:gd name="T74" fmla="*/ 153 w 534"/>
              <a:gd name="T75" fmla="*/ 215 h 536"/>
              <a:gd name="T76" fmla="*/ 176 w 534"/>
              <a:gd name="T77" fmla="*/ 199 h 536"/>
              <a:gd name="T78" fmla="*/ 184 w 534"/>
              <a:gd name="T79" fmla="*/ 168 h 536"/>
              <a:gd name="T80" fmla="*/ 208 w 534"/>
              <a:gd name="T81" fmla="*/ 168 h 536"/>
              <a:gd name="T82" fmla="*/ 220 w 534"/>
              <a:gd name="T83" fmla="*/ 196 h 536"/>
              <a:gd name="T84" fmla="*/ 247 w 534"/>
              <a:gd name="T85" fmla="*/ 203 h 536"/>
              <a:gd name="T86" fmla="*/ 275 w 534"/>
              <a:gd name="T87" fmla="*/ 188 h 536"/>
              <a:gd name="T88" fmla="*/ 295 w 534"/>
              <a:gd name="T89" fmla="*/ 199 h 536"/>
              <a:gd name="T90" fmla="*/ 279 w 534"/>
              <a:gd name="T91" fmla="*/ 231 h 536"/>
              <a:gd name="T92" fmla="*/ 240 w 534"/>
              <a:gd name="T93" fmla="*/ 235 h 536"/>
              <a:gd name="T94" fmla="*/ 228 w 534"/>
              <a:gd name="T95" fmla="*/ 302 h 536"/>
              <a:gd name="T96" fmla="*/ 224 w 534"/>
              <a:gd name="T97" fmla="*/ 267 h 536"/>
              <a:gd name="T98" fmla="*/ 188 w 534"/>
              <a:gd name="T99" fmla="*/ 270 h 536"/>
              <a:gd name="T100" fmla="*/ 192 w 534"/>
              <a:gd name="T101" fmla="*/ 306 h 536"/>
              <a:gd name="T102" fmla="*/ 228 w 534"/>
              <a:gd name="T103" fmla="*/ 302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34" h="536">
                <a:moveTo>
                  <a:pt x="269" y="536"/>
                </a:moveTo>
                <a:cubicBezTo>
                  <a:pt x="415" y="536"/>
                  <a:pt x="534" y="417"/>
                  <a:pt x="534" y="266"/>
                </a:cubicBezTo>
                <a:cubicBezTo>
                  <a:pt x="534" y="118"/>
                  <a:pt x="415" y="0"/>
                  <a:pt x="269" y="0"/>
                </a:cubicBezTo>
                <a:cubicBezTo>
                  <a:pt x="118" y="0"/>
                  <a:pt x="0" y="118"/>
                  <a:pt x="0" y="266"/>
                </a:cubicBezTo>
                <a:cubicBezTo>
                  <a:pt x="0" y="417"/>
                  <a:pt x="118" y="536"/>
                  <a:pt x="269" y="536"/>
                </a:cubicBezTo>
                <a:close/>
                <a:moveTo>
                  <a:pt x="269" y="32"/>
                </a:moveTo>
                <a:cubicBezTo>
                  <a:pt x="398" y="32"/>
                  <a:pt x="501" y="137"/>
                  <a:pt x="501" y="266"/>
                </a:cubicBezTo>
                <a:cubicBezTo>
                  <a:pt x="501" y="396"/>
                  <a:pt x="398" y="503"/>
                  <a:pt x="269" y="503"/>
                </a:cubicBezTo>
                <a:cubicBezTo>
                  <a:pt x="140" y="503"/>
                  <a:pt x="32" y="396"/>
                  <a:pt x="32" y="266"/>
                </a:cubicBezTo>
                <a:cubicBezTo>
                  <a:pt x="32" y="137"/>
                  <a:pt x="140" y="32"/>
                  <a:pt x="269" y="32"/>
                </a:cubicBezTo>
                <a:close/>
                <a:moveTo>
                  <a:pt x="307" y="251"/>
                </a:moveTo>
                <a:cubicBezTo>
                  <a:pt x="327" y="282"/>
                  <a:pt x="327" y="282"/>
                  <a:pt x="327" y="282"/>
                </a:cubicBezTo>
                <a:cubicBezTo>
                  <a:pt x="406" y="172"/>
                  <a:pt x="406" y="172"/>
                  <a:pt x="406" y="172"/>
                </a:cubicBezTo>
                <a:cubicBezTo>
                  <a:pt x="406" y="172"/>
                  <a:pt x="406" y="172"/>
                  <a:pt x="449" y="172"/>
                </a:cubicBezTo>
                <a:cubicBezTo>
                  <a:pt x="350" y="314"/>
                  <a:pt x="350" y="314"/>
                  <a:pt x="350" y="314"/>
                </a:cubicBezTo>
                <a:cubicBezTo>
                  <a:pt x="307" y="314"/>
                  <a:pt x="307" y="314"/>
                  <a:pt x="307" y="314"/>
                </a:cubicBezTo>
                <a:cubicBezTo>
                  <a:pt x="267" y="251"/>
                  <a:pt x="267" y="251"/>
                  <a:pt x="267" y="251"/>
                </a:cubicBezTo>
                <a:cubicBezTo>
                  <a:pt x="307" y="251"/>
                  <a:pt x="307" y="251"/>
                  <a:pt x="307" y="251"/>
                </a:cubicBezTo>
                <a:close/>
                <a:moveTo>
                  <a:pt x="240" y="235"/>
                </a:moveTo>
                <a:cubicBezTo>
                  <a:pt x="240" y="235"/>
                  <a:pt x="291" y="326"/>
                  <a:pt x="311" y="357"/>
                </a:cubicBezTo>
                <a:cubicBezTo>
                  <a:pt x="307" y="361"/>
                  <a:pt x="299" y="365"/>
                  <a:pt x="295" y="373"/>
                </a:cubicBezTo>
                <a:cubicBezTo>
                  <a:pt x="295" y="373"/>
                  <a:pt x="295" y="373"/>
                  <a:pt x="263" y="361"/>
                </a:cubicBezTo>
                <a:cubicBezTo>
                  <a:pt x="255" y="365"/>
                  <a:pt x="247" y="369"/>
                  <a:pt x="240" y="373"/>
                </a:cubicBezTo>
                <a:cubicBezTo>
                  <a:pt x="240" y="373"/>
                  <a:pt x="240" y="373"/>
                  <a:pt x="232" y="404"/>
                </a:cubicBezTo>
                <a:cubicBezTo>
                  <a:pt x="224" y="408"/>
                  <a:pt x="216" y="408"/>
                  <a:pt x="208" y="408"/>
                </a:cubicBezTo>
                <a:cubicBezTo>
                  <a:pt x="208" y="408"/>
                  <a:pt x="208" y="408"/>
                  <a:pt x="196" y="377"/>
                </a:cubicBezTo>
                <a:cubicBezTo>
                  <a:pt x="184" y="377"/>
                  <a:pt x="176" y="373"/>
                  <a:pt x="168" y="369"/>
                </a:cubicBezTo>
                <a:cubicBezTo>
                  <a:pt x="168" y="369"/>
                  <a:pt x="168" y="369"/>
                  <a:pt x="141" y="389"/>
                </a:cubicBezTo>
                <a:cubicBezTo>
                  <a:pt x="133" y="385"/>
                  <a:pt x="129" y="377"/>
                  <a:pt x="121" y="373"/>
                </a:cubicBezTo>
                <a:cubicBezTo>
                  <a:pt x="121" y="373"/>
                  <a:pt x="121" y="373"/>
                  <a:pt x="137" y="341"/>
                </a:cubicBezTo>
                <a:cubicBezTo>
                  <a:pt x="129" y="334"/>
                  <a:pt x="125" y="326"/>
                  <a:pt x="121" y="318"/>
                </a:cubicBezTo>
                <a:cubicBezTo>
                  <a:pt x="121" y="318"/>
                  <a:pt x="121" y="318"/>
                  <a:pt x="89" y="310"/>
                </a:cubicBezTo>
                <a:cubicBezTo>
                  <a:pt x="85" y="302"/>
                  <a:pt x="85" y="298"/>
                  <a:pt x="85" y="290"/>
                </a:cubicBezTo>
                <a:cubicBezTo>
                  <a:pt x="85" y="290"/>
                  <a:pt x="85" y="290"/>
                  <a:pt x="117" y="274"/>
                </a:cubicBezTo>
                <a:cubicBezTo>
                  <a:pt x="117" y="267"/>
                  <a:pt x="121" y="255"/>
                  <a:pt x="125" y="247"/>
                </a:cubicBezTo>
                <a:cubicBezTo>
                  <a:pt x="125" y="247"/>
                  <a:pt x="125" y="247"/>
                  <a:pt x="105" y="219"/>
                </a:cubicBezTo>
                <a:cubicBezTo>
                  <a:pt x="113" y="215"/>
                  <a:pt x="117" y="207"/>
                  <a:pt x="121" y="203"/>
                </a:cubicBezTo>
                <a:cubicBezTo>
                  <a:pt x="121" y="203"/>
                  <a:pt x="121" y="203"/>
                  <a:pt x="153" y="215"/>
                </a:cubicBezTo>
                <a:cubicBezTo>
                  <a:pt x="160" y="207"/>
                  <a:pt x="168" y="203"/>
                  <a:pt x="176" y="199"/>
                </a:cubicBezTo>
                <a:cubicBezTo>
                  <a:pt x="176" y="199"/>
                  <a:pt x="176" y="199"/>
                  <a:pt x="184" y="168"/>
                </a:cubicBezTo>
                <a:cubicBezTo>
                  <a:pt x="192" y="168"/>
                  <a:pt x="200" y="168"/>
                  <a:pt x="208" y="168"/>
                </a:cubicBezTo>
                <a:cubicBezTo>
                  <a:pt x="208" y="168"/>
                  <a:pt x="208" y="168"/>
                  <a:pt x="220" y="196"/>
                </a:cubicBezTo>
                <a:cubicBezTo>
                  <a:pt x="232" y="199"/>
                  <a:pt x="240" y="199"/>
                  <a:pt x="247" y="203"/>
                </a:cubicBezTo>
                <a:cubicBezTo>
                  <a:pt x="247" y="203"/>
                  <a:pt x="247" y="203"/>
                  <a:pt x="275" y="188"/>
                </a:cubicBezTo>
                <a:cubicBezTo>
                  <a:pt x="283" y="192"/>
                  <a:pt x="287" y="196"/>
                  <a:pt x="295" y="199"/>
                </a:cubicBezTo>
                <a:cubicBezTo>
                  <a:pt x="295" y="199"/>
                  <a:pt x="295" y="199"/>
                  <a:pt x="279" y="231"/>
                </a:cubicBezTo>
                <a:cubicBezTo>
                  <a:pt x="283" y="235"/>
                  <a:pt x="240" y="235"/>
                  <a:pt x="240" y="235"/>
                </a:cubicBezTo>
                <a:close/>
                <a:moveTo>
                  <a:pt x="228" y="302"/>
                </a:moveTo>
                <a:cubicBezTo>
                  <a:pt x="240" y="290"/>
                  <a:pt x="236" y="274"/>
                  <a:pt x="224" y="267"/>
                </a:cubicBezTo>
                <a:cubicBezTo>
                  <a:pt x="212" y="259"/>
                  <a:pt x="196" y="259"/>
                  <a:pt x="188" y="270"/>
                </a:cubicBezTo>
                <a:cubicBezTo>
                  <a:pt x="176" y="282"/>
                  <a:pt x="180" y="298"/>
                  <a:pt x="192" y="306"/>
                </a:cubicBezTo>
                <a:cubicBezTo>
                  <a:pt x="204" y="318"/>
                  <a:pt x="220" y="314"/>
                  <a:pt x="22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09691" tIns="54846" rIns="109691" bIns="54846" numCol="1" anchor="t" anchorCtr="0" compatLnSpc="1"/>
          <a:lstStyle/>
          <a:p>
            <a:pPr defTabSz="1096645"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grpSp>
        <p:nvGrpSpPr>
          <p:cNvPr id="48" name="组合 5"/>
          <p:cNvGrpSpPr/>
          <p:nvPr/>
        </p:nvGrpSpPr>
        <p:grpSpPr bwMode="auto">
          <a:xfrm>
            <a:off x="7386890" y="4634620"/>
            <a:ext cx="292100" cy="346075"/>
            <a:chOff x="7483" y="4789"/>
            <a:chExt cx="833" cy="982"/>
          </a:xfrm>
        </p:grpSpPr>
        <p:sp>
          <p:nvSpPr>
            <p:cNvPr id="49" name="Freeform 196"/>
            <p:cNvSpPr>
              <a:spLocks noEditPoints="1"/>
            </p:cNvSpPr>
            <p:nvPr/>
          </p:nvSpPr>
          <p:spPr bwMode="auto">
            <a:xfrm>
              <a:off x="7800" y="4789"/>
              <a:ext cx="516" cy="559"/>
            </a:xfrm>
            <a:custGeom>
              <a:avLst/>
              <a:gdLst>
                <a:gd name="T0" fmla="*/ 54 w 144"/>
                <a:gd name="T1" fmla="*/ 91 h 156"/>
                <a:gd name="T2" fmla="*/ 54 w 144"/>
                <a:gd name="T3" fmla="*/ 83 h 156"/>
                <a:gd name="T4" fmla="*/ 24 w 144"/>
                <a:gd name="T5" fmla="*/ 83 h 156"/>
                <a:gd name="T6" fmla="*/ 24 w 144"/>
                <a:gd name="T7" fmla="*/ 91 h 156"/>
                <a:gd name="T8" fmla="*/ 54 w 144"/>
                <a:gd name="T9" fmla="*/ 91 h 156"/>
                <a:gd name="T10" fmla="*/ 144 w 144"/>
                <a:gd name="T11" fmla="*/ 0 h 156"/>
                <a:gd name="T12" fmla="*/ 144 w 144"/>
                <a:gd name="T13" fmla="*/ 111 h 156"/>
                <a:gd name="T14" fmla="*/ 75 w 144"/>
                <a:gd name="T15" fmla="*/ 111 h 156"/>
                <a:gd name="T16" fmla="*/ 27 w 144"/>
                <a:gd name="T17" fmla="*/ 156 h 156"/>
                <a:gd name="T18" fmla="*/ 41 w 144"/>
                <a:gd name="T19" fmla="*/ 111 h 156"/>
                <a:gd name="T20" fmla="*/ 18 w 144"/>
                <a:gd name="T21" fmla="*/ 111 h 156"/>
                <a:gd name="T22" fmla="*/ 0 w 144"/>
                <a:gd name="T23" fmla="*/ 83 h 156"/>
                <a:gd name="T24" fmla="*/ 0 w 144"/>
                <a:gd name="T25" fmla="*/ 0 h 156"/>
                <a:gd name="T26" fmla="*/ 144 w 144"/>
                <a:gd name="T27" fmla="*/ 0 h 156"/>
                <a:gd name="T28" fmla="*/ 121 w 144"/>
                <a:gd name="T29" fmla="*/ 47 h 156"/>
                <a:gd name="T30" fmla="*/ 121 w 144"/>
                <a:gd name="T31" fmla="*/ 39 h 156"/>
                <a:gd name="T32" fmla="*/ 24 w 144"/>
                <a:gd name="T33" fmla="*/ 39 h 156"/>
                <a:gd name="T34" fmla="*/ 24 w 144"/>
                <a:gd name="T35" fmla="*/ 47 h 156"/>
                <a:gd name="T36" fmla="*/ 121 w 144"/>
                <a:gd name="T37" fmla="*/ 47 h 156"/>
                <a:gd name="T38" fmla="*/ 121 w 144"/>
                <a:gd name="T39" fmla="*/ 27 h 156"/>
                <a:gd name="T40" fmla="*/ 121 w 144"/>
                <a:gd name="T41" fmla="*/ 19 h 156"/>
                <a:gd name="T42" fmla="*/ 24 w 144"/>
                <a:gd name="T43" fmla="*/ 19 h 156"/>
                <a:gd name="T44" fmla="*/ 24 w 144"/>
                <a:gd name="T45" fmla="*/ 27 h 156"/>
                <a:gd name="T46" fmla="*/ 121 w 144"/>
                <a:gd name="T47" fmla="*/ 27 h 156"/>
                <a:gd name="T48" fmla="*/ 72 w 144"/>
                <a:gd name="T49" fmla="*/ 71 h 156"/>
                <a:gd name="T50" fmla="*/ 72 w 144"/>
                <a:gd name="T51" fmla="*/ 62 h 156"/>
                <a:gd name="T52" fmla="*/ 24 w 144"/>
                <a:gd name="T53" fmla="*/ 62 h 156"/>
                <a:gd name="T54" fmla="*/ 24 w 144"/>
                <a:gd name="T55" fmla="*/ 71 h 156"/>
                <a:gd name="T56" fmla="*/ 72 w 144"/>
                <a:gd name="T57" fmla="*/ 7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4" h="156">
                  <a:moveTo>
                    <a:pt x="54" y="91"/>
                  </a:moveTo>
                  <a:cubicBezTo>
                    <a:pt x="54" y="83"/>
                    <a:pt x="54" y="83"/>
                    <a:pt x="54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4" y="91"/>
                    <a:pt x="24" y="91"/>
                    <a:pt x="24" y="91"/>
                  </a:cubicBezTo>
                  <a:lnTo>
                    <a:pt x="54" y="91"/>
                  </a:lnTo>
                  <a:close/>
                  <a:moveTo>
                    <a:pt x="144" y="0"/>
                  </a:moveTo>
                  <a:cubicBezTo>
                    <a:pt x="144" y="111"/>
                    <a:pt x="144" y="111"/>
                    <a:pt x="144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27" y="156"/>
                    <a:pt x="27" y="156"/>
                    <a:pt x="27" y="156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18" y="111"/>
                    <a:pt x="18" y="111"/>
                    <a:pt x="18" y="111"/>
                  </a:cubicBezTo>
                  <a:cubicBezTo>
                    <a:pt x="16" y="97"/>
                    <a:pt x="11" y="87"/>
                    <a:pt x="0" y="8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44" y="0"/>
                  </a:lnTo>
                  <a:close/>
                  <a:moveTo>
                    <a:pt x="121" y="47"/>
                  </a:moveTo>
                  <a:cubicBezTo>
                    <a:pt x="121" y="39"/>
                    <a:pt x="121" y="39"/>
                    <a:pt x="121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7"/>
                    <a:pt x="24" y="47"/>
                    <a:pt x="24" y="47"/>
                  </a:cubicBezTo>
                  <a:lnTo>
                    <a:pt x="121" y="47"/>
                  </a:lnTo>
                  <a:close/>
                  <a:moveTo>
                    <a:pt x="121" y="27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7"/>
                    <a:pt x="24" y="27"/>
                    <a:pt x="24" y="27"/>
                  </a:cubicBezTo>
                  <a:lnTo>
                    <a:pt x="121" y="27"/>
                  </a:lnTo>
                  <a:close/>
                  <a:moveTo>
                    <a:pt x="72" y="71"/>
                  </a:moveTo>
                  <a:cubicBezTo>
                    <a:pt x="72" y="62"/>
                    <a:pt x="72" y="62"/>
                    <a:pt x="72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71"/>
                    <a:pt x="24" y="71"/>
                    <a:pt x="24" y="71"/>
                  </a:cubicBezTo>
                  <a:lnTo>
                    <a:pt x="72" y="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/>
            </a:p>
          </p:txBody>
        </p:sp>
        <p:sp>
          <p:nvSpPr>
            <p:cNvPr id="50" name="Freeform 197"/>
            <p:cNvSpPr>
              <a:spLocks noEditPoints="1"/>
            </p:cNvSpPr>
            <p:nvPr/>
          </p:nvSpPr>
          <p:spPr bwMode="auto">
            <a:xfrm>
              <a:off x="7483" y="5352"/>
              <a:ext cx="534" cy="419"/>
            </a:xfrm>
            <a:custGeom>
              <a:avLst/>
              <a:gdLst>
                <a:gd name="T0" fmla="*/ 0 w 149"/>
                <a:gd name="T1" fmla="*/ 51 h 117"/>
                <a:gd name="T2" fmla="*/ 46 w 149"/>
                <a:gd name="T3" fmla="*/ 0 h 117"/>
                <a:gd name="T4" fmla="*/ 75 w 149"/>
                <a:gd name="T5" fmla="*/ 81 h 117"/>
                <a:gd name="T6" fmla="*/ 104 w 149"/>
                <a:gd name="T7" fmla="*/ 0 h 117"/>
                <a:gd name="T8" fmla="*/ 149 w 149"/>
                <a:gd name="T9" fmla="*/ 51 h 117"/>
                <a:gd name="T10" fmla="*/ 149 w 149"/>
                <a:gd name="T11" fmla="*/ 117 h 117"/>
                <a:gd name="T12" fmla="*/ 94 w 149"/>
                <a:gd name="T13" fmla="*/ 117 h 117"/>
                <a:gd name="T14" fmla="*/ 56 w 149"/>
                <a:gd name="T15" fmla="*/ 117 h 117"/>
                <a:gd name="T16" fmla="*/ 0 w 149"/>
                <a:gd name="T17" fmla="*/ 117 h 117"/>
                <a:gd name="T18" fmla="*/ 0 w 149"/>
                <a:gd name="T19" fmla="*/ 51 h 117"/>
                <a:gd name="T20" fmla="*/ 134 w 149"/>
                <a:gd name="T21" fmla="*/ 66 h 117"/>
                <a:gd name="T22" fmla="*/ 134 w 149"/>
                <a:gd name="T23" fmla="*/ 52 h 117"/>
                <a:gd name="T24" fmla="*/ 101 w 149"/>
                <a:gd name="T25" fmla="*/ 52 h 117"/>
                <a:gd name="T26" fmla="*/ 101 w 149"/>
                <a:gd name="T27" fmla="*/ 66 h 117"/>
                <a:gd name="T28" fmla="*/ 134 w 149"/>
                <a:gd name="T29" fmla="*/ 6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17">
                  <a:moveTo>
                    <a:pt x="0" y="51"/>
                  </a:moveTo>
                  <a:cubicBezTo>
                    <a:pt x="0" y="20"/>
                    <a:pt x="25" y="6"/>
                    <a:pt x="46" y="0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5" y="6"/>
                    <a:pt x="149" y="20"/>
                    <a:pt x="149" y="51"/>
                  </a:cubicBezTo>
                  <a:cubicBezTo>
                    <a:pt x="149" y="105"/>
                    <a:pt x="149" y="117"/>
                    <a:pt x="149" y="117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05"/>
                    <a:pt x="0" y="51"/>
                  </a:cubicBezTo>
                  <a:close/>
                  <a:moveTo>
                    <a:pt x="134" y="66"/>
                  </a:moveTo>
                  <a:cubicBezTo>
                    <a:pt x="134" y="52"/>
                    <a:pt x="134" y="52"/>
                    <a:pt x="134" y="52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1" y="66"/>
                    <a:pt x="101" y="66"/>
                    <a:pt x="101" y="66"/>
                  </a:cubicBezTo>
                  <a:lnTo>
                    <a:pt x="134" y="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/>
            </a:p>
          </p:txBody>
        </p:sp>
        <p:sp>
          <p:nvSpPr>
            <p:cNvPr id="51" name="Freeform 198"/>
            <p:cNvSpPr/>
            <p:nvPr/>
          </p:nvSpPr>
          <p:spPr bwMode="auto">
            <a:xfrm>
              <a:off x="7714" y="5379"/>
              <a:ext cx="77" cy="203"/>
            </a:xfrm>
            <a:custGeom>
              <a:avLst/>
              <a:gdLst>
                <a:gd name="T0" fmla="*/ 16 w 42"/>
                <a:gd name="T1" fmla="*/ 0 h 107"/>
                <a:gd name="T2" fmla="*/ 25 w 42"/>
                <a:gd name="T3" fmla="*/ 0 h 107"/>
                <a:gd name="T4" fmla="*/ 42 w 42"/>
                <a:gd name="T5" fmla="*/ 53 h 107"/>
                <a:gd name="T6" fmla="*/ 21 w 42"/>
                <a:gd name="T7" fmla="*/ 107 h 107"/>
                <a:gd name="T8" fmla="*/ 0 w 42"/>
                <a:gd name="T9" fmla="*/ 53 h 107"/>
                <a:gd name="T10" fmla="*/ 16 w 42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7">
                  <a:moveTo>
                    <a:pt x="16" y="0"/>
                  </a:moveTo>
                  <a:lnTo>
                    <a:pt x="25" y="0"/>
                  </a:lnTo>
                  <a:lnTo>
                    <a:pt x="42" y="53"/>
                  </a:lnTo>
                  <a:lnTo>
                    <a:pt x="21" y="107"/>
                  </a:lnTo>
                  <a:lnTo>
                    <a:pt x="0" y="53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/>
            </a:p>
          </p:txBody>
        </p:sp>
        <p:sp>
          <p:nvSpPr>
            <p:cNvPr id="52" name="Freeform 199"/>
            <p:cNvSpPr/>
            <p:nvPr/>
          </p:nvSpPr>
          <p:spPr bwMode="auto">
            <a:xfrm>
              <a:off x="7651" y="5104"/>
              <a:ext cx="195" cy="257"/>
            </a:xfrm>
            <a:custGeom>
              <a:avLst/>
              <a:gdLst>
                <a:gd name="T0" fmla="*/ 54 w 54"/>
                <a:gd name="T1" fmla="*/ 35 h 71"/>
                <a:gd name="T2" fmla="*/ 27 w 54"/>
                <a:gd name="T3" fmla="*/ 71 h 71"/>
                <a:gd name="T4" fmla="*/ 0 w 54"/>
                <a:gd name="T5" fmla="*/ 35 h 71"/>
                <a:gd name="T6" fmla="*/ 27 w 54"/>
                <a:gd name="T7" fmla="*/ 0 h 71"/>
                <a:gd name="T8" fmla="*/ 54 w 54"/>
                <a:gd name="T9" fmla="*/ 3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71">
                  <a:moveTo>
                    <a:pt x="54" y="35"/>
                  </a:moveTo>
                  <a:cubicBezTo>
                    <a:pt x="54" y="55"/>
                    <a:pt x="39" y="71"/>
                    <a:pt x="27" y="71"/>
                  </a:cubicBezTo>
                  <a:cubicBezTo>
                    <a:pt x="15" y="71"/>
                    <a:pt x="0" y="55"/>
                    <a:pt x="0" y="35"/>
                  </a:cubicBezTo>
                  <a:cubicBezTo>
                    <a:pt x="0" y="16"/>
                    <a:pt x="5" y="0"/>
                    <a:pt x="27" y="0"/>
                  </a:cubicBezTo>
                  <a:cubicBezTo>
                    <a:pt x="48" y="0"/>
                    <a:pt x="54" y="16"/>
                    <a:pt x="54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/>
            </a:p>
          </p:txBody>
        </p:sp>
      </p:grpSp>
      <p:sp>
        <p:nvSpPr>
          <p:cNvPr id="53" name="Freeform 65"/>
          <p:cNvSpPr>
            <a:spLocks noEditPoints="1"/>
          </p:cNvSpPr>
          <p:nvPr/>
        </p:nvSpPr>
        <p:spPr bwMode="auto">
          <a:xfrm>
            <a:off x="7386888" y="3612766"/>
            <a:ext cx="298450" cy="298450"/>
          </a:xfrm>
          <a:custGeom>
            <a:avLst/>
            <a:gdLst>
              <a:gd name="T0" fmla="*/ 1323222009 w 2048"/>
              <a:gd name="T1" fmla="*/ 2147483646 h 2048"/>
              <a:gd name="T2" fmla="*/ 2147483646 w 2048"/>
              <a:gd name="T3" fmla="*/ 2147483646 h 2048"/>
              <a:gd name="T4" fmla="*/ 2147483646 w 2048"/>
              <a:gd name="T5" fmla="*/ 2147483646 h 2048"/>
              <a:gd name="T6" fmla="*/ 0 w 2048"/>
              <a:gd name="T7" fmla="*/ 2147483646 h 2048"/>
              <a:gd name="T8" fmla="*/ 0 w 2048"/>
              <a:gd name="T9" fmla="*/ 0 h 2048"/>
              <a:gd name="T10" fmla="*/ 1323222009 w 2048"/>
              <a:gd name="T11" fmla="*/ 0 h 2048"/>
              <a:gd name="T12" fmla="*/ 1323222009 w 2048"/>
              <a:gd name="T13" fmla="*/ 2147483646 h 2048"/>
              <a:gd name="T14" fmla="*/ 2147483646 w 2048"/>
              <a:gd name="T15" fmla="*/ 2147483646 h 2048"/>
              <a:gd name="T16" fmla="*/ 1984847965 w 2048"/>
              <a:gd name="T17" fmla="*/ 2147483646 h 2048"/>
              <a:gd name="T18" fmla="*/ 2147483646 w 2048"/>
              <a:gd name="T19" fmla="*/ 2147483646 h 2048"/>
              <a:gd name="T20" fmla="*/ 2147483646 w 2048"/>
              <a:gd name="T21" fmla="*/ 2147483646 h 2048"/>
              <a:gd name="T22" fmla="*/ 2147483646 w 2048"/>
              <a:gd name="T23" fmla="*/ 2147483646 h 2048"/>
              <a:gd name="T24" fmla="*/ 2147483646 w 2048"/>
              <a:gd name="T25" fmla="*/ 2147483646 h 2048"/>
              <a:gd name="T26" fmla="*/ 2147483646 w 2048"/>
              <a:gd name="T27" fmla="*/ 2147483646 h 2048"/>
              <a:gd name="T28" fmla="*/ 2147483646 w 2048"/>
              <a:gd name="T29" fmla="*/ 2147483646 h 2048"/>
              <a:gd name="T30" fmla="*/ 2147483646 w 2048"/>
              <a:gd name="T31" fmla="*/ 2147483646 h 2048"/>
              <a:gd name="T32" fmla="*/ 2147483646 w 2048"/>
              <a:gd name="T33" fmla="*/ 2147483646 h 2048"/>
              <a:gd name="T34" fmla="*/ 2147483646 w 2048"/>
              <a:gd name="T35" fmla="*/ 2147483646 h 2048"/>
              <a:gd name="T36" fmla="*/ 2147483646 w 2048"/>
              <a:gd name="T37" fmla="*/ 2147483646 h 2048"/>
              <a:gd name="T38" fmla="*/ 2147483646 w 2048"/>
              <a:gd name="T39" fmla="*/ 2147483646 h 2048"/>
              <a:gd name="T40" fmla="*/ 2147483646 w 2048"/>
              <a:gd name="T41" fmla="*/ 2147483646 h 2048"/>
              <a:gd name="T42" fmla="*/ 2147483646 w 2048"/>
              <a:gd name="T43" fmla="*/ 1961347342 h 2048"/>
              <a:gd name="T44" fmla="*/ 2147483646 w 2048"/>
              <a:gd name="T45" fmla="*/ 2147483646 h 2048"/>
              <a:gd name="T46" fmla="*/ 2147483646 w 2048"/>
              <a:gd name="T47" fmla="*/ 2147483646 h 2048"/>
              <a:gd name="T48" fmla="*/ 2147483646 w 2048"/>
              <a:gd name="T49" fmla="*/ 2147483646 h 2048"/>
              <a:gd name="T50" fmla="*/ 2147483646 w 2048"/>
              <a:gd name="T51" fmla="*/ 2147483646 h 2048"/>
              <a:gd name="T52" fmla="*/ 2147483646 w 2048"/>
              <a:gd name="T53" fmla="*/ 2147483646 h 2048"/>
              <a:gd name="T54" fmla="*/ 2147483646 w 2048"/>
              <a:gd name="T55" fmla="*/ 2147483646 h 2048"/>
              <a:gd name="T56" fmla="*/ 2147483646 w 2048"/>
              <a:gd name="T57" fmla="*/ 2147483646 h 2048"/>
              <a:gd name="T58" fmla="*/ 2147483646 w 2048"/>
              <a:gd name="T59" fmla="*/ 2147483646 h 2048"/>
              <a:gd name="T60" fmla="*/ 2147483646 w 2048"/>
              <a:gd name="T61" fmla="*/ 2147483646 h 2048"/>
              <a:gd name="T62" fmla="*/ 2147483646 w 2048"/>
              <a:gd name="T63" fmla="*/ 2147483646 h 2048"/>
              <a:gd name="T64" fmla="*/ 2147483646 w 2048"/>
              <a:gd name="T65" fmla="*/ 2147483646 h 2048"/>
              <a:gd name="T66" fmla="*/ 2147483646 w 2048"/>
              <a:gd name="T67" fmla="*/ 2147483646 h 2048"/>
              <a:gd name="T68" fmla="*/ 2147483646 w 2048"/>
              <a:gd name="T69" fmla="*/ 2147483646 h 2048"/>
              <a:gd name="T70" fmla="*/ 2147483646 w 2048"/>
              <a:gd name="T71" fmla="*/ 2147483646 h 204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048" h="2048">
                <a:moveTo>
                  <a:pt x="256" y="1792"/>
                </a:moveTo>
                <a:cubicBezTo>
                  <a:pt x="2048" y="1792"/>
                  <a:pt x="2048" y="1792"/>
                  <a:pt x="2048" y="1792"/>
                </a:cubicBezTo>
                <a:cubicBezTo>
                  <a:pt x="2048" y="2048"/>
                  <a:pt x="2048" y="2048"/>
                  <a:pt x="2048" y="2048"/>
                </a:cubicBezTo>
                <a:cubicBezTo>
                  <a:pt x="0" y="2048"/>
                  <a:pt x="0" y="2048"/>
                  <a:pt x="0" y="2048"/>
                </a:cubicBezTo>
                <a:cubicBezTo>
                  <a:pt x="0" y="0"/>
                  <a:pt x="0" y="0"/>
                  <a:pt x="0" y="0"/>
                </a:cubicBezTo>
                <a:cubicBezTo>
                  <a:pt x="256" y="0"/>
                  <a:pt x="256" y="0"/>
                  <a:pt x="256" y="0"/>
                </a:cubicBezTo>
                <a:lnTo>
                  <a:pt x="256" y="1792"/>
                </a:lnTo>
                <a:close/>
                <a:moveTo>
                  <a:pt x="576" y="1664"/>
                </a:moveTo>
                <a:cubicBezTo>
                  <a:pt x="470" y="1664"/>
                  <a:pt x="384" y="1578"/>
                  <a:pt x="384" y="1472"/>
                </a:cubicBezTo>
                <a:cubicBezTo>
                  <a:pt x="384" y="1366"/>
                  <a:pt x="470" y="1280"/>
                  <a:pt x="576" y="1280"/>
                </a:cubicBezTo>
                <a:cubicBezTo>
                  <a:pt x="582" y="1280"/>
                  <a:pt x="587" y="1280"/>
                  <a:pt x="593" y="1281"/>
                </a:cubicBezTo>
                <a:cubicBezTo>
                  <a:pt x="799" y="937"/>
                  <a:pt x="799" y="937"/>
                  <a:pt x="799" y="937"/>
                </a:cubicBezTo>
                <a:cubicBezTo>
                  <a:pt x="779" y="907"/>
                  <a:pt x="768" y="871"/>
                  <a:pt x="768" y="832"/>
                </a:cubicBezTo>
                <a:cubicBezTo>
                  <a:pt x="768" y="726"/>
                  <a:pt x="854" y="640"/>
                  <a:pt x="960" y="640"/>
                </a:cubicBezTo>
                <a:cubicBezTo>
                  <a:pt x="1066" y="640"/>
                  <a:pt x="1152" y="726"/>
                  <a:pt x="1152" y="832"/>
                </a:cubicBezTo>
                <a:cubicBezTo>
                  <a:pt x="1152" y="871"/>
                  <a:pt x="1141" y="907"/>
                  <a:pt x="1121" y="937"/>
                </a:cubicBezTo>
                <a:cubicBezTo>
                  <a:pt x="1327" y="1281"/>
                  <a:pt x="1327" y="1281"/>
                  <a:pt x="1327" y="1281"/>
                </a:cubicBezTo>
                <a:cubicBezTo>
                  <a:pt x="1333" y="1280"/>
                  <a:pt x="1338" y="1280"/>
                  <a:pt x="1344" y="1280"/>
                </a:cubicBezTo>
                <a:cubicBezTo>
                  <a:pt x="1348" y="1280"/>
                  <a:pt x="1352" y="1280"/>
                  <a:pt x="1357" y="1280"/>
                </a:cubicBezTo>
                <a:cubicBezTo>
                  <a:pt x="1697" y="684"/>
                  <a:pt x="1697" y="684"/>
                  <a:pt x="1697" y="684"/>
                </a:cubicBezTo>
                <a:cubicBezTo>
                  <a:pt x="1676" y="653"/>
                  <a:pt x="1664" y="616"/>
                  <a:pt x="1664" y="576"/>
                </a:cubicBezTo>
                <a:cubicBezTo>
                  <a:pt x="1664" y="470"/>
                  <a:pt x="1750" y="384"/>
                  <a:pt x="1856" y="384"/>
                </a:cubicBezTo>
                <a:cubicBezTo>
                  <a:pt x="1962" y="384"/>
                  <a:pt x="2048" y="470"/>
                  <a:pt x="2048" y="576"/>
                </a:cubicBezTo>
                <a:cubicBezTo>
                  <a:pt x="2048" y="682"/>
                  <a:pt x="1962" y="768"/>
                  <a:pt x="1856" y="768"/>
                </a:cubicBezTo>
                <a:cubicBezTo>
                  <a:pt x="1852" y="768"/>
                  <a:pt x="1848" y="768"/>
                  <a:pt x="1843" y="768"/>
                </a:cubicBezTo>
                <a:cubicBezTo>
                  <a:pt x="1503" y="1364"/>
                  <a:pt x="1503" y="1364"/>
                  <a:pt x="1503" y="1364"/>
                </a:cubicBezTo>
                <a:cubicBezTo>
                  <a:pt x="1524" y="1395"/>
                  <a:pt x="1536" y="1432"/>
                  <a:pt x="1536" y="1472"/>
                </a:cubicBezTo>
                <a:cubicBezTo>
                  <a:pt x="1536" y="1578"/>
                  <a:pt x="1450" y="1664"/>
                  <a:pt x="1344" y="1664"/>
                </a:cubicBezTo>
                <a:cubicBezTo>
                  <a:pt x="1238" y="1664"/>
                  <a:pt x="1152" y="1578"/>
                  <a:pt x="1152" y="1472"/>
                </a:cubicBezTo>
                <a:cubicBezTo>
                  <a:pt x="1152" y="1433"/>
                  <a:pt x="1163" y="1397"/>
                  <a:pt x="1183" y="1367"/>
                </a:cubicBezTo>
                <a:cubicBezTo>
                  <a:pt x="977" y="1023"/>
                  <a:pt x="977" y="1023"/>
                  <a:pt x="977" y="1023"/>
                </a:cubicBezTo>
                <a:cubicBezTo>
                  <a:pt x="971" y="1024"/>
                  <a:pt x="966" y="1024"/>
                  <a:pt x="960" y="1024"/>
                </a:cubicBezTo>
                <a:cubicBezTo>
                  <a:pt x="954" y="1024"/>
                  <a:pt x="949" y="1024"/>
                  <a:pt x="943" y="1023"/>
                </a:cubicBezTo>
                <a:cubicBezTo>
                  <a:pt x="737" y="1367"/>
                  <a:pt x="737" y="1367"/>
                  <a:pt x="737" y="1367"/>
                </a:cubicBezTo>
                <a:cubicBezTo>
                  <a:pt x="757" y="1397"/>
                  <a:pt x="768" y="1433"/>
                  <a:pt x="768" y="1472"/>
                </a:cubicBezTo>
                <a:cubicBezTo>
                  <a:pt x="768" y="1578"/>
                  <a:pt x="682" y="1664"/>
                  <a:pt x="576" y="16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350" noProof="1"/>
          </a:p>
        </p:txBody>
      </p:sp>
      <p:grpSp>
        <p:nvGrpSpPr>
          <p:cNvPr id="54" name="组合 3"/>
          <p:cNvGrpSpPr/>
          <p:nvPr/>
        </p:nvGrpSpPr>
        <p:grpSpPr bwMode="auto">
          <a:xfrm>
            <a:off x="7352509" y="2663041"/>
            <a:ext cx="325990" cy="316327"/>
            <a:chOff x="8263" y="2183"/>
            <a:chExt cx="532" cy="516"/>
          </a:xfrm>
        </p:grpSpPr>
        <p:sp>
          <p:nvSpPr>
            <p:cNvPr id="55" name="Freeform 21"/>
            <p:cNvSpPr/>
            <p:nvPr/>
          </p:nvSpPr>
          <p:spPr bwMode="auto">
            <a:xfrm>
              <a:off x="8553" y="2485"/>
              <a:ext cx="242" cy="216"/>
            </a:xfrm>
            <a:custGeom>
              <a:avLst/>
              <a:gdLst>
                <a:gd name="T0" fmla="*/ 18 w 68"/>
                <a:gd name="T1" fmla="*/ 13 h 61"/>
                <a:gd name="T2" fmla="*/ 18 w 68"/>
                <a:gd name="T3" fmla="*/ 0 h 61"/>
                <a:gd name="T4" fmla="*/ 0 w 68"/>
                <a:gd name="T5" fmla="*/ 31 h 61"/>
                <a:gd name="T6" fmla="*/ 18 w 68"/>
                <a:gd name="T7" fmla="*/ 61 h 61"/>
                <a:gd name="T8" fmla="*/ 18 w 68"/>
                <a:gd name="T9" fmla="*/ 48 h 61"/>
                <a:gd name="T10" fmla="*/ 36 w 68"/>
                <a:gd name="T11" fmla="*/ 48 h 61"/>
                <a:gd name="T12" fmla="*/ 46 w 68"/>
                <a:gd name="T13" fmla="*/ 42 h 61"/>
                <a:gd name="T14" fmla="*/ 68 w 68"/>
                <a:gd name="T15" fmla="*/ 4 h 61"/>
                <a:gd name="T16" fmla="*/ 53 w 68"/>
                <a:gd name="T17" fmla="*/ 13 h 61"/>
                <a:gd name="T18" fmla="*/ 18 w 68"/>
                <a:gd name="T19" fmla="*/ 1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1">
                  <a:moveTo>
                    <a:pt x="18" y="13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0" y="22"/>
                    <a:pt x="0" y="31"/>
                  </a:cubicBezTo>
                  <a:cubicBezTo>
                    <a:pt x="0" y="39"/>
                    <a:pt x="18" y="61"/>
                    <a:pt x="18" y="61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40" y="48"/>
                    <a:pt x="44" y="46"/>
                    <a:pt x="46" y="42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5" y="10"/>
                    <a:pt x="59" y="13"/>
                    <a:pt x="53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+mn-lt"/>
                <a:ea typeface="+mn-ea"/>
              </a:endParaRPr>
            </a:p>
          </p:txBody>
        </p:sp>
        <p:sp>
          <p:nvSpPr>
            <p:cNvPr id="56" name="Freeform 22"/>
            <p:cNvSpPr/>
            <p:nvPr/>
          </p:nvSpPr>
          <p:spPr bwMode="auto">
            <a:xfrm>
              <a:off x="8525" y="2193"/>
              <a:ext cx="190" cy="167"/>
            </a:xfrm>
            <a:custGeom>
              <a:avLst/>
              <a:gdLst>
                <a:gd name="T0" fmla="*/ 36 w 54"/>
                <a:gd name="T1" fmla="*/ 7 h 47"/>
                <a:gd name="T2" fmla="*/ 24 w 54"/>
                <a:gd name="T3" fmla="*/ 0 h 47"/>
                <a:gd name="T4" fmla="*/ 12 w 54"/>
                <a:gd name="T5" fmla="*/ 7 h 47"/>
                <a:gd name="T6" fmla="*/ 4 w 54"/>
                <a:gd name="T7" fmla="*/ 22 h 47"/>
                <a:gd name="T8" fmla="*/ 12 w 54"/>
                <a:gd name="T9" fmla="*/ 36 h 47"/>
                <a:gd name="T10" fmla="*/ 0 w 54"/>
                <a:gd name="T11" fmla="*/ 42 h 47"/>
                <a:gd name="T12" fmla="*/ 36 w 54"/>
                <a:gd name="T13" fmla="*/ 42 h 47"/>
                <a:gd name="T14" fmla="*/ 54 w 54"/>
                <a:gd name="T15" fmla="*/ 12 h 47"/>
                <a:gd name="T16" fmla="*/ 42 w 54"/>
                <a:gd name="T17" fmla="*/ 18 h 47"/>
                <a:gd name="T18" fmla="*/ 36 w 54"/>
                <a:gd name="T19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7">
                  <a:moveTo>
                    <a:pt x="36" y="7"/>
                  </a:moveTo>
                  <a:cubicBezTo>
                    <a:pt x="33" y="3"/>
                    <a:pt x="29" y="0"/>
                    <a:pt x="24" y="0"/>
                  </a:cubicBezTo>
                  <a:cubicBezTo>
                    <a:pt x="19" y="0"/>
                    <a:pt x="14" y="3"/>
                    <a:pt x="12" y="7"/>
                  </a:cubicBezTo>
                  <a:cubicBezTo>
                    <a:pt x="12" y="7"/>
                    <a:pt x="8" y="14"/>
                    <a:pt x="4" y="22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28" y="47"/>
                    <a:pt x="36" y="42"/>
                  </a:cubicBezTo>
                  <a:cubicBezTo>
                    <a:pt x="44" y="38"/>
                    <a:pt x="54" y="12"/>
                    <a:pt x="54" y="12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2" y="18"/>
                    <a:pt x="38" y="10"/>
                    <a:pt x="36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+mn-lt"/>
                <a:ea typeface="+mn-ea"/>
              </a:endParaRPr>
            </a:p>
          </p:txBody>
        </p:sp>
        <p:sp>
          <p:nvSpPr>
            <p:cNvPr id="57" name="Freeform 23"/>
            <p:cNvSpPr/>
            <p:nvPr/>
          </p:nvSpPr>
          <p:spPr bwMode="auto">
            <a:xfrm>
              <a:off x="8621" y="2344"/>
              <a:ext cx="174" cy="171"/>
            </a:xfrm>
            <a:custGeom>
              <a:avLst/>
              <a:gdLst>
                <a:gd name="T0" fmla="*/ 46 w 49"/>
                <a:gd name="T1" fmla="*/ 41 h 48"/>
                <a:gd name="T2" fmla="*/ 46 w 49"/>
                <a:gd name="T3" fmla="*/ 27 h 48"/>
                <a:gd name="T4" fmla="*/ 31 w 49"/>
                <a:gd name="T5" fmla="*/ 0 h 48"/>
                <a:gd name="T6" fmla="*/ 0 w 49"/>
                <a:gd name="T7" fmla="*/ 18 h 48"/>
                <a:gd name="T8" fmla="*/ 18 w 49"/>
                <a:gd name="T9" fmla="*/ 48 h 48"/>
                <a:gd name="T10" fmla="*/ 34 w 49"/>
                <a:gd name="T11" fmla="*/ 48 h 48"/>
                <a:gd name="T12" fmla="*/ 46 w 49"/>
                <a:gd name="T13" fmla="*/ 4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8">
                  <a:moveTo>
                    <a:pt x="46" y="41"/>
                  </a:moveTo>
                  <a:cubicBezTo>
                    <a:pt x="49" y="37"/>
                    <a:pt x="49" y="32"/>
                    <a:pt x="46" y="27"/>
                  </a:cubicBezTo>
                  <a:cubicBezTo>
                    <a:pt x="46" y="27"/>
                    <a:pt x="37" y="12"/>
                    <a:pt x="31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26" y="48"/>
                    <a:pt x="34" y="48"/>
                    <a:pt x="34" y="48"/>
                  </a:cubicBezTo>
                  <a:cubicBezTo>
                    <a:pt x="39" y="48"/>
                    <a:pt x="44" y="46"/>
                    <a:pt x="46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+mn-lt"/>
                <a:ea typeface="+mn-ea"/>
              </a:endParaRPr>
            </a:p>
          </p:txBody>
        </p:sp>
        <p:sp>
          <p:nvSpPr>
            <p:cNvPr id="58" name="Freeform 24"/>
            <p:cNvSpPr/>
            <p:nvPr/>
          </p:nvSpPr>
          <p:spPr bwMode="auto">
            <a:xfrm>
              <a:off x="8264" y="2367"/>
              <a:ext cx="187" cy="272"/>
            </a:xfrm>
            <a:custGeom>
              <a:avLst/>
              <a:gdLst>
                <a:gd name="T0" fmla="*/ 42 w 53"/>
                <a:gd name="T1" fmla="*/ 28 h 76"/>
                <a:gd name="T2" fmla="*/ 53 w 53"/>
                <a:gd name="T3" fmla="*/ 35 h 76"/>
                <a:gd name="T4" fmla="*/ 35 w 53"/>
                <a:gd name="T5" fmla="*/ 4 h 76"/>
                <a:gd name="T6" fmla="*/ 0 w 53"/>
                <a:gd name="T7" fmla="*/ 4 h 76"/>
                <a:gd name="T8" fmla="*/ 11 w 53"/>
                <a:gd name="T9" fmla="*/ 11 h 76"/>
                <a:gd name="T10" fmla="*/ 2 w 53"/>
                <a:gd name="T11" fmla="*/ 26 h 76"/>
                <a:gd name="T12" fmla="*/ 2 w 53"/>
                <a:gd name="T13" fmla="*/ 38 h 76"/>
                <a:gd name="T14" fmla="*/ 24 w 53"/>
                <a:gd name="T15" fmla="*/ 76 h 76"/>
                <a:gd name="T16" fmla="*/ 24 w 53"/>
                <a:gd name="T17" fmla="*/ 58 h 76"/>
                <a:gd name="T18" fmla="*/ 42 w 53"/>
                <a:gd name="T19" fmla="*/ 2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76">
                  <a:moveTo>
                    <a:pt x="42" y="28"/>
                  </a:moveTo>
                  <a:cubicBezTo>
                    <a:pt x="53" y="35"/>
                    <a:pt x="53" y="35"/>
                    <a:pt x="53" y="35"/>
                  </a:cubicBezTo>
                  <a:cubicBezTo>
                    <a:pt x="53" y="35"/>
                    <a:pt x="43" y="9"/>
                    <a:pt x="35" y="4"/>
                  </a:cubicBezTo>
                  <a:cubicBezTo>
                    <a:pt x="28" y="0"/>
                    <a:pt x="0" y="4"/>
                    <a:pt x="0" y="4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30"/>
                    <a:pt x="0" y="34"/>
                    <a:pt x="2" y="38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1" y="71"/>
                    <a:pt x="21" y="64"/>
                    <a:pt x="24" y="58"/>
                  </a:cubicBezTo>
                  <a:lnTo>
                    <a:pt x="42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+mn-lt"/>
                <a:ea typeface="+mn-ea"/>
              </a:endParaRPr>
            </a:p>
          </p:txBody>
        </p:sp>
        <p:sp>
          <p:nvSpPr>
            <p:cNvPr id="59" name="Freeform 25"/>
            <p:cNvSpPr/>
            <p:nvPr/>
          </p:nvSpPr>
          <p:spPr bwMode="auto">
            <a:xfrm>
              <a:off x="8351" y="2531"/>
              <a:ext cx="164" cy="127"/>
            </a:xfrm>
            <a:custGeom>
              <a:avLst/>
              <a:gdLst>
                <a:gd name="T0" fmla="*/ 2 w 46"/>
                <a:gd name="T1" fmla="*/ 29 h 36"/>
                <a:gd name="T2" fmla="*/ 14 w 46"/>
                <a:gd name="T3" fmla="*/ 36 h 36"/>
                <a:gd name="T4" fmla="*/ 46 w 46"/>
                <a:gd name="T5" fmla="*/ 36 h 36"/>
                <a:gd name="T6" fmla="*/ 46 w 46"/>
                <a:gd name="T7" fmla="*/ 0 h 36"/>
                <a:gd name="T8" fmla="*/ 10 w 46"/>
                <a:gd name="T9" fmla="*/ 0 h 36"/>
                <a:gd name="T10" fmla="*/ 2 w 46"/>
                <a:gd name="T11" fmla="*/ 15 h 36"/>
                <a:gd name="T12" fmla="*/ 2 w 46"/>
                <a:gd name="T13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6">
                  <a:moveTo>
                    <a:pt x="2" y="29"/>
                  </a:moveTo>
                  <a:cubicBezTo>
                    <a:pt x="5" y="33"/>
                    <a:pt x="9" y="36"/>
                    <a:pt x="14" y="36"/>
                  </a:cubicBezTo>
                  <a:cubicBezTo>
                    <a:pt x="14" y="36"/>
                    <a:pt x="32" y="36"/>
                    <a:pt x="46" y="3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2" y="15"/>
                    <a:pt x="2" y="15"/>
                  </a:cubicBezTo>
                  <a:cubicBezTo>
                    <a:pt x="0" y="19"/>
                    <a:pt x="0" y="24"/>
                    <a:pt x="2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+mn-lt"/>
                <a:ea typeface="+mn-ea"/>
              </a:endParaRPr>
            </a:p>
          </p:txBody>
        </p:sp>
        <p:sp>
          <p:nvSpPr>
            <p:cNvPr id="60" name="Freeform 26"/>
            <p:cNvSpPr/>
            <p:nvPr/>
          </p:nvSpPr>
          <p:spPr bwMode="auto">
            <a:xfrm>
              <a:off x="8351" y="2182"/>
              <a:ext cx="260" cy="195"/>
            </a:xfrm>
            <a:custGeom>
              <a:avLst/>
              <a:gdLst>
                <a:gd name="T0" fmla="*/ 0 w 73"/>
                <a:gd name="T1" fmla="*/ 38 h 55"/>
                <a:gd name="T2" fmla="*/ 31 w 73"/>
                <a:gd name="T3" fmla="*/ 55 h 55"/>
                <a:gd name="T4" fmla="*/ 58 w 73"/>
                <a:gd name="T5" fmla="*/ 9 h 55"/>
                <a:gd name="T6" fmla="*/ 73 w 73"/>
                <a:gd name="T7" fmla="*/ 0 h 55"/>
                <a:gd name="T8" fmla="*/ 29 w 73"/>
                <a:gd name="T9" fmla="*/ 0 h 55"/>
                <a:gd name="T10" fmla="*/ 19 w 73"/>
                <a:gd name="T11" fmla="*/ 6 h 55"/>
                <a:gd name="T12" fmla="*/ 0 w 73"/>
                <a:gd name="T13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55">
                  <a:moveTo>
                    <a:pt x="0" y="38"/>
                  </a:move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54" y="16"/>
                    <a:pt x="58" y="9"/>
                  </a:cubicBezTo>
                  <a:cubicBezTo>
                    <a:pt x="61" y="3"/>
                    <a:pt x="67" y="0"/>
                    <a:pt x="7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1" y="2"/>
                    <a:pt x="19" y="6"/>
                  </a:cubicBezTo>
                  <a:cubicBezTo>
                    <a:pt x="15" y="12"/>
                    <a:pt x="0" y="38"/>
                    <a:pt x="0" y="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+mn-lt"/>
                <a:ea typeface="+mn-ea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213836" y="2941642"/>
            <a:ext cx="559550" cy="558194"/>
            <a:chOff x="4448949" y="5252205"/>
            <a:chExt cx="610979" cy="609498"/>
          </a:xfrm>
          <a:solidFill>
            <a:schemeClr val="accent3"/>
          </a:solidFill>
        </p:grpSpPr>
        <p:sp>
          <p:nvSpPr>
            <p:cNvPr id="7" name="Freeform 505"/>
            <p:cNvSpPr>
              <a:spLocks noEditPoints="1"/>
            </p:cNvSpPr>
            <p:nvPr/>
          </p:nvSpPr>
          <p:spPr bwMode="auto">
            <a:xfrm>
              <a:off x="4625207" y="5403284"/>
              <a:ext cx="259203" cy="404357"/>
            </a:xfrm>
            <a:custGeom>
              <a:avLst/>
              <a:gdLst>
                <a:gd name="T0" fmla="*/ 72 w 148"/>
                <a:gd name="T1" fmla="*/ 231 h 231"/>
                <a:gd name="T2" fmla="*/ 43 w 148"/>
                <a:gd name="T3" fmla="*/ 226 h 231"/>
                <a:gd name="T4" fmla="*/ 36 w 148"/>
                <a:gd name="T5" fmla="*/ 207 h 231"/>
                <a:gd name="T6" fmla="*/ 31 w 148"/>
                <a:gd name="T7" fmla="*/ 158 h 231"/>
                <a:gd name="T8" fmla="*/ 23 w 148"/>
                <a:gd name="T9" fmla="*/ 135 h 231"/>
                <a:gd name="T10" fmla="*/ 10 w 148"/>
                <a:gd name="T11" fmla="*/ 112 h 231"/>
                <a:gd name="T12" fmla="*/ 2 w 148"/>
                <a:gd name="T13" fmla="*/ 63 h 231"/>
                <a:gd name="T14" fmla="*/ 73 w 148"/>
                <a:gd name="T15" fmla="*/ 0 h 231"/>
                <a:gd name="T16" fmla="*/ 74 w 148"/>
                <a:gd name="T17" fmla="*/ 0 h 231"/>
                <a:gd name="T18" fmla="*/ 146 w 148"/>
                <a:gd name="T19" fmla="*/ 63 h 231"/>
                <a:gd name="T20" fmla="*/ 138 w 148"/>
                <a:gd name="T21" fmla="*/ 112 h 231"/>
                <a:gd name="T22" fmla="*/ 125 w 148"/>
                <a:gd name="T23" fmla="*/ 135 h 231"/>
                <a:gd name="T24" fmla="*/ 116 w 148"/>
                <a:gd name="T25" fmla="*/ 158 h 231"/>
                <a:gd name="T26" fmla="*/ 111 w 148"/>
                <a:gd name="T27" fmla="*/ 207 h 231"/>
                <a:gd name="T28" fmla="*/ 104 w 148"/>
                <a:gd name="T29" fmla="*/ 226 h 231"/>
                <a:gd name="T30" fmla="*/ 72 w 148"/>
                <a:gd name="T31" fmla="*/ 231 h 231"/>
                <a:gd name="T32" fmla="*/ 72 w 148"/>
                <a:gd name="T33" fmla="*/ 214 h 231"/>
                <a:gd name="T34" fmla="*/ 96 w 148"/>
                <a:gd name="T35" fmla="*/ 170 h 231"/>
                <a:gd name="T36" fmla="*/ 98 w 148"/>
                <a:gd name="T37" fmla="*/ 165 h 231"/>
                <a:gd name="T38" fmla="*/ 99 w 148"/>
                <a:gd name="T39" fmla="*/ 157 h 231"/>
                <a:gd name="T40" fmla="*/ 102 w 148"/>
                <a:gd name="T41" fmla="*/ 146 h 231"/>
                <a:gd name="T42" fmla="*/ 130 w 148"/>
                <a:gd name="T43" fmla="*/ 66 h 231"/>
                <a:gd name="T44" fmla="*/ 119 w 148"/>
                <a:gd name="T45" fmla="*/ 41 h 231"/>
                <a:gd name="T46" fmla="*/ 74 w 148"/>
                <a:gd name="T47" fmla="*/ 17 h 231"/>
                <a:gd name="T48" fmla="*/ 74 w 148"/>
                <a:gd name="T49" fmla="*/ 17 h 231"/>
                <a:gd name="T50" fmla="*/ 29 w 148"/>
                <a:gd name="T51" fmla="*/ 41 h 231"/>
                <a:gd name="T52" fmla="*/ 18 w 148"/>
                <a:gd name="T53" fmla="*/ 66 h 231"/>
                <a:gd name="T54" fmla="*/ 25 w 148"/>
                <a:gd name="T55" fmla="*/ 105 h 231"/>
                <a:gd name="T56" fmla="*/ 46 w 148"/>
                <a:gd name="T57" fmla="*/ 146 h 231"/>
                <a:gd name="T58" fmla="*/ 48 w 148"/>
                <a:gd name="T59" fmla="*/ 157 h 231"/>
                <a:gd name="T60" fmla="*/ 50 w 148"/>
                <a:gd name="T61" fmla="*/ 165 h 231"/>
                <a:gd name="T62" fmla="*/ 52 w 148"/>
                <a:gd name="T63" fmla="*/ 17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231">
                  <a:moveTo>
                    <a:pt x="72" y="231"/>
                  </a:moveTo>
                  <a:cubicBezTo>
                    <a:pt x="72" y="231"/>
                    <a:pt x="72" y="231"/>
                    <a:pt x="72" y="231"/>
                  </a:cubicBezTo>
                  <a:cubicBezTo>
                    <a:pt x="59" y="231"/>
                    <a:pt x="50" y="228"/>
                    <a:pt x="46" y="226"/>
                  </a:cubicBezTo>
                  <a:cubicBezTo>
                    <a:pt x="43" y="226"/>
                    <a:pt x="43" y="226"/>
                    <a:pt x="43" y="226"/>
                  </a:cubicBezTo>
                  <a:cubicBezTo>
                    <a:pt x="42" y="224"/>
                    <a:pt x="42" y="224"/>
                    <a:pt x="42" y="224"/>
                  </a:cubicBezTo>
                  <a:cubicBezTo>
                    <a:pt x="39" y="220"/>
                    <a:pt x="37" y="214"/>
                    <a:pt x="36" y="207"/>
                  </a:cubicBezTo>
                  <a:cubicBezTo>
                    <a:pt x="35" y="198"/>
                    <a:pt x="34" y="186"/>
                    <a:pt x="35" y="172"/>
                  </a:cubicBezTo>
                  <a:cubicBezTo>
                    <a:pt x="33" y="169"/>
                    <a:pt x="31" y="164"/>
                    <a:pt x="31" y="158"/>
                  </a:cubicBezTo>
                  <a:cubicBezTo>
                    <a:pt x="31" y="153"/>
                    <a:pt x="29" y="142"/>
                    <a:pt x="23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2" y="134"/>
                    <a:pt x="16" y="125"/>
                    <a:pt x="10" y="112"/>
                  </a:cubicBezTo>
                  <a:cubicBezTo>
                    <a:pt x="6" y="104"/>
                    <a:pt x="4" y="96"/>
                    <a:pt x="2" y="89"/>
                  </a:cubicBezTo>
                  <a:cubicBezTo>
                    <a:pt x="0" y="79"/>
                    <a:pt x="0" y="71"/>
                    <a:pt x="2" y="63"/>
                  </a:cubicBezTo>
                  <a:cubicBezTo>
                    <a:pt x="2" y="61"/>
                    <a:pt x="5" y="47"/>
                    <a:pt x="14" y="32"/>
                  </a:cubicBezTo>
                  <a:cubicBezTo>
                    <a:pt x="24" y="17"/>
                    <a:pt x="41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107" y="0"/>
                    <a:pt x="124" y="18"/>
                    <a:pt x="134" y="32"/>
                  </a:cubicBezTo>
                  <a:cubicBezTo>
                    <a:pt x="143" y="47"/>
                    <a:pt x="146" y="61"/>
                    <a:pt x="146" y="63"/>
                  </a:cubicBezTo>
                  <a:cubicBezTo>
                    <a:pt x="148" y="71"/>
                    <a:pt x="147" y="80"/>
                    <a:pt x="145" y="89"/>
                  </a:cubicBezTo>
                  <a:cubicBezTo>
                    <a:pt x="144" y="96"/>
                    <a:pt x="141" y="104"/>
                    <a:pt x="138" y="112"/>
                  </a:cubicBezTo>
                  <a:cubicBezTo>
                    <a:pt x="132" y="125"/>
                    <a:pt x="125" y="135"/>
                    <a:pt x="125" y="135"/>
                  </a:cubicBezTo>
                  <a:cubicBezTo>
                    <a:pt x="125" y="135"/>
                    <a:pt x="125" y="135"/>
                    <a:pt x="125" y="135"/>
                  </a:cubicBezTo>
                  <a:cubicBezTo>
                    <a:pt x="125" y="135"/>
                    <a:pt x="125" y="135"/>
                    <a:pt x="125" y="135"/>
                  </a:cubicBezTo>
                  <a:cubicBezTo>
                    <a:pt x="119" y="142"/>
                    <a:pt x="117" y="153"/>
                    <a:pt x="116" y="158"/>
                  </a:cubicBezTo>
                  <a:cubicBezTo>
                    <a:pt x="117" y="164"/>
                    <a:pt x="114" y="169"/>
                    <a:pt x="113" y="172"/>
                  </a:cubicBezTo>
                  <a:cubicBezTo>
                    <a:pt x="113" y="186"/>
                    <a:pt x="113" y="198"/>
                    <a:pt x="111" y="207"/>
                  </a:cubicBezTo>
                  <a:cubicBezTo>
                    <a:pt x="110" y="214"/>
                    <a:pt x="108" y="220"/>
                    <a:pt x="106" y="223"/>
                  </a:cubicBezTo>
                  <a:cubicBezTo>
                    <a:pt x="104" y="226"/>
                    <a:pt x="104" y="226"/>
                    <a:pt x="104" y="226"/>
                  </a:cubicBezTo>
                  <a:cubicBezTo>
                    <a:pt x="101" y="227"/>
                    <a:pt x="101" y="227"/>
                    <a:pt x="101" y="227"/>
                  </a:cubicBezTo>
                  <a:cubicBezTo>
                    <a:pt x="91" y="230"/>
                    <a:pt x="81" y="231"/>
                    <a:pt x="72" y="231"/>
                  </a:cubicBezTo>
                  <a:close/>
                  <a:moveTo>
                    <a:pt x="55" y="212"/>
                  </a:moveTo>
                  <a:cubicBezTo>
                    <a:pt x="58" y="213"/>
                    <a:pt x="64" y="214"/>
                    <a:pt x="72" y="214"/>
                  </a:cubicBezTo>
                  <a:cubicBezTo>
                    <a:pt x="79" y="214"/>
                    <a:pt x="86" y="213"/>
                    <a:pt x="93" y="211"/>
                  </a:cubicBezTo>
                  <a:cubicBezTo>
                    <a:pt x="95" y="207"/>
                    <a:pt x="97" y="196"/>
                    <a:pt x="96" y="170"/>
                  </a:cubicBezTo>
                  <a:cubicBezTo>
                    <a:pt x="95" y="167"/>
                    <a:pt x="95" y="167"/>
                    <a:pt x="95" y="167"/>
                  </a:cubicBezTo>
                  <a:cubicBezTo>
                    <a:pt x="98" y="165"/>
                    <a:pt x="98" y="165"/>
                    <a:pt x="98" y="165"/>
                  </a:cubicBezTo>
                  <a:cubicBezTo>
                    <a:pt x="98" y="164"/>
                    <a:pt x="100" y="161"/>
                    <a:pt x="100" y="158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7"/>
                    <a:pt x="100" y="157"/>
                    <a:pt x="100" y="157"/>
                  </a:cubicBezTo>
                  <a:cubicBezTo>
                    <a:pt x="100" y="156"/>
                    <a:pt x="100" y="152"/>
                    <a:pt x="102" y="146"/>
                  </a:cubicBezTo>
                  <a:cubicBezTo>
                    <a:pt x="104" y="137"/>
                    <a:pt x="107" y="130"/>
                    <a:pt x="111" y="125"/>
                  </a:cubicBezTo>
                  <a:cubicBezTo>
                    <a:pt x="113" y="122"/>
                    <a:pt x="134" y="91"/>
                    <a:pt x="130" y="66"/>
                  </a:cubicBezTo>
                  <a:cubicBezTo>
                    <a:pt x="130" y="66"/>
                    <a:pt x="130" y="66"/>
                    <a:pt x="130" y="66"/>
                  </a:cubicBezTo>
                  <a:cubicBezTo>
                    <a:pt x="129" y="65"/>
                    <a:pt x="127" y="53"/>
                    <a:pt x="119" y="41"/>
                  </a:cubicBezTo>
                  <a:cubicBezTo>
                    <a:pt x="109" y="25"/>
                    <a:pt x="9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3" y="17"/>
                  </a:cubicBezTo>
                  <a:cubicBezTo>
                    <a:pt x="54" y="17"/>
                    <a:pt x="39" y="25"/>
                    <a:pt x="29" y="41"/>
                  </a:cubicBezTo>
                  <a:cubicBezTo>
                    <a:pt x="21" y="53"/>
                    <a:pt x="18" y="65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79"/>
                    <a:pt x="21" y="94"/>
                    <a:pt x="25" y="105"/>
                  </a:cubicBezTo>
                  <a:cubicBezTo>
                    <a:pt x="30" y="116"/>
                    <a:pt x="35" y="124"/>
                    <a:pt x="36" y="125"/>
                  </a:cubicBezTo>
                  <a:cubicBezTo>
                    <a:pt x="41" y="130"/>
                    <a:pt x="44" y="137"/>
                    <a:pt x="46" y="146"/>
                  </a:cubicBezTo>
                  <a:cubicBezTo>
                    <a:pt x="48" y="152"/>
                    <a:pt x="48" y="156"/>
                    <a:pt x="48" y="157"/>
                  </a:cubicBezTo>
                  <a:cubicBezTo>
                    <a:pt x="48" y="157"/>
                    <a:pt x="48" y="157"/>
                    <a:pt x="48" y="157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48" y="162"/>
                    <a:pt x="50" y="165"/>
                    <a:pt x="50" y="165"/>
                  </a:cubicBezTo>
                  <a:cubicBezTo>
                    <a:pt x="52" y="167"/>
                    <a:pt x="52" y="167"/>
                    <a:pt x="52" y="167"/>
                  </a:cubicBezTo>
                  <a:cubicBezTo>
                    <a:pt x="52" y="170"/>
                    <a:pt x="52" y="170"/>
                    <a:pt x="52" y="170"/>
                  </a:cubicBezTo>
                  <a:cubicBezTo>
                    <a:pt x="51" y="197"/>
                    <a:pt x="53" y="208"/>
                    <a:pt x="55" y="2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506"/>
            <p:cNvSpPr/>
            <p:nvPr/>
          </p:nvSpPr>
          <p:spPr bwMode="auto">
            <a:xfrm>
              <a:off x="4704449" y="5692110"/>
              <a:ext cx="99978" cy="101460"/>
            </a:xfrm>
            <a:custGeom>
              <a:avLst/>
              <a:gdLst>
                <a:gd name="T0" fmla="*/ 1 w 57"/>
                <a:gd name="T1" fmla="*/ 1 h 58"/>
                <a:gd name="T2" fmla="*/ 57 w 57"/>
                <a:gd name="T3" fmla="*/ 0 h 58"/>
                <a:gd name="T4" fmla="*/ 52 w 57"/>
                <a:gd name="T5" fmla="*/ 48 h 58"/>
                <a:gd name="T6" fmla="*/ 26 w 57"/>
                <a:gd name="T7" fmla="*/ 58 h 58"/>
                <a:gd name="T8" fmla="*/ 0 w 57"/>
                <a:gd name="T9" fmla="*/ 45 h 58"/>
                <a:gd name="T10" fmla="*/ 1 w 57"/>
                <a:gd name="T11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8">
                  <a:moveTo>
                    <a:pt x="1" y="1"/>
                  </a:moveTo>
                  <a:cubicBezTo>
                    <a:pt x="1" y="1"/>
                    <a:pt x="22" y="12"/>
                    <a:pt x="57" y="0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0" y="45"/>
                    <a:pt x="0" y="45"/>
                    <a:pt x="0" y="4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507"/>
            <p:cNvSpPr/>
            <p:nvPr/>
          </p:nvSpPr>
          <p:spPr bwMode="auto">
            <a:xfrm>
              <a:off x="4740737" y="5620274"/>
              <a:ext cx="28142" cy="128120"/>
            </a:xfrm>
            <a:custGeom>
              <a:avLst/>
              <a:gdLst>
                <a:gd name="T0" fmla="*/ 16 w 16"/>
                <a:gd name="T1" fmla="*/ 65 h 73"/>
                <a:gd name="T2" fmla="*/ 8 w 16"/>
                <a:gd name="T3" fmla="*/ 73 h 73"/>
                <a:gd name="T4" fmla="*/ 8 w 16"/>
                <a:gd name="T5" fmla="*/ 73 h 73"/>
                <a:gd name="T6" fmla="*/ 1 w 16"/>
                <a:gd name="T7" fmla="*/ 65 h 73"/>
                <a:gd name="T8" fmla="*/ 0 w 16"/>
                <a:gd name="T9" fmla="*/ 8 h 73"/>
                <a:gd name="T10" fmla="*/ 7 w 16"/>
                <a:gd name="T11" fmla="*/ 0 h 73"/>
                <a:gd name="T12" fmla="*/ 7 w 16"/>
                <a:gd name="T13" fmla="*/ 0 h 73"/>
                <a:gd name="T14" fmla="*/ 15 w 16"/>
                <a:gd name="T15" fmla="*/ 8 h 73"/>
                <a:gd name="T16" fmla="*/ 16 w 16"/>
                <a:gd name="T17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3">
                  <a:moveTo>
                    <a:pt x="16" y="65"/>
                  </a:moveTo>
                  <a:cubicBezTo>
                    <a:pt x="16" y="69"/>
                    <a:pt x="12" y="73"/>
                    <a:pt x="8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4" y="73"/>
                    <a:pt x="1" y="69"/>
                    <a:pt x="1" y="6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4"/>
                    <a:pt x="15" y="8"/>
                  </a:cubicBezTo>
                  <a:lnTo>
                    <a:pt x="16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508"/>
            <p:cNvSpPr/>
            <p:nvPr/>
          </p:nvSpPr>
          <p:spPr bwMode="auto">
            <a:xfrm>
              <a:off x="4699265" y="5511408"/>
              <a:ext cx="102941" cy="143673"/>
            </a:xfrm>
            <a:custGeom>
              <a:avLst/>
              <a:gdLst>
                <a:gd name="T0" fmla="*/ 75 w 139"/>
                <a:gd name="T1" fmla="*/ 194 h 194"/>
                <a:gd name="T2" fmla="*/ 0 w 139"/>
                <a:gd name="T3" fmla="*/ 12 h 194"/>
                <a:gd name="T4" fmla="*/ 14 w 139"/>
                <a:gd name="T5" fmla="*/ 7 h 194"/>
                <a:gd name="T6" fmla="*/ 73 w 139"/>
                <a:gd name="T7" fmla="*/ 147 h 194"/>
                <a:gd name="T8" fmla="*/ 123 w 139"/>
                <a:gd name="T9" fmla="*/ 0 h 194"/>
                <a:gd name="T10" fmla="*/ 139 w 139"/>
                <a:gd name="T11" fmla="*/ 5 h 194"/>
                <a:gd name="T12" fmla="*/ 75 w 139"/>
                <a:gd name="T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94">
                  <a:moveTo>
                    <a:pt x="75" y="194"/>
                  </a:moveTo>
                  <a:lnTo>
                    <a:pt x="0" y="12"/>
                  </a:lnTo>
                  <a:lnTo>
                    <a:pt x="14" y="7"/>
                  </a:lnTo>
                  <a:lnTo>
                    <a:pt x="73" y="147"/>
                  </a:lnTo>
                  <a:lnTo>
                    <a:pt x="123" y="0"/>
                  </a:lnTo>
                  <a:lnTo>
                    <a:pt x="139" y="5"/>
                  </a:lnTo>
                  <a:lnTo>
                    <a:pt x="75" y="1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509"/>
            <p:cNvSpPr/>
            <p:nvPr/>
          </p:nvSpPr>
          <p:spPr bwMode="auto">
            <a:xfrm>
              <a:off x="4704449" y="5494375"/>
              <a:ext cx="92573" cy="31104"/>
            </a:xfrm>
            <a:custGeom>
              <a:avLst/>
              <a:gdLst>
                <a:gd name="T0" fmla="*/ 0 w 53"/>
                <a:gd name="T1" fmla="*/ 15 h 18"/>
                <a:gd name="T2" fmla="*/ 6 w 53"/>
                <a:gd name="T3" fmla="*/ 9 h 18"/>
                <a:gd name="T4" fmla="*/ 7 w 53"/>
                <a:gd name="T5" fmla="*/ 17 h 18"/>
                <a:gd name="T6" fmla="*/ 9 w 53"/>
                <a:gd name="T7" fmla="*/ 9 h 18"/>
                <a:gd name="T8" fmla="*/ 17 w 53"/>
                <a:gd name="T9" fmla="*/ 14 h 18"/>
                <a:gd name="T10" fmla="*/ 13 w 53"/>
                <a:gd name="T11" fmla="*/ 15 h 18"/>
                <a:gd name="T12" fmla="*/ 16 w 53"/>
                <a:gd name="T13" fmla="*/ 9 h 18"/>
                <a:gd name="T14" fmla="*/ 24 w 53"/>
                <a:gd name="T15" fmla="*/ 7 h 18"/>
                <a:gd name="T16" fmla="*/ 24 w 53"/>
                <a:gd name="T17" fmla="*/ 15 h 18"/>
                <a:gd name="T18" fmla="*/ 21 w 53"/>
                <a:gd name="T19" fmla="*/ 11 h 18"/>
                <a:gd name="T20" fmla="*/ 36 w 53"/>
                <a:gd name="T21" fmla="*/ 12 h 18"/>
                <a:gd name="T22" fmla="*/ 30 w 53"/>
                <a:gd name="T23" fmla="*/ 14 h 18"/>
                <a:gd name="T24" fmla="*/ 36 w 53"/>
                <a:gd name="T25" fmla="*/ 6 h 18"/>
                <a:gd name="T26" fmla="*/ 40 w 53"/>
                <a:gd name="T27" fmla="*/ 16 h 18"/>
                <a:gd name="T28" fmla="*/ 41 w 53"/>
                <a:gd name="T29" fmla="*/ 9 h 18"/>
                <a:gd name="T30" fmla="*/ 51 w 53"/>
                <a:gd name="T31" fmla="*/ 8 h 18"/>
                <a:gd name="T32" fmla="*/ 50 w 53"/>
                <a:gd name="T33" fmla="*/ 16 h 18"/>
                <a:gd name="T34" fmla="*/ 48 w 53"/>
                <a:gd name="T35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18">
                  <a:moveTo>
                    <a:pt x="0" y="15"/>
                  </a:moveTo>
                  <a:cubicBezTo>
                    <a:pt x="0" y="12"/>
                    <a:pt x="2" y="7"/>
                    <a:pt x="6" y="9"/>
                  </a:cubicBezTo>
                  <a:cubicBezTo>
                    <a:pt x="8" y="10"/>
                    <a:pt x="11" y="16"/>
                    <a:pt x="7" y="17"/>
                  </a:cubicBezTo>
                  <a:cubicBezTo>
                    <a:pt x="4" y="17"/>
                    <a:pt x="8" y="9"/>
                    <a:pt x="9" y="9"/>
                  </a:cubicBezTo>
                  <a:cubicBezTo>
                    <a:pt x="13" y="7"/>
                    <a:pt x="18" y="10"/>
                    <a:pt x="17" y="14"/>
                  </a:cubicBezTo>
                  <a:cubicBezTo>
                    <a:pt x="16" y="16"/>
                    <a:pt x="14" y="17"/>
                    <a:pt x="13" y="15"/>
                  </a:cubicBezTo>
                  <a:cubicBezTo>
                    <a:pt x="12" y="13"/>
                    <a:pt x="15" y="10"/>
                    <a:pt x="16" y="9"/>
                  </a:cubicBezTo>
                  <a:cubicBezTo>
                    <a:pt x="18" y="7"/>
                    <a:pt x="20" y="5"/>
                    <a:pt x="24" y="7"/>
                  </a:cubicBezTo>
                  <a:cubicBezTo>
                    <a:pt x="26" y="9"/>
                    <a:pt x="27" y="14"/>
                    <a:pt x="24" y="15"/>
                  </a:cubicBezTo>
                  <a:cubicBezTo>
                    <a:pt x="22" y="16"/>
                    <a:pt x="19" y="13"/>
                    <a:pt x="21" y="11"/>
                  </a:cubicBezTo>
                  <a:cubicBezTo>
                    <a:pt x="23" y="6"/>
                    <a:pt x="37" y="5"/>
                    <a:pt x="36" y="12"/>
                  </a:cubicBezTo>
                  <a:cubicBezTo>
                    <a:pt x="36" y="16"/>
                    <a:pt x="32" y="18"/>
                    <a:pt x="30" y="14"/>
                  </a:cubicBezTo>
                  <a:cubicBezTo>
                    <a:pt x="29" y="11"/>
                    <a:pt x="34" y="7"/>
                    <a:pt x="36" y="6"/>
                  </a:cubicBezTo>
                  <a:cubicBezTo>
                    <a:pt x="46" y="0"/>
                    <a:pt x="45" y="18"/>
                    <a:pt x="40" y="16"/>
                  </a:cubicBezTo>
                  <a:cubicBezTo>
                    <a:pt x="35" y="15"/>
                    <a:pt x="38" y="10"/>
                    <a:pt x="41" y="9"/>
                  </a:cubicBezTo>
                  <a:cubicBezTo>
                    <a:pt x="43" y="8"/>
                    <a:pt x="49" y="7"/>
                    <a:pt x="51" y="8"/>
                  </a:cubicBezTo>
                  <a:cubicBezTo>
                    <a:pt x="53" y="9"/>
                    <a:pt x="53" y="15"/>
                    <a:pt x="50" y="16"/>
                  </a:cubicBezTo>
                  <a:cubicBezTo>
                    <a:pt x="46" y="18"/>
                    <a:pt x="44" y="13"/>
                    <a:pt x="48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510"/>
            <p:cNvSpPr/>
            <p:nvPr/>
          </p:nvSpPr>
          <p:spPr bwMode="auto">
            <a:xfrm>
              <a:off x="4564479" y="5643232"/>
              <a:ext cx="85167" cy="85907"/>
            </a:xfrm>
            <a:custGeom>
              <a:avLst/>
              <a:gdLst>
                <a:gd name="T0" fmla="*/ 40 w 49"/>
                <a:gd name="T1" fmla="*/ 2 h 49"/>
                <a:gd name="T2" fmla="*/ 47 w 49"/>
                <a:gd name="T3" fmla="*/ 2 h 49"/>
                <a:gd name="T4" fmla="*/ 47 w 49"/>
                <a:gd name="T5" fmla="*/ 2 h 49"/>
                <a:gd name="T6" fmla="*/ 47 w 49"/>
                <a:gd name="T7" fmla="*/ 8 h 49"/>
                <a:gd name="T8" fmla="*/ 9 w 49"/>
                <a:gd name="T9" fmla="*/ 47 h 49"/>
                <a:gd name="T10" fmla="*/ 2 w 49"/>
                <a:gd name="T11" fmla="*/ 47 h 49"/>
                <a:gd name="T12" fmla="*/ 2 w 49"/>
                <a:gd name="T13" fmla="*/ 47 h 49"/>
                <a:gd name="T14" fmla="*/ 2 w 49"/>
                <a:gd name="T15" fmla="*/ 40 h 49"/>
                <a:gd name="T16" fmla="*/ 40 w 49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40" y="2"/>
                  </a:moveTo>
                  <a:cubicBezTo>
                    <a:pt x="42" y="0"/>
                    <a:pt x="45" y="0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9" y="3"/>
                    <a:pt x="49" y="6"/>
                    <a:pt x="47" y="8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49"/>
                    <a:pt x="4" y="49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2"/>
                    <a:pt x="2" y="40"/>
                  </a:cubicBezTo>
                  <a:lnTo>
                    <a:pt x="4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511"/>
            <p:cNvSpPr/>
            <p:nvPr/>
          </p:nvSpPr>
          <p:spPr bwMode="auto">
            <a:xfrm>
              <a:off x="4862193" y="5340334"/>
              <a:ext cx="85907" cy="85907"/>
            </a:xfrm>
            <a:custGeom>
              <a:avLst/>
              <a:gdLst>
                <a:gd name="T0" fmla="*/ 40 w 49"/>
                <a:gd name="T1" fmla="*/ 2 h 49"/>
                <a:gd name="T2" fmla="*/ 47 w 49"/>
                <a:gd name="T3" fmla="*/ 2 h 49"/>
                <a:gd name="T4" fmla="*/ 47 w 49"/>
                <a:gd name="T5" fmla="*/ 2 h 49"/>
                <a:gd name="T6" fmla="*/ 47 w 49"/>
                <a:gd name="T7" fmla="*/ 9 h 49"/>
                <a:gd name="T8" fmla="*/ 9 w 49"/>
                <a:gd name="T9" fmla="*/ 47 h 49"/>
                <a:gd name="T10" fmla="*/ 2 w 49"/>
                <a:gd name="T11" fmla="*/ 47 h 49"/>
                <a:gd name="T12" fmla="*/ 2 w 49"/>
                <a:gd name="T13" fmla="*/ 47 h 49"/>
                <a:gd name="T14" fmla="*/ 2 w 49"/>
                <a:gd name="T15" fmla="*/ 41 h 49"/>
                <a:gd name="T16" fmla="*/ 40 w 49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40" y="2"/>
                  </a:moveTo>
                  <a:cubicBezTo>
                    <a:pt x="42" y="0"/>
                    <a:pt x="45" y="0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9" y="4"/>
                    <a:pt x="49" y="7"/>
                    <a:pt x="47" y="9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49"/>
                    <a:pt x="4" y="49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2"/>
                    <a:pt x="2" y="41"/>
                  </a:cubicBezTo>
                  <a:lnTo>
                    <a:pt x="4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512"/>
            <p:cNvSpPr/>
            <p:nvPr/>
          </p:nvSpPr>
          <p:spPr bwMode="auto">
            <a:xfrm>
              <a:off x="4555592" y="5350702"/>
              <a:ext cx="87388" cy="82204"/>
            </a:xfrm>
            <a:custGeom>
              <a:avLst/>
              <a:gdLst>
                <a:gd name="T0" fmla="*/ 48 w 50"/>
                <a:gd name="T1" fmla="*/ 38 h 47"/>
                <a:gd name="T2" fmla="*/ 49 w 50"/>
                <a:gd name="T3" fmla="*/ 45 h 47"/>
                <a:gd name="T4" fmla="*/ 49 w 50"/>
                <a:gd name="T5" fmla="*/ 45 h 47"/>
                <a:gd name="T6" fmla="*/ 42 w 50"/>
                <a:gd name="T7" fmla="*/ 45 h 47"/>
                <a:gd name="T8" fmla="*/ 2 w 50"/>
                <a:gd name="T9" fmla="*/ 9 h 47"/>
                <a:gd name="T10" fmla="*/ 2 w 50"/>
                <a:gd name="T11" fmla="*/ 2 h 47"/>
                <a:gd name="T12" fmla="*/ 2 w 50"/>
                <a:gd name="T13" fmla="*/ 2 h 47"/>
                <a:gd name="T14" fmla="*/ 8 w 50"/>
                <a:gd name="T15" fmla="*/ 1 h 47"/>
                <a:gd name="T16" fmla="*/ 48 w 50"/>
                <a:gd name="T17" fmla="*/ 3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7">
                  <a:moveTo>
                    <a:pt x="48" y="38"/>
                  </a:moveTo>
                  <a:cubicBezTo>
                    <a:pt x="50" y="40"/>
                    <a:pt x="50" y="43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7" y="47"/>
                    <a:pt x="44" y="47"/>
                    <a:pt x="42" y="4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6" y="0"/>
                    <a:pt x="8" y="1"/>
                  </a:cubicBezTo>
                  <a:lnTo>
                    <a:pt x="4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513"/>
            <p:cNvSpPr/>
            <p:nvPr/>
          </p:nvSpPr>
          <p:spPr bwMode="auto">
            <a:xfrm>
              <a:off x="4868858" y="5635826"/>
              <a:ext cx="87388" cy="82204"/>
            </a:xfrm>
            <a:custGeom>
              <a:avLst/>
              <a:gdLst>
                <a:gd name="T0" fmla="*/ 48 w 50"/>
                <a:gd name="T1" fmla="*/ 38 h 47"/>
                <a:gd name="T2" fmla="*/ 48 w 50"/>
                <a:gd name="T3" fmla="*/ 45 h 47"/>
                <a:gd name="T4" fmla="*/ 48 w 50"/>
                <a:gd name="T5" fmla="*/ 45 h 47"/>
                <a:gd name="T6" fmla="*/ 42 w 50"/>
                <a:gd name="T7" fmla="*/ 45 h 47"/>
                <a:gd name="T8" fmla="*/ 2 w 50"/>
                <a:gd name="T9" fmla="*/ 9 h 47"/>
                <a:gd name="T10" fmla="*/ 2 w 50"/>
                <a:gd name="T11" fmla="*/ 2 h 47"/>
                <a:gd name="T12" fmla="*/ 2 w 50"/>
                <a:gd name="T13" fmla="*/ 2 h 47"/>
                <a:gd name="T14" fmla="*/ 8 w 50"/>
                <a:gd name="T15" fmla="*/ 2 h 47"/>
                <a:gd name="T16" fmla="*/ 48 w 50"/>
                <a:gd name="T17" fmla="*/ 3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7">
                  <a:moveTo>
                    <a:pt x="48" y="38"/>
                  </a:moveTo>
                  <a:cubicBezTo>
                    <a:pt x="50" y="40"/>
                    <a:pt x="50" y="43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7" y="47"/>
                    <a:pt x="44" y="47"/>
                    <a:pt x="42" y="4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lnTo>
                    <a:pt x="4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514"/>
            <p:cNvSpPr/>
            <p:nvPr/>
          </p:nvSpPr>
          <p:spPr bwMode="auto">
            <a:xfrm>
              <a:off x="4488940" y="5525479"/>
              <a:ext cx="110346" cy="17774"/>
            </a:xfrm>
            <a:custGeom>
              <a:avLst/>
              <a:gdLst>
                <a:gd name="T0" fmla="*/ 58 w 63"/>
                <a:gd name="T1" fmla="*/ 0 h 10"/>
                <a:gd name="T2" fmla="*/ 63 w 63"/>
                <a:gd name="T3" fmla="*/ 5 h 10"/>
                <a:gd name="T4" fmla="*/ 63 w 63"/>
                <a:gd name="T5" fmla="*/ 5 h 10"/>
                <a:gd name="T6" fmla="*/ 58 w 63"/>
                <a:gd name="T7" fmla="*/ 10 h 10"/>
                <a:gd name="T8" fmla="*/ 4 w 63"/>
                <a:gd name="T9" fmla="*/ 10 h 10"/>
                <a:gd name="T10" fmla="*/ 0 w 63"/>
                <a:gd name="T11" fmla="*/ 5 h 10"/>
                <a:gd name="T12" fmla="*/ 0 w 63"/>
                <a:gd name="T13" fmla="*/ 5 h 10"/>
                <a:gd name="T14" fmla="*/ 4 w 63"/>
                <a:gd name="T15" fmla="*/ 0 h 10"/>
                <a:gd name="T16" fmla="*/ 58 w 63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0">
                  <a:moveTo>
                    <a:pt x="58" y="0"/>
                  </a:moveTo>
                  <a:cubicBezTo>
                    <a:pt x="61" y="0"/>
                    <a:pt x="63" y="2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8"/>
                    <a:pt x="61" y="10"/>
                    <a:pt x="58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515"/>
            <p:cNvSpPr/>
            <p:nvPr/>
          </p:nvSpPr>
          <p:spPr bwMode="auto">
            <a:xfrm>
              <a:off x="4912552" y="5525479"/>
              <a:ext cx="110346" cy="17774"/>
            </a:xfrm>
            <a:custGeom>
              <a:avLst/>
              <a:gdLst>
                <a:gd name="T0" fmla="*/ 59 w 63"/>
                <a:gd name="T1" fmla="*/ 0 h 10"/>
                <a:gd name="T2" fmla="*/ 63 w 63"/>
                <a:gd name="T3" fmla="*/ 5 h 10"/>
                <a:gd name="T4" fmla="*/ 63 w 63"/>
                <a:gd name="T5" fmla="*/ 5 h 10"/>
                <a:gd name="T6" fmla="*/ 59 w 63"/>
                <a:gd name="T7" fmla="*/ 10 h 10"/>
                <a:gd name="T8" fmla="*/ 5 w 63"/>
                <a:gd name="T9" fmla="*/ 10 h 10"/>
                <a:gd name="T10" fmla="*/ 0 w 63"/>
                <a:gd name="T11" fmla="*/ 5 h 10"/>
                <a:gd name="T12" fmla="*/ 0 w 63"/>
                <a:gd name="T13" fmla="*/ 5 h 10"/>
                <a:gd name="T14" fmla="*/ 5 w 63"/>
                <a:gd name="T15" fmla="*/ 0 h 10"/>
                <a:gd name="T16" fmla="*/ 59 w 63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0">
                  <a:moveTo>
                    <a:pt x="59" y="0"/>
                  </a:moveTo>
                  <a:cubicBezTo>
                    <a:pt x="61" y="0"/>
                    <a:pt x="63" y="2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8"/>
                    <a:pt x="61" y="10"/>
                    <a:pt x="59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lnTo>
                    <a:pt x="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516"/>
            <p:cNvSpPr/>
            <p:nvPr/>
          </p:nvSpPr>
          <p:spPr bwMode="auto">
            <a:xfrm>
              <a:off x="4748143" y="5289234"/>
              <a:ext cx="15552" cy="94794"/>
            </a:xfrm>
            <a:custGeom>
              <a:avLst/>
              <a:gdLst>
                <a:gd name="T0" fmla="*/ 9 w 9"/>
                <a:gd name="T1" fmla="*/ 50 h 54"/>
                <a:gd name="T2" fmla="*/ 4 w 9"/>
                <a:gd name="T3" fmla="*/ 54 h 54"/>
                <a:gd name="T4" fmla="*/ 4 w 9"/>
                <a:gd name="T5" fmla="*/ 54 h 54"/>
                <a:gd name="T6" fmla="*/ 0 w 9"/>
                <a:gd name="T7" fmla="*/ 50 h 54"/>
                <a:gd name="T8" fmla="*/ 0 w 9"/>
                <a:gd name="T9" fmla="*/ 4 h 54"/>
                <a:gd name="T10" fmla="*/ 4 w 9"/>
                <a:gd name="T11" fmla="*/ 0 h 54"/>
                <a:gd name="T12" fmla="*/ 4 w 9"/>
                <a:gd name="T13" fmla="*/ 0 h 54"/>
                <a:gd name="T14" fmla="*/ 9 w 9"/>
                <a:gd name="T15" fmla="*/ 4 h 54"/>
                <a:gd name="T16" fmla="*/ 9 w 9"/>
                <a:gd name="T17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54">
                  <a:moveTo>
                    <a:pt x="9" y="50"/>
                  </a:moveTo>
                  <a:cubicBezTo>
                    <a:pt x="9" y="52"/>
                    <a:pt x="7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2" y="54"/>
                    <a:pt x="0" y="52"/>
                    <a:pt x="0" y="5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9" y="1"/>
                    <a:pt x="9" y="4"/>
                  </a:cubicBezTo>
                  <a:lnTo>
                    <a:pt x="9" y="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517"/>
            <p:cNvSpPr/>
            <p:nvPr/>
          </p:nvSpPr>
          <p:spPr bwMode="auto">
            <a:xfrm>
              <a:off x="4448949" y="5252205"/>
              <a:ext cx="610979" cy="609498"/>
            </a:xfrm>
            <a:custGeom>
              <a:avLst/>
              <a:gdLst>
                <a:gd name="T0" fmla="*/ 349 w 349"/>
                <a:gd name="T1" fmla="*/ 281 h 348"/>
                <a:gd name="T2" fmla="*/ 282 w 349"/>
                <a:gd name="T3" fmla="*/ 348 h 348"/>
                <a:gd name="T4" fmla="*/ 68 w 349"/>
                <a:gd name="T5" fmla="*/ 348 h 348"/>
                <a:gd name="T6" fmla="*/ 0 w 349"/>
                <a:gd name="T7" fmla="*/ 281 h 348"/>
                <a:gd name="T8" fmla="*/ 0 w 349"/>
                <a:gd name="T9" fmla="*/ 67 h 348"/>
                <a:gd name="T10" fmla="*/ 68 w 349"/>
                <a:gd name="T11" fmla="*/ 0 h 348"/>
                <a:gd name="T12" fmla="*/ 282 w 349"/>
                <a:gd name="T13" fmla="*/ 0 h 348"/>
                <a:gd name="T14" fmla="*/ 349 w 349"/>
                <a:gd name="T15" fmla="*/ 67 h 348"/>
                <a:gd name="T16" fmla="*/ 349 w 349"/>
                <a:gd name="T17" fmla="*/ 28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48">
                  <a:moveTo>
                    <a:pt x="349" y="281"/>
                  </a:moveTo>
                  <a:cubicBezTo>
                    <a:pt x="349" y="318"/>
                    <a:pt x="319" y="348"/>
                    <a:pt x="282" y="348"/>
                  </a:cubicBezTo>
                  <a:cubicBezTo>
                    <a:pt x="68" y="348"/>
                    <a:pt x="68" y="348"/>
                    <a:pt x="68" y="348"/>
                  </a:cubicBezTo>
                  <a:cubicBezTo>
                    <a:pt x="31" y="348"/>
                    <a:pt x="0" y="318"/>
                    <a:pt x="0" y="28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19" y="0"/>
                    <a:pt x="349" y="30"/>
                    <a:pt x="349" y="67"/>
                  </a:cubicBezTo>
                  <a:lnTo>
                    <a:pt x="349" y="281"/>
                  </a:lnTo>
                  <a:close/>
                </a:path>
              </a:pathLst>
            </a:custGeom>
            <a:noFill/>
            <a:ln w="68263" cap="flat">
              <a:solidFill>
                <a:schemeClr val="accent3"/>
              </a:solidFill>
              <a:prstDash val="solid"/>
              <a:miter lim="800000"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5" name="Freeform 541"/>
          <p:cNvSpPr/>
          <p:nvPr/>
        </p:nvSpPr>
        <p:spPr bwMode="auto">
          <a:xfrm>
            <a:off x="3148330" y="2933700"/>
            <a:ext cx="559435" cy="560070"/>
          </a:xfrm>
          <a:custGeom>
            <a:avLst/>
            <a:gdLst>
              <a:gd name="T0" fmla="*/ 349 w 349"/>
              <a:gd name="T1" fmla="*/ 282 h 349"/>
              <a:gd name="T2" fmla="*/ 282 w 349"/>
              <a:gd name="T3" fmla="*/ 349 h 349"/>
              <a:gd name="T4" fmla="*/ 68 w 349"/>
              <a:gd name="T5" fmla="*/ 349 h 349"/>
              <a:gd name="T6" fmla="*/ 0 w 349"/>
              <a:gd name="T7" fmla="*/ 282 h 349"/>
              <a:gd name="T8" fmla="*/ 0 w 349"/>
              <a:gd name="T9" fmla="*/ 68 h 349"/>
              <a:gd name="T10" fmla="*/ 68 w 349"/>
              <a:gd name="T11" fmla="*/ 0 h 349"/>
              <a:gd name="T12" fmla="*/ 282 w 349"/>
              <a:gd name="T13" fmla="*/ 0 h 349"/>
              <a:gd name="T14" fmla="*/ 349 w 349"/>
              <a:gd name="T15" fmla="*/ 68 h 349"/>
              <a:gd name="T16" fmla="*/ 349 w 349"/>
              <a:gd name="T17" fmla="*/ 282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49">
                <a:moveTo>
                  <a:pt x="349" y="282"/>
                </a:moveTo>
                <a:cubicBezTo>
                  <a:pt x="349" y="319"/>
                  <a:pt x="319" y="349"/>
                  <a:pt x="282" y="349"/>
                </a:cubicBezTo>
                <a:cubicBezTo>
                  <a:pt x="68" y="349"/>
                  <a:pt x="68" y="349"/>
                  <a:pt x="68" y="349"/>
                </a:cubicBezTo>
                <a:cubicBezTo>
                  <a:pt x="30" y="349"/>
                  <a:pt x="0" y="319"/>
                  <a:pt x="0" y="282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31"/>
                  <a:pt x="30" y="0"/>
                  <a:pt x="68" y="0"/>
                </a:cubicBezTo>
                <a:cubicBezTo>
                  <a:pt x="282" y="0"/>
                  <a:pt x="282" y="0"/>
                  <a:pt x="282" y="0"/>
                </a:cubicBezTo>
                <a:cubicBezTo>
                  <a:pt x="319" y="0"/>
                  <a:pt x="349" y="31"/>
                  <a:pt x="349" y="68"/>
                </a:cubicBezTo>
                <a:lnTo>
                  <a:pt x="349" y="282"/>
                </a:lnTo>
                <a:close/>
              </a:path>
            </a:pathLst>
          </a:custGeom>
          <a:solidFill>
            <a:srgbClr val="FFFFFF"/>
          </a:solidFill>
          <a:ln w="68263" cap="flat">
            <a:solidFill>
              <a:schemeClr val="accent1"/>
            </a:solidFill>
            <a:prstDash val="solid"/>
            <a:miter lim="800000"/>
          </a:ln>
        </p:spPr>
        <p:txBody>
          <a:bodyPr vert="horz" wrap="square" lIns="83743" tIns="41872" rIns="83743" bIns="41872" numCol="1" anchor="t" anchorCtr="0" compatLnSpc="1"/>
          <a:p>
            <a:pPr algn="just">
              <a:lnSpc>
                <a:spcPct val="120000"/>
              </a:lnSpc>
            </a:pPr>
            <a:endParaRPr lang="en-GB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Freeform 541"/>
          <p:cNvSpPr/>
          <p:nvPr/>
        </p:nvSpPr>
        <p:spPr bwMode="auto">
          <a:xfrm>
            <a:off x="1210310" y="4366260"/>
            <a:ext cx="559435" cy="560070"/>
          </a:xfrm>
          <a:custGeom>
            <a:avLst/>
            <a:gdLst>
              <a:gd name="T0" fmla="*/ 349 w 349"/>
              <a:gd name="T1" fmla="*/ 282 h 349"/>
              <a:gd name="T2" fmla="*/ 282 w 349"/>
              <a:gd name="T3" fmla="*/ 349 h 349"/>
              <a:gd name="T4" fmla="*/ 68 w 349"/>
              <a:gd name="T5" fmla="*/ 349 h 349"/>
              <a:gd name="T6" fmla="*/ 0 w 349"/>
              <a:gd name="T7" fmla="*/ 282 h 349"/>
              <a:gd name="T8" fmla="*/ 0 w 349"/>
              <a:gd name="T9" fmla="*/ 68 h 349"/>
              <a:gd name="T10" fmla="*/ 68 w 349"/>
              <a:gd name="T11" fmla="*/ 0 h 349"/>
              <a:gd name="T12" fmla="*/ 282 w 349"/>
              <a:gd name="T13" fmla="*/ 0 h 349"/>
              <a:gd name="T14" fmla="*/ 349 w 349"/>
              <a:gd name="T15" fmla="*/ 68 h 349"/>
              <a:gd name="T16" fmla="*/ 349 w 349"/>
              <a:gd name="T17" fmla="*/ 282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49">
                <a:moveTo>
                  <a:pt x="349" y="282"/>
                </a:moveTo>
                <a:cubicBezTo>
                  <a:pt x="349" y="319"/>
                  <a:pt x="319" y="349"/>
                  <a:pt x="282" y="349"/>
                </a:cubicBezTo>
                <a:cubicBezTo>
                  <a:pt x="68" y="349"/>
                  <a:pt x="68" y="349"/>
                  <a:pt x="68" y="349"/>
                </a:cubicBezTo>
                <a:cubicBezTo>
                  <a:pt x="30" y="349"/>
                  <a:pt x="0" y="319"/>
                  <a:pt x="0" y="282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31"/>
                  <a:pt x="30" y="0"/>
                  <a:pt x="68" y="0"/>
                </a:cubicBezTo>
                <a:cubicBezTo>
                  <a:pt x="282" y="0"/>
                  <a:pt x="282" y="0"/>
                  <a:pt x="282" y="0"/>
                </a:cubicBezTo>
                <a:cubicBezTo>
                  <a:pt x="319" y="0"/>
                  <a:pt x="349" y="31"/>
                  <a:pt x="349" y="68"/>
                </a:cubicBezTo>
                <a:lnTo>
                  <a:pt x="349" y="282"/>
                </a:lnTo>
                <a:close/>
              </a:path>
            </a:pathLst>
          </a:custGeom>
          <a:solidFill>
            <a:srgbClr val="FFFFFF"/>
          </a:solidFill>
          <a:ln w="68263" cap="flat">
            <a:solidFill>
              <a:schemeClr val="accent2"/>
            </a:solidFill>
            <a:prstDash val="solid"/>
            <a:miter lim="800000"/>
          </a:ln>
        </p:spPr>
        <p:txBody>
          <a:bodyPr vert="horz" wrap="square" lIns="83743" tIns="41872" rIns="83743" bIns="41872" numCol="1" anchor="t" anchorCtr="0" compatLnSpc="1"/>
          <a:p>
            <a:pPr algn="just">
              <a:lnSpc>
                <a:spcPct val="120000"/>
              </a:lnSpc>
            </a:pPr>
            <a:endParaRPr lang="en-GB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Freeform 517"/>
          <p:cNvSpPr/>
          <p:nvPr/>
        </p:nvSpPr>
        <p:spPr bwMode="auto">
          <a:xfrm>
            <a:off x="3108041" y="4365947"/>
            <a:ext cx="559550" cy="558194"/>
          </a:xfrm>
          <a:custGeom>
            <a:avLst/>
            <a:gdLst>
              <a:gd name="T0" fmla="*/ 349 w 349"/>
              <a:gd name="T1" fmla="*/ 281 h 348"/>
              <a:gd name="T2" fmla="*/ 282 w 349"/>
              <a:gd name="T3" fmla="*/ 348 h 348"/>
              <a:gd name="T4" fmla="*/ 68 w 349"/>
              <a:gd name="T5" fmla="*/ 348 h 348"/>
              <a:gd name="T6" fmla="*/ 0 w 349"/>
              <a:gd name="T7" fmla="*/ 281 h 348"/>
              <a:gd name="T8" fmla="*/ 0 w 349"/>
              <a:gd name="T9" fmla="*/ 67 h 348"/>
              <a:gd name="T10" fmla="*/ 68 w 349"/>
              <a:gd name="T11" fmla="*/ 0 h 348"/>
              <a:gd name="T12" fmla="*/ 282 w 349"/>
              <a:gd name="T13" fmla="*/ 0 h 348"/>
              <a:gd name="T14" fmla="*/ 349 w 349"/>
              <a:gd name="T15" fmla="*/ 67 h 348"/>
              <a:gd name="T16" fmla="*/ 349 w 349"/>
              <a:gd name="T17" fmla="*/ 281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48">
                <a:moveTo>
                  <a:pt x="349" y="281"/>
                </a:moveTo>
                <a:cubicBezTo>
                  <a:pt x="349" y="318"/>
                  <a:pt x="319" y="348"/>
                  <a:pt x="282" y="348"/>
                </a:cubicBezTo>
                <a:cubicBezTo>
                  <a:pt x="68" y="348"/>
                  <a:pt x="68" y="348"/>
                  <a:pt x="68" y="348"/>
                </a:cubicBezTo>
                <a:cubicBezTo>
                  <a:pt x="31" y="348"/>
                  <a:pt x="0" y="318"/>
                  <a:pt x="0" y="281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30"/>
                  <a:pt x="31" y="0"/>
                  <a:pt x="68" y="0"/>
                </a:cubicBezTo>
                <a:cubicBezTo>
                  <a:pt x="282" y="0"/>
                  <a:pt x="282" y="0"/>
                  <a:pt x="282" y="0"/>
                </a:cubicBezTo>
                <a:cubicBezTo>
                  <a:pt x="319" y="0"/>
                  <a:pt x="349" y="30"/>
                  <a:pt x="349" y="67"/>
                </a:cubicBezTo>
                <a:lnTo>
                  <a:pt x="349" y="281"/>
                </a:lnTo>
                <a:close/>
              </a:path>
            </a:pathLst>
          </a:custGeom>
          <a:noFill/>
          <a:ln w="68263" cap="flat">
            <a:solidFill>
              <a:srgbClr val="92D050"/>
            </a:solidFill>
            <a:prstDash val="solid"/>
            <a:miter lim="800000"/>
          </a:ln>
        </p:spPr>
        <p:txBody>
          <a:bodyPr vert="horz" wrap="square" lIns="83743" tIns="41872" rIns="83743" bIns="41872" numCol="1" anchor="t" anchorCtr="0" compatLnSpc="1"/>
          <a:p>
            <a:pPr algn="just">
              <a:lnSpc>
                <a:spcPct val="120000"/>
              </a:lnSpc>
            </a:pPr>
            <a:endParaRPr lang="en-GB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541"/>
          <p:cNvSpPr/>
          <p:nvPr/>
        </p:nvSpPr>
        <p:spPr bwMode="auto">
          <a:xfrm>
            <a:off x="2215515" y="5631815"/>
            <a:ext cx="559435" cy="560070"/>
          </a:xfrm>
          <a:custGeom>
            <a:avLst/>
            <a:gdLst>
              <a:gd name="T0" fmla="*/ 349 w 349"/>
              <a:gd name="T1" fmla="*/ 282 h 349"/>
              <a:gd name="T2" fmla="*/ 282 w 349"/>
              <a:gd name="T3" fmla="*/ 349 h 349"/>
              <a:gd name="T4" fmla="*/ 68 w 349"/>
              <a:gd name="T5" fmla="*/ 349 h 349"/>
              <a:gd name="T6" fmla="*/ 0 w 349"/>
              <a:gd name="T7" fmla="*/ 282 h 349"/>
              <a:gd name="T8" fmla="*/ 0 w 349"/>
              <a:gd name="T9" fmla="*/ 68 h 349"/>
              <a:gd name="T10" fmla="*/ 68 w 349"/>
              <a:gd name="T11" fmla="*/ 0 h 349"/>
              <a:gd name="T12" fmla="*/ 282 w 349"/>
              <a:gd name="T13" fmla="*/ 0 h 349"/>
              <a:gd name="T14" fmla="*/ 349 w 349"/>
              <a:gd name="T15" fmla="*/ 68 h 349"/>
              <a:gd name="T16" fmla="*/ 349 w 349"/>
              <a:gd name="T17" fmla="*/ 282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49">
                <a:moveTo>
                  <a:pt x="349" y="282"/>
                </a:moveTo>
                <a:cubicBezTo>
                  <a:pt x="349" y="319"/>
                  <a:pt x="319" y="349"/>
                  <a:pt x="282" y="349"/>
                </a:cubicBezTo>
                <a:cubicBezTo>
                  <a:pt x="68" y="349"/>
                  <a:pt x="68" y="349"/>
                  <a:pt x="68" y="349"/>
                </a:cubicBezTo>
                <a:cubicBezTo>
                  <a:pt x="30" y="349"/>
                  <a:pt x="0" y="319"/>
                  <a:pt x="0" y="282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31"/>
                  <a:pt x="30" y="0"/>
                  <a:pt x="68" y="0"/>
                </a:cubicBezTo>
                <a:cubicBezTo>
                  <a:pt x="282" y="0"/>
                  <a:pt x="282" y="0"/>
                  <a:pt x="282" y="0"/>
                </a:cubicBezTo>
                <a:cubicBezTo>
                  <a:pt x="319" y="0"/>
                  <a:pt x="349" y="31"/>
                  <a:pt x="349" y="68"/>
                </a:cubicBezTo>
                <a:lnTo>
                  <a:pt x="349" y="282"/>
                </a:lnTo>
                <a:close/>
              </a:path>
            </a:pathLst>
          </a:custGeom>
          <a:solidFill>
            <a:srgbClr val="FFFFFF"/>
          </a:solidFill>
          <a:ln w="68263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</p:spPr>
        <p:txBody>
          <a:bodyPr vert="horz" wrap="square" lIns="83743" tIns="41872" rIns="83743" bIns="41872" numCol="1" anchor="t" anchorCtr="0" compatLnSpc="1"/>
          <a:p>
            <a:pPr algn="just">
              <a:lnSpc>
                <a:spcPct val="120000"/>
              </a:lnSpc>
            </a:pPr>
            <a:endParaRPr lang="en-GB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文本框 111"/>
          <p:cNvSpPr txBox="1">
            <a:spLocks noChangeArrowheads="1"/>
          </p:cNvSpPr>
          <p:nvPr/>
        </p:nvSpPr>
        <p:spPr bwMode="auto">
          <a:xfrm>
            <a:off x="668020" y="3599815"/>
            <a:ext cx="1547495" cy="4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charset="0"/>
                <a:ea typeface="方正书宋简体" charset="0"/>
              </a:rPr>
              <a:t>排课参数</a:t>
            </a:r>
            <a:endParaRPr lang="zh-CN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书宋简体" charset="0"/>
              <a:ea typeface="方正书宋简体" charset="0"/>
            </a:endParaRPr>
          </a:p>
        </p:txBody>
      </p:sp>
      <p:sp>
        <p:nvSpPr>
          <p:cNvPr id="64" name="文本框 111"/>
          <p:cNvSpPr txBox="1">
            <a:spLocks noChangeArrowheads="1"/>
          </p:cNvSpPr>
          <p:nvPr/>
        </p:nvSpPr>
        <p:spPr bwMode="auto">
          <a:xfrm>
            <a:off x="2602865" y="3612515"/>
            <a:ext cx="1651635" cy="4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30000"/>
              </a:lnSpc>
            </a:pP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实践环节安排</a:t>
            </a:r>
            <a:endParaRPr lang="zh-CN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66" name="文本框 111"/>
          <p:cNvSpPr txBox="1">
            <a:spLocks noChangeArrowheads="1"/>
          </p:cNvSpPr>
          <p:nvPr/>
        </p:nvSpPr>
        <p:spPr bwMode="auto">
          <a:xfrm>
            <a:off x="613410" y="5056505"/>
            <a:ext cx="1657350" cy="4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30000"/>
              </a:lnSpc>
            </a:pP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教学任务设置</a:t>
            </a:r>
            <a:endParaRPr lang="zh-CN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68" name="文本框 111"/>
          <p:cNvSpPr txBox="1">
            <a:spLocks noChangeArrowheads="1"/>
          </p:cNvSpPr>
          <p:nvPr/>
        </p:nvSpPr>
        <p:spPr bwMode="auto">
          <a:xfrm>
            <a:off x="2820035" y="5056505"/>
            <a:ext cx="1135380" cy="4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30000"/>
              </a:lnSpc>
            </a:pP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排课</a:t>
            </a:r>
            <a:endParaRPr lang="zh-CN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70" name="文本框 111"/>
          <p:cNvSpPr txBox="1">
            <a:spLocks noChangeArrowheads="1"/>
          </p:cNvSpPr>
          <p:nvPr/>
        </p:nvSpPr>
        <p:spPr bwMode="auto">
          <a:xfrm>
            <a:off x="1684020" y="6301740"/>
            <a:ext cx="1622425" cy="4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30000"/>
              </a:lnSpc>
            </a:pP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charset="0"/>
                <a:ea typeface="方正书宋简体" charset="0"/>
                <a:sym typeface="+mn-ea"/>
              </a:rPr>
              <a:t>调停课</a:t>
            </a:r>
            <a:endParaRPr lang="zh-CN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133" name="Freeform 48"/>
          <p:cNvSpPr>
            <a:spLocks noEditPoints="1"/>
          </p:cNvSpPr>
          <p:nvPr/>
        </p:nvSpPr>
        <p:spPr bwMode="auto">
          <a:xfrm>
            <a:off x="3240712" y="4480629"/>
            <a:ext cx="295275" cy="317500"/>
          </a:xfrm>
          <a:custGeom>
            <a:avLst/>
            <a:gdLst>
              <a:gd name="T0" fmla="*/ 159941 w 96"/>
              <a:gd name="T1" fmla="*/ 200364 h 103"/>
              <a:gd name="T2" fmla="*/ 144562 w 96"/>
              <a:gd name="T3" fmla="*/ 184951 h 103"/>
              <a:gd name="T4" fmla="*/ 150713 w 96"/>
              <a:gd name="T5" fmla="*/ 175704 h 103"/>
              <a:gd name="T6" fmla="*/ 150713 w 96"/>
              <a:gd name="T7" fmla="*/ 114053 h 103"/>
              <a:gd name="T8" fmla="*/ 156865 w 96"/>
              <a:gd name="T9" fmla="*/ 104806 h 103"/>
              <a:gd name="T10" fmla="*/ 156865 w 96"/>
              <a:gd name="T11" fmla="*/ 104806 h 103"/>
              <a:gd name="T12" fmla="*/ 163016 w 96"/>
              <a:gd name="T13" fmla="*/ 114053 h 103"/>
              <a:gd name="T14" fmla="*/ 163016 w 96"/>
              <a:gd name="T15" fmla="*/ 172621 h 103"/>
              <a:gd name="T16" fmla="*/ 172244 w 96"/>
              <a:gd name="T17" fmla="*/ 178786 h 103"/>
              <a:gd name="T18" fmla="*/ 264517 w 96"/>
              <a:gd name="T19" fmla="*/ 178786 h 103"/>
              <a:gd name="T20" fmla="*/ 270669 w 96"/>
              <a:gd name="T21" fmla="*/ 184951 h 103"/>
              <a:gd name="T22" fmla="*/ 264517 w 96"/>
              <a:gd name="T23" fmla="*/ 194199 h 103"/>
              <a:gd name="T24" fmla="*/ 172244 w 96"/>
              <a:gd name="T25" fmla="*/ 194199 h 103"/>
              <a:gd name="T26" fmla="*/ 159941 w 96"/>
              <a:gd name="T27" fmla="*/ 200364 h 103"/>
              <a:gd name="T28" fmla="*/ 55364 w 96"/>
              <a:gd name="T29" fmla="*/ 160291 h 103"/>
              <a:gd name="T30" fmla="*/ 52288 w 96"/>
              <a:gd name="T31" fmla="*/ 160291 h 103"/>
              <a:gd name="T32" fmla="*/ 49213 w 96"/>
              <a:gd name="T33" fmla="*/ 151044 h 103"/>
              <a:gd name="T34" fmla="*/ 123031 w 96"/>
              <a:gd name="T35" fmla="*/ 73981 h 103"/>
              <a:gd name="T36" fmla="*/ 123031 w 96"/>
              <a:gd name="T37" fmla="*/ 73981 h 103"/>
              <a:gd name="T38" fmla="*/ 129183 w 96"/>
              <a:gd name="T39" fmla="*/ 77063 h 103"/>
              <a:gd name="T40" fmla="*/ 126107 w 96"/>
              <a:gd name="T41" fmla="*/ 86311 h 103"/>
              <a:gd name="T42" fmla="*/ 61516 w 96"/>
              <a:gd name="T43" fmla="*/ 154126 h 103"/>
              <a:gd name="T44" fmla="*/ 61516 w 96"/>
              <a:gd name="T45" fmla="*/ 154126 h 103"/>
              <a:gd name="T46" fmla="*/ 55364 w 96"/>
              <a:gd name="T47" fmla="*/ 160291 h 103"/>
              <a:gd name="T48" fmla="*/ 193774 w 96"/>
              <a:gd name="T49" fmla="*/ 0 h 103"/>
              <a:gd name="T50" fmla="*/ 123031 w 96"/>
              <a:gd name="T51" fmla="*/ 0 h 103"/>
              <a:gd name="T52" fmla="*/ 107652 w 96"/>
              <a:gd name="T53" fmla="*/ 15413 h 103"/>
              <a:gd name="T54" fmla="*/ 123031 w 96"/>
              <a:gd name="T55" fmla="*/ 30825 h 103"/>
              <a:gd name="T56" fmla="*/ 144562 w 96"/>
              <a:gd name="T57" fmla="*/ 30825 h 103"/>
              <a:gd name="T58" fmla="*/ 144562 w 96"/>
              <a:gd name="T59" fmla="*/ 30825 h 103"/>
              <a:gd name="T60" fmla="*/ 144562 w 96"/>
              <a:gd name="T61" fmla="*/ 43155 h 103"/>
              <a:gd name="T62" fmla="*/ 61516 w 96"/>
              <a:gd name="T63" fmla="*/ 83228 h 103"/>
              <a:gd name="T64" fmla="*/ 61516 w 96"/>
              <a:gd name="T65" fmla="*/ 83228 h 103"/>
              <a:gd name="T66" fmla="*/ 46137 w 96"/>
              <a:gd name="T67" fmla="*/ 67816 h 103"/>
              <a:gd name="T68" fmla="*/ 52288 w 96"/>
              <a:gd name="T69" fmla="*/ 61650 h 103"/>
              <a:gd name="T70" fmla="*/ 49213 w 96"/>
              <a:gd name="T71" fmla="*/ 46238 h 103"/>
              <a:gd name="T72" fmla="*/ 36909 w 96"/>
              <a:gd name="T73" fmla="*/ 43155 h 103"/>
              <a:gd name="T74" fmla="*/ 33834 w 96"/>
              <a:gd name="T75" fmla="*/ 46238 h 103"/>
              <a:gd name="T76" fmla="*/ 3076 w 96"/>
              <a:gd name="T77" fmla="*/ 73981 h 103"/>
              <a:gd name="T78" fmla="*/ 6152 w 96"/>
              <a:gd name="T79" fmla="*/ 89393 h 103"/>
              <a:gd name="T80" fmla="*/ 18455 w 96"/>
              <a:gd name="T81" fmla="*/ 95558 h 103"/>
              <a:gd name="T82" fmla="*/ 21530 w 96"/>
              <a:gd name="T83" fmla="*/ 92476 h 103"/>
              <a:gd name="T84" fmla="*/ 27682 w 96"/>
              <a:gd name="T85" fmla="*/ 86311 h 103"/>
              <a:gd name="T86" fmla="*/ 43061 w 96"/>
              <a:gd name="T87" fmla="*/ 101723 h 103"/>
              <a:gd name="T88" fmla="*/ 46137 w 96"/>
              <a:gd name="T89" fmla="*/ 104806 h 103"/>
              <a:gd name="T90" fmla="*/ 21530 w 96"/>
              <a:gd name="T91" fmla="*/ 181869 h 103"/>
              <a:gd name="T92" fmla="*/ 159941 w 96"/>
              <a:gd name="T93" fmla="*/ 317500 h 103"/>
              <a:gd name="T94" fmla="*/ 295275 w 96"/>
              <a:gd name="T95" fmla="*/ 181869 h 103"/>
              <a:gd name="T96" fmla="*/ 172244 w 96"/>
              <a:gd name="T97" fmla="*/ 43155 h 103"/>
              <a:gd name="T98" fmla="*/ 172244 w 96"/>
              <a:gd name="T99" fmla="*/ 30825 h 103"/>
              <a:gd name="T100" fmla="*/ 172244 w 96"/>
              <a:gd name="T101" fmla="*/ 30825 h 103"/>
              <a:gd name="T102" fmla="*/ 193774 w 96"/>
              <a:gd name="T103" fmla="*/ 30825 h 103"/>
              <a:gd name="T104" fmla="*/ 209153 w 96"/>
              <a:gd name="T105" fmla="*/ 15413 h 103"/>
              <a:gd name="T106" fmla="*/ 193774 w 96"/>
              <a:gd name="T107" fmla="*/ 0 h 103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96" h="103">
                <a:moveTo>
                  <a:pt x="52" y="65"/>
                </a:moveTo>
                <a:cubicBezTo>
                  <a:pt x="49" y="65"/>
                  <a:pt x="47" y="63"/>
                  <a:pt x="47" y="60"/>
                </a:cubicBezTo>
                <a:cubicBezTo>
                  <a:pt x="47" y="59"/>
                  <a:pt x="48" y="57"/>
                  <a:pt x="49" y="57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5"/>
                  <a:pt x="50" y="34"/>
                  <a:pt x="51" y="34"/>
                </a:cubicBezTo>
                <a:cubicBezTo>
                  <a:pt x="51" y="34"/>
                  <a:pt x="51" y="34"/>
                  <a:pt x="51" y="34"/>
                </a:cubicBezTo>
                <a:cubicBezTo>
                  <a:pt x="52" y="34"/>
                  <a:pt x="53" y="35"/>
                  <a:pt x="53" y="37"/>
                </a:cubicBezTo>
                <a:cubicBezTo>
                  <a:pt x="53" y="56"/>
                  <a:pt x="53" y="56"/>
                  <a:pt x="53" y="56"/>
                </a:cubicBezTo>
                <a:cubicBezTo>
                  <a:pt x="54" y="57"/>
                  <a:pt x="55" y="57"/>
                  <a:pt x="56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87" y="58"/>
                  <a:pt x="88" y="59"/>
                  <a:pt x="88" y="60"/>
                </a:cubicBezTo>
                <a:cubicBezTo>
                  <a:pt x="88" y="62"/>
                  <a:pt x="87" y="63"/>
                  <a:pt x="86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4"/>
                  <a:pt x="53" y="65"/>
                  <a:pt x="52" y="65"/>
                </a:cubicBezTo>
                <a:moveTo>
                  <a:pt x="18" y="52"/>
                </a:moveTo>
                <a:cubicBezTo>
                  <a:pt x="17" y="52"/>
                  <a:pt x="17" y="52"/>
                  <a:pt x="17" y="52"/>
                </a:cubicBezTo>
                <a:cubicBezTo>
                  <a:pt x="16" y="51"/>
                  <a:pt x="15" y="50"/>
                  <a:pt x="16" y="49"/>
                </a:cubicBezTo>
                <a:cubicBezTo>
                  <a:pt x="20" y="38"/>
                  <a:pt x="28" y="28"/>
                  <a:pt x="40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1" y="24"/>
                  <a:pt x="42" y="25"/>
                  <a:pt x="42" y="25"/>
                </a:cubicBezTo>
                <a:cubicBezTo>
                  <a:pt x="43" y="26"/>
                  <a:pt x="42" y="28"/>
                  <a:pt x="41" y="28"/>
                </a:cubicBezTo>
                <a:cubicBezTo>
                  <a:pt x="31" y="32"/>
                  <a:pt x="23" y="40"/>
                  <a:pt x="20" y="50"/>
                </a:cubicBezTo>
                <a:cubicBezTo>
                  <a:pt x="20" y="50"/>
                  <a:pt x="20" y="50"/>
                  <a:pt x="20" y="50"/>
                </a:cubicBezTo>
                <a:cubicBezTo>
                  <a:pt x="19" y="51"/>
                  <a:pt x="19" y="52"/>
                  <a:pt x="18" y="52"/>
                </a:cubicBezTo>
                <a:moveTo>
                  <a:pt x="63" y="0"/>
                </a:moveTo>
                <a:cubicBezTo>
                  <a:pt x="40" y="0"/>
                  <a:pt x="40" y="0"/>
                  <a:pt x="40" y="0"/>
                </a:cubicBezTo>
                <a:cubicBezTo>
                  <a:pt x="38" y="0"/>
                  <a:pt x="35" y="2"/>
                  <a:pt x="35" y="5"/>
                </a:cubicBezTo>
                <a:cubicBezTo>
                  <a:pt x="35" y="7"/>
                  <a:pt x="38" y="10"/>
                  <a:pt x="40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4"/>
                  <a:pt x="47" y="14"/>
                  <a:pt x="47" y="14"/>
                </a:cubicBezTo>
                <a:cubicBezTo>
                  <a:pt x="37" y="15"/>
                  <a:pt x="27" y="20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15" y="22"/>
                  <a:pt x="15" y="22"/>
                  <a:pt x="15" y="22"/>
                </a:cubicBezTo>
                <a:cubicBezTo>
                  <a:pt x="17" y="20"/>
                  <a:pt x="17" y="20"/>
                  <a:pt x="17" y="20"/>
                </a:cubicBezTo>
                <a:cubicBezTo>
                  <a:pt x="18" y="19"/>
                  <a:pt x="17" y="17"/>
                  <a:pt x="16" y="15"/>
                </a:cubicBezTo>
                <a:cubicBezTo>
                  <a:pt x="15" y="14"/>
                  <a:pt x="14" y="14"/>
                  <a:pt x="12" y="14"/>
                </a:cubicBezTo>
                <a:cubicBezTo>
                  <a:pt x="12" y="14"/>
                  <a:pt x="11" y="14"/>
                  <a:pt x="11" y="15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5"/>
                  <a:pt x="1" y="27"/>
                  <a:pt x="2" y="29"/>
                </a:cubicBezTo>
                <a:cubicBezTo>
                  <a:pt x="3" y="30"/>
                  <a:pt x="4" y="31"/>
                  <a:pt x="6" y="31"/>
                </a:cubicBezTo>
                <a:cubicBezTo>
                  <a:pt x="6" y="31"/>
                  <a:pt x="7" y="30"/>
                  <a:pt x="7" y="30"/>
                </a:cubicBezTo>
                <a:cubicBezTo>
                  <a:pt x="9" y="28"/>
                  <a:pt x="9" y="28"/>
                  <a:pt x="9" y="28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4"/>
                  <a:pt x="14" y="34"/>
                  <a:pt x="15" y="34"/>
                </a:cubicBezTo>
                <a:cubicBezTo>
                  <a:pt x="10" y="41"/>
                  <a:pt x="7" y="49"/>
                  <a:pt x="7" y="59"/>
                </a:cubicBezTo>
                <a:cubicBezTo>
                  <a:pt x="7" y="83"/>
                  <a:pt x="27" y="103"/>
                  <a:pt x="52" y="103"/>
                </a:cubicBezTo>
                <a:cubicBezTo>
                  <a:pt x="76" y="103"/>
                  <a:pt x="96" y="83"/>
                  <a:pt x="96" y="59"/>
                </a:cubicBezTo>
                <a:cubicBezTo>
                  <a:pt x="96" y="36"/>
                  <a:pt x="79" y="17"/>
                  <a:pt x="56" y="14"/>
                </a:cubicBez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63" y="10"/>
                  <a:pt x="63" y="10"/>
                  <a:pt x="63" y="10"/>
                </a:cubicBezTo>
                <a:cubicBezTo>
                  <a:pt x="66" y="10"/>
                  <a:pt x="68" y="7"/>
                  <a:pt x="68" y="5"/>
                </a:cubicBezTo>
                <a:cubicBezTo>
                  <a:pt x="68" y="2"/>
                  <a:pt x="66" y="0"/>
                  <a:pt x="63" y="0"/>
                </a:cubicBezTo>
              </a:path>
            </a:pathLst>
          </a:custGeom>
          <a:solidFill>
            <a:srgbClr val="92D050"/>
          </a:solidFill>
          <a:ln>
            <a:noFill/>
          </a:ln>
        </p:spPr>
        <p:txBody>
          <a:bodyPr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</a:endParaRPr>
          </a:p>
        </p:txBody>
      </p:sp>
      <p:sp>
        <p:nvSpPr>
          <p:cNvPr id="178" name="Freeform 42"/>
          <p:cNvSpPr>
            <a:spLocks noEditPoints="1"/>
          </p:cNvSpPr>
          <p:nvPr/>
        </p:nvSpPr>
        <p:spPr bwMode="auto">
          <a:xfrm>
            <a:off x="1351587" y="4482217"/>
            <a:ext cx="252412" cy="315912"/>
          </a:xfrm>
          <a:custGeom>
            <a:avLst/>
            <a:gdLst>
              <a:gd name="T0" fmla="*/ 126206 w 82"/>
              <a:gd name="T1" fmla="*/ 12268 h 103"/>
              <a:gd name="T2" fmla="*/ 126206 w 82"/>
              <a:gd name="T3" fmla="*/ 116550 h 103"/>
              <a:gd name="T4" fmla="*/ 138519 w 82"/>
              <a:gd name="T5" fmla="*/ 128818 h 103"/>
              <a:gd name="T6" fmla="*/ 246256 w 82"/>
              <a:gd name="T7" fmla="*/ 128818 h 103"/>
              <a:gd name="T8" fmla="*/ 126206 w 82"/>
              <a:gd name="T9" fmla="*/ 12268 h 103"/>
              <a:gd name="T10" fmla="*/ 197004 w 82"/>
              <a:gd name="T11" fmla="*/ 291375 h 103"/>
              <a:gd name="T12" fmla="*/ 153910 w 82"/>
              <a:gd name="T13" fmla="*/ 279107 h 103"/>
              <a:gd name="T14" fmla="*/ 150832 w 82"/>
              <a:gd name="T15" fmla="*/ 279107 h 103"/>
              <a:gd name="T16" fmla="*/ 150832 w 82"/>
              <a:gd name="T17" fmla="*/ 276040 h 103"/>
              <a:gd name="T18" fmla="*/ 184692 w 82"/>
              <a:gd name="T19" fmla="*/ 242301 h 103"/>
              <a:gd name="T20" fmla="*/ 187770 w 82"/>
              <a:gd name="T21" fmla="*/ 242301 h 103"/>
              <a:gd name="T22" fmla="*/ 190848 w 82"/>
              <a:gd name="T23" fmla="*/ 242301 h 103"/>
              <a:gd name="T24" fmla="*/ 203161 w 82"/>
              <a:gd name="T25" fmla="*/ 288308 h 103"/>
              <a:gd name="T26" fmla="*/ 200083 w 82"/>
              <a:gd name="T27" fmla="*/ 291375 h 103"/>
              <a:gd name="T28" fmla="*/ 197004 w 82"/>
              <a:gd name="T29" fmla="*/ 291375 h 103"/>
              <a:gd name="T30" fmla="*/ 144675 w 82"/>
              <a:gd name="T31" fmla="*/ 269905 h 103"/>
              <a:gd name="T32" fmla="*/ 138519 w 82"/>
              <a:gd name="T33" fmla="*/ 266838 h 103"/>
              <a:gd name="T34" fmla="*/ 64642 w 82"/>
              <a:gd name="T35" fmla="*/ 193228 h 103"/>
              <a:gd name="T36" fmla="*/ 64642 w 82"/>
              <a:gd name="T37" fmla="*/ 184026 h 103"/>
              <a:gd name="T38" fmla="*/ 92346 w 82"/>
              <a:gd name="T39" fmla="*/ 156422 h 103"/>
              <a:gd name="T40" fmla="*/ 95424 w 82"/>
              <a:gd name="T41" fmla="*/ 153355 h 103"/>
              <a:gd name="T42" fmla="*/ 101580 w 82"/>
              <a:gd name="T43" fmla="*/ 156422 h 103"/>
              <a:gd name="T44" fmla="*/ 175457 w 82"/>
              <a:gd name="T45" fmla="*/ 230033 h 103"/>
              <a:gd name="T46" fmla="*/ 175457 w 82"/>
              <a:gd name="T47" fmla="*/ 239234 h 103"/>
              <a:gd name="T48" fmla="*/ 147753 w 82"/>
              <a:gd name="T49" fmla="*/ 266838 h 103"/>
              <a:gd name="T50" fmla="*/ 144675 w 82"/>
              <a:gd name="T51" fmla="*/ 269905 h 103"/>
              <a:gd name="T52" fmla="*/ 49251 w 82"/>
              <a:gd name="T53" fmla="*/ 174825 h 103"/>
              <a:gd name="T54" fmla="*/ 46173 w 82"/>
              <a:gd name="T55" fmla="*/ 174825 h 103"/>
              <a:gd name="T56" fmla="*/ 30782 w 82"/>
              <a:gd name="T57" fmla="*/ 159490 h 103"/>
              <a:gd name="T58" fmla="*/ 33860 w 82"/>
              <a:gd name="T59" fmla="*/ 153355 h 103"/>
              <a:gd name="T60" fmla="*/ 61564 w 82"/>
              <a:gd name="T61" fmla="*/ 122684 h 103"/>
              <a:gd name="T62" fmla="*/ 67720 w 82"/>
              <a:gd name="T63" fmla="*/ 122684 h 103"/>
              <a:gd name="T64" fmla="*/ 70798 w 82"/>
              <a:gd name="T65" fmla="*/ 122684 h 103"/>
              <a:gd name="T66" fmla="*/ 83111 w 82"/>
              <a:gd name="T67" fmla="*/ 138020 h 103"/>
              <a:gd name="T68" fmla="*/ 83111 w 82"/>
              <a:gd name="T69" fmla="*/ 144154 h 103"/>
              <a:gd name="T70" fmla="*/ 55408 w 82"/>
              <a:gd name="T71" fmla="*/ 174825 h 103"/>
              <a:gd name="T72" fmla="*/ 49251 w 82"/>
              <a:gd name="T73" fmla="*/ 174825 h 103"/>
              <a:gd name="T74" fmla="*/ 110815 w 82"/>
              <a:gd name="T75" fmla="*/ 0 h 103"/>
              <a:gd name="T76" fmla="*/ 43095 w 82"/>
              <a:gd name="T77" fmla="*/ 0 h 103"/>
              <a:gd name="T78" fmla="*/ 0 w 82"/>
              <a:gd name="T79" fmla="*/ 42939 h 103"/>
              <a:gd name="T80" fmla="*/ 0 w 82"/>
              <a:gd name="T81" fmla="*/ 272973 h 103"/>
              <a:gd name="T82" fmla="*/ 43095 w 82"/>
              <a:gd name="T83" fmla="*/ 315912 h 103"/>
              <a:gd name="T84" fmla="*/ 209317 w 82"/>
              <a:gd name="T85" fmla="*/ 315912 h 103"/>
              <a:gd name="T86" fmla="*/ 252412 w 82"/>
              <a:gd name="T87" fmla="*/ 272973 h 103"/>
              <a:gd name="T88" fmla="*/ 252412 w 82"/>
              <a:gd name="T89" fmla="*/ 144154 h 103"/>
              <a:gd name="T90" fmla="*/ 249334 w 82"/>
              <a:gd name="T91" fmla="*/ 147221 h 103"/>
              <a:gd name="T92" fmla="*/ 138519 w 82"/>
              <a:gd name="T93" fmla="*/ 147221 h 103"/>
              <a:gd name="T94" fmla="*/ 107737 w 82"/>
              <a:gd name="T95" fmla="*/ 116550 h 103"/>
              <a:gd name="T96" fmla="*/ 107737 w 82"/>
              <a:gd name="T97" fmla="*/ 6134 h 103"/>
              <a:gd name="T98" fmla="*/ 110815 w 82"/>
              <a:gd name="T99" fmla="*/ 0 h 10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82" h="103">
                <a:moveTo>
                  <a:pt x="41" y="4"/>
                </a:moveTo>
                <a:cubicBezTo>
                  <a:pt x="41" y="38"/>
                  <a:pt x="41" y="38"/>
                  <a:pt x="41" y="38"/>
                </a:cubicBezTo>
                <a:cubicBezTo>
                  <a:pt x="41" y="40"/>
                  <a:pt x="43" y="42"/>
                  <a:pt x="45" y="42"/>
                </a:cubicBezTo>
                <a:cubicBezTo>
                  <a:pt x="80" y="42"/>
                  <a:pt x="80" y="42"/>
                  <a:pt x="80" y="42"/>
                </a:cubicBezTo>
                <a:cubicBezTo>
                  <a:pt x="41" y="4"/>
                  <a:pt x="41" y="4"/>
                  <a:pt x="41" y="4"/>
                </a:cubicBezTo>
                <a:moveTo>
                  <a:pt x="64" y="95"/>
                </a:moveTo>
                <a:cubicBezTo>
                  <a:pt x="50" y="91"/>
                  <a:pt x="50" y="91"/>
                  <a:pt x="50" y="91"/>
                </a:cubicBezTo>
                <a:cubicBezTo>
                  <a:pt x="49" y="91"/>
                  <a:pt x="49" y="91"/>
                  <a:pt x="49" y="91"/>
                </a:cubicBezTo>
                <a:cubicBezTo>
                  <a:pt x="49" y="90"/>
                  <a:pt x="49" y="90"/>
                  <a:pt x="49" y="90"/>
                </a:cubicBezTo>
                <a:cubicBezTo>
                  <a:pt x="60" y="79"/>
                  <a:pt x="60" y="79"/>
                  <a:pt x="60" y="79"/>
                </a:cubicBezTo>
                <a:cubicBezTo>
                  <a:pt x="61" y="79"/>
                  <a:pt x="61" y="79"/>
                  <a:pt x="61" y="79"/>
                </a:cubicBezTo>
                <a:cubicBezTo>
                  <a:pt x="62" y="79"/>
                  <a:pt x="62" y="79"/>
                  <a:pt x="62" y="79"/>
                </a:cubicBezTo>
                <a:cubicBezTo>
                  <a:pt x="66" y="94"/>
                  <a:pt x="66" y="94"/>
                  <a:pt x="66" y="94"/>
                </a:cubicBezTo>
                <a:cubicBezTo>
                  <a:pt x="65" y="95"/>
                  <a:pt x="65" y="95"/>
                  <a:pt x="65" y="95"/>
                </a:cubicBezTo>
                <a:cubicBezTo>
                  <a:pt x="64" y="95"/>
                  <a:pt x="64" y="95"/>
                  <a:pt x="64" y="95"/>
                </a:cubicBezTo>
                <a:moveTo>
                  <a:pt x="47" y="88"/>
                </a:moveTo>
                <a:cubicBezTo>
                  <a:pt x="46" y="88"/>
                  <a:pt x="46" y="88"/>
                  <a:pt x="45" y="87"/>
                </a:cubicBezTo>
                <a:cubicBezTo>
                  <a:pt x="21" y="63"/>
                  <a:pt x="21" y="63"/>
                  <a:pt x="21" y="63"/>
                </a:cubicBezTo>
                <a:cubicBezTo>
                  <a:pt x="20" y="62"/>
                  <a:pt x="20" y="61"/>
                  <a:pt x="21" y="60"/>
                </a:cubicBezTo>
                <a:cubicBezTo>
                  <a:pt x="30" y="51"/>
                  <a:pt x="30" y="51"/>
                  <a:pt x="30" y="51"/>
                </a:cubicBezTo>
                <a:cubicBezTo>
                  <a:pt x="30" y="50"/>
                  <a:pt x="31" y="50"/>
                  <a:pt x="31" y="50"/>
                </a:cubicBezTo>
                <a:cubicBezTo>
                  <a:pt x="32" y="50"/>
                  <a:pt x="33" y="50"/>
                  <a:pt x="33" y="51"/>
                </a:cubicBezTo>
                <a:cubicBezTo>
                  <a:pt x="57" y="75"/>
                  <a:pt x="57" y="75"/>
                  <a:pt x="57" y="75"/>
                </a:cubicBezTo>
                <a:cubicBezTo>
                  <a:pt x="58" y="76"/>
                  <a:pt x="58" y="77"/>
                  <a:pt x="57" y="78"/>
                </a:cubicBezTo>
                <a:cubicBezTo>
                  <a:pt x="48" y="87"/>
                  <a:pt x="48" y="87"/>
                  <a:pt x="48" y="87"/>
                </a:cubicBezTo>
                <a:cubicBezTo>
                  <a:pt x="48" y="88"/>
                  <a:pt x="47" y="88"/>
                  <a:pt x="47" y="88"/>
                </a:cubicBezTo>
                <a:moveTo>
                  <a:pt x="16" y="57"/>
                </a:moveTo>
                <a:cubicBezTo>
                  <a:pt x="16" y="57"/>
                  <a:pt x="16" y="57"/>
                  <a:pt x="15" y="57"/>
                </a:cubicBezTo>
                <a:cubicBezTo>
                  <a:pt x="10" y="52"/>
                  <a:pt x="10" y="52"/>
                  <a:pt x="10" y="52"/>
                </a:cubicBezTo>
                <a:cubicBezTo>
                  <a:pt x="10" y="51"/>
                  <a:pt x="10" y="50"/>
                  <a:pt x="11" y="50"/>
                </a:cubicBezTo>
                <a:cubicBezTo>
                  <a:pt x="20" y="40"/>
                  <a:pt x="20" y="40"/>
                  <a:pt x="20" y="40"/>
                </a:cubicBezTo>
                <a:cubicBezTo>
                  <a:pt x="21" y="40"/>
                  <a:pt x="21" y="40"/>
                  <a:pt x="22" y="40"/>
                </a:cubicBezTo>
                <a:cubicBezTo>
                  <a:pt x="22" y="40"/>
                  <a:pt x="22" y="40"/>
                  <a:pt x="23" y="40"/>
                </a:cubicBezTo>
                <a:cubicBezTo>
                  <a:pt x="27" y="45"/>
                  <a:pt x="27" y="45"/>
                  <a:pt x="27" y="45"/>
                </a:cubicBezTo>
                <a:cubicBezTo>
                  <a:pt x="28" y="45"/>
                  <a:pt x="28" y="46"/>
                  <a:pt x="27" y="47"/>
                </a:cubicBezTo>
                <a:cubicBezTo>
                  <a:pt x="18" y="57"/>
                  <a:pt x="18" y="57"/>
                  <a:pt x="18" y="57"/>
                </a:cubicBezTo>
                <a:cubicBezTo>
                  <a:pt x="17" y="57"/>
                  <a:pt x="17" y="57"/>
                  <a:pt x="16" y="57"/>
                </a:cubicBezTo>
                <a:moveTo>
                  <a:pt x="36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97"/>
                  <a:pt x="6" y="103"/>
                  <a:pt x="14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76" y="103"/>
                  <a:pt x="82" y="97"/>
                  <a:pt x="82" y="89"/>
                </a:cubicBezTo>
                <a:cubicBezTo>
                  <a:pt x="82" y="47"/>
                  <a:pt x="82" y="47"/>
                  <a:pt x="82" y="47"/>
                </a:cubicBezTo>
                <a:cubicBezTo>
                  <a:pt x="82" y="47"/>
                  <a:pt x="82" y="48"/>
                  <a:pt x="81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0" y="48"/>
                  <a:pt x="35" y="43"/>
                  <a:pt x="35" y="38"/>
                </a:cubicBezTo>
                <a:cubicBezTo>
                  <a:pt x="35" y="2"/>
                  <a:pt x="35" y="2"/>
                  <a:pt x="35" y="2"/>
                </a:cubicBezTo>
                <a:cubicBezTo>
                  <a:pt x="35" y="1"/>
                  <a:pt x="36" y="1"/>
                  <a:pt x="36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</a:endParaRPr>
          </a:p>
        </p:txBody>
      </p:sp>
      <p:sp>
        <p:nvSpPr>
          <p:cNvPr id="72" name="Freeform 101"/>
          <p:cNvSpPr>
            <a:spLocks noEditPoints="1"/>
          </p:cNvSpPr>
          <p:nvPr/>
        </p:nvSpPr>
        <p:spPr bwMode="auto">
          <a:xfrm>
            <a:off x="3279457" y="3032082"/>
            <a:ext cx="298451" cy="333375"/>
          </a:xfrm>
          <a:custGeom>
            <a:avLst/>
            <a:gdLst>
              <a:gd name="T0" fmla="*/ 156917 w 97"/>
              <a:gd name="T1" fmla="*/ 104951 h 108"/>
              <a:gd name="T2" fmla="*/ 141533 w 97"/>
              <a:gd name="T3" fmla="*/ 114212 h 108"/>
              <a:gd name="T4" fmla="*/ 113842 w 97"/>
              <a:gd name="T5" fmla="*/ 141993 h 108"/>
              <a:gd name="T6" fmla="*/ 113842 w 97"/>
              <a:gd name="T7" fmla="*/ 163601 h 108"/>
              <a:gd name="T8" fmla="*/ 126149 w 97"/>
              <a:gd name="T9" fmla="*/ 169774 h 108"/>
              <a:gd name="T10" fmla="*/ 135379 w 97"/>
              <a:gd name="T11" fmla="*/ 163601 h 108"/>
              <a:gd name="T12" fmla="*/ 141533 w 97"/>
              <a:gd name="T13" fmla="*/ 160514 h 108"/>
              <a:gd name="T14" fmla="*/ 141533 w 97"/>
              <a:gd name="T15" fmla="*/ 234597 h 108"/>
              <a:gd name="T16" fmla="*/ 135379 w 97"/>
              <a:gd name="T17" fmla="*/ 234597 h 108"/>
              <a:gd name="T18" fmla="*/ 119995 w 97"/>
              <a:gd name="T19" fmla="*/ 250031 h 108"/>
              <a:gd name="T20" fmla="*/ 135379 w 97"/>
              <a:gd name="T21" fmla="*/ 265465 h 108"/>
              <a:gd name="T22" fmla="*/ 178455 w 97"/>
              <a:gd name="T23" fmla="*/ 265465 h 108"/>
              <a:gd name="T24" fmla="*/ 193839 w 97"/>
              <a:gd name="T25" fmla="*/ 250031 h 108"/>
              <a:gd name="T26" fmla="*/ 178455 w 97"/>
              <a:gd name="T27" fmla="*/ 234597 h 108"/>
              <a:gd name="T28" fmla="*/ 172301 w 97"/>
              <a:gd name="T29" fmla="*/ 234597 h 108"/>
              <a:gd name="T30" fmla="*/ 172301 w 97"/>
              <a:gd name="T31" fmla="*/ 123472 h 108"/>
              <a:gd name="T32" fmla="*/ 172301 w 97"/>
              <a:gd name="T33" fmla="*/ 123472 h 108"/>
              <a:gd name="T34" fmla="*/ 172301 w 97"/>
              <a:gd name="T35" fmla="*/ 120385 h 108"/>
              <a:gd name="T36" fmla="*/ 156917 w 97"/>
              <a:gd name="T37" fmla="*/ 104951 h 108"/>
              <a:gd name="T38" fmla="*/ 203069 w 97"/>
              <a:gd name="T39" fmla="*/ 98778 h 108"/>
              <a:gd name="T40" fmla="*/ 224607 w 97"/>
              <a:gd name="T41" fmla="*/ 77170 h 108"/>
              <a:gd name="T42" fmla="*/ 224607 w 97"/>
              <a:gd name="T43" fmla="*/ 70997 h 108"/>
              <a:gd name="T44" fmla="*/ 249221 w 97"/>
              <a:gd name="T45" fmla="*/ 70997 h 108"/>
              <a:gd name="T46" fmla="*/ 261528 w 97"/>
              <a:gd name="T47" fmla="*/ 86431 h 108"/>
              <a:gd name="T48" fmla="*/ 261528 w 97"/>
              <a:gd name="T49" fmla="*/ 283986 h 108"/>
              <a:gd name="T50" fmla="*/ 249221 w 97"/>
              <a:gd name="T51" fmla="*/ 296333 h 108"/>
              <a:gd name="T52" fmla="*/ 52306 w 97"/>
              <a:gd name="T53" fmla="*/ 296333 h 108"/>
              <a:gd name="T54" fmla="*/ 36922 w 97"/>
              <a:gd name="T55" fmla="*/ 283986 h 108"/>
              <a:gd name="T56" fmla="*/ 36922 w 97"/>
              <a:gd name="T57" fmla="*/ 86431 h 108"/>
              <a:gd name="T58" fmla="*/ 52306 w 97"/>
              <a:gd name="T59" fmla="*/ 70997 h 108"/>
              <a:gd name="T60" fmla="*/ 73843 w 97"/>
              <a:gd name="T61" fmla="*/ 70997 h 108"/>
              <a:gd name="T62" fmla="*/ 73843 w 97"/>
              <a:gd name="T63" fmla="*/ 77170 h 108"/>
              <a:gd name="T64" fmla="*/ 95381 w 97"/>
              <a:gd name="T65" fmla="*/ 98778 h 108"/>
              <a:gd name="T66" fmla="*/ 119995 w 97"/>
              <a:gd name="T67" fmla="*/ 77170 h 108"/>
              <a:gd name="T68" fmla="*/ 119995 w 97"/>
              <a:gd name="T69" fmla="*/ 70997 h 108"/>
              <a:gd name="T70" fmla="*/ 181531 w 97"/>
              <a:gd name="T71" fmla="*/ 70997 h 108"/>
              <a:gd name="T72" fmla="*/ 181531 w 97"/>
              <a:gd name="T73" fmla="*/ 77170 h 108"/>
              <a:gd name="T74" fmla="*/ 203069 w 97"/>
              <a:gd name="T75" fmla="*/ 98778 h 108"/>
              <a:gd name="T76" fmla="*/ 203069 w 97"/>
              <a:gd name="T77" fmla="*/ 0 h 108"/>
              <a:gd name="T78" fmla="*/ 181531 w 97"/>
              <a:gd name="T79" fmla="*/ 24694 h 108"/>
              <a:gd name="T80" fmla="*/ 181531 w 97"/>
              <a:gd name="T81" fmla="*/ 33955 h 108"/>
              <a:gd name="T82" fmla="*/ 119995 w 97"/>
              <a:gd name="T83" fmla="*/ 33955 h 108"/>
              <a:gd name="T84" fmla="*/ 119995 w 97"/>
              <a:gd name="T85" fmla="*/ 24694 h 108"/>
              <a:gd name="T86" fmla="*/ 95381 w 97"/>
              <a:gd name="T87" fmla="*/ 0 h 108"/>
              <a:gd name="T88" fmla="*/ 73843 w 97"/>
              <a:gd name="T89" fmla="*/ 24694 h 108"/>
              <a:gd name="T90" fmla="*/ 73843 w 97"/>
              <a:gd name="T91" fmla="*/ 33955 h 108"/>
              <a:gd name="T92" fmla="*/ 52306 w 97"/>
              <a:gd name="T93" fmla="*/ 33955 h 108"/>
              <a:gd name="T94" fmla="*/ 0 w 97"/>
              <a:gd name="T95" fmla="*/ 86431 h 108"/>
              <a:gd name="T96" fmla="*/ 0 w 97"/>
              <a:gd name="T97" fmla="*/ 283986 h 108"/>
              <a:gd name="T98" fmla="*/ 52306 w 97"/>
              <a:gd name="T99" fmla="*/ 333375 h 108"/>
              <a:gd name="T100" fmla="*/ 249221 w 97"/>
              <a:gd name="T101" fmla="*/ 333375 h 108"/>
              <a:gd name="T102" fmla="*/ 298450 w 97"/>
              <a:gd name="T103" fmla="*/ 283986 h 108"/>
              <a:gd name="T104" fmla="*/ 298450 w 97"/>
              <a:gd name="T105" fmla="*/ 86431 h 108"/>
              <a:gd name="T106" fmla="*/ 249221 w 97"/>
              <a:gd name="T107" fmla="*/ 33955 h 108"/>
              <a:gd name="T108" fmla="*/ 224607 w 97"/>
              <a:gd name="T109" fmla="*/ 33955 h 108"/>
              <a:gd name="T110" fmla="*/ 224607 w 97"/>
              <a:gd name="T111" fmla="*/ 24694 h 108"/>
              <a:gd name="T112" fmla="*/ 203069 w 97"/>
              <a:gd name="T113" fmla="*/ 0 h 10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97" h="108">
                <a:moveTo>
                  <a:pt x="51" y="34"/>
                </a:moveTo>
                <a:cubicBezTo>
                  <a:pt x="49" y="34"/>
                  <a:pt x="47" y="36"/>
                  <a:pt x="46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5" y="48"/>
                  <a:pt x="35" y="51"/>
                  <a:pt x="37" y="53"/>
                </a:cubicBezTo>
                <a:cubicBezTo>
                  <a:pt x="38" y="54"/>
                  <a:pt x="40" y="55"/>
                  <a:pt x="41" y="55"/>
                </a:cubicBezTo>
                <a:cubicBezTo>
                  <a:pt x="42" y="55"/>
                  <a:pt x="43" y="54"/>
                  <a:pt x="44" y="53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76"/>
                  <a:pt x="46" y="76"/>
                  <a:pt x="46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1" y="76"/>
                  <a:pt x="39" y="78"/>
                  <a:pt x="39" y="81"/>
                </a:cubicBezTo>
                <a:cubicBezTo>
                  <a:pt x="39" y="84"/>
                  <a:pt x="41" y="86"/>
                  <a:pt x="44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60" y="86"/>
                  <a:pt x="63" y="84"/>
                  <a:pt x="63" y="81"/>
                </a:cubicBezTo>
                <a:cubicBezTo>
                  <a:pt x="63" y="78"/>
                  <a:pt x="60" y="76"/>
                  <a:pt x="58" y="76"/>
                </a:cubicBezTo>
                <a:cubicBezTo>
                  <a:pt x="56" y="76"/>
                  <a:pt x="56" y="76"/>
                  <a:pt x="56" y="76"/>
                </a:cubicBezTo>
                <a:cubicBezTo>
                  <a:pt x="56" y="40"/>
                  <a:pt x="56" y="40"/>
                  <a:pt x="56" y="40"/>
                </a:cubicBezTo>
                <a:cubicBezTo>
                  <a:pt x="56" y="40"/>
                  <a:pt x="56" y="40"/>
                  <a:pt x="56" y="40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37"/>
                  <a:pt x="53" y="34"/>
                  <a:pt x="51" y="34"/>
                </a:cubicBezTo>
                <a:moveTo>
                  <a:pt x="66" y="32"/>
                </a:moveTo>
                <a:cubicBezTo>
                  <a:pt x="70" y="32"/>
                  <a:pt x="73" y="29"/>
                  <a:pt x="73" y="25"/>
                </a:cubicBezTo>
                <a:cubicBezTo>
                  <a:pt x="73" y="23"/>
                  <a:pt x="73" y="23"/>
                  <a:pt x="73" y="23"/>
                </a:cubicBezTo>
                <a:cubicBezTo>
                  <a:pt x="81" y="23"/>
                  <a:pt x="81" y="23"/>
                  <a:pt x="81" y="23"/>
                </a:cubicBezTo>
                <a:cubicBezTo>
                  <a:pt x="83" y="23"/>
                  <a:pt x="85" y="25"/>
                  <a:pt x="85" y="28"/>
                </a:cubicBezTo>
                <a:cubicBezTo>
                  <a:pt x="85" y="92"/>
                  <a:pt x="85" y="92"/>
                  <a:pt x="85" y="92"/>
                </a:cubicBezTo>
                <a:cubicBezTo>
                  <a:pt x="85" y="94"/>
                  <a:pt x="83" y="96"/>
                  <a:pt x="81" y="96"/>
                </a:cubicBezTo>
                <a:cubicBezTo>
                  <a:pt x="17" y="96"/>
                  <a:pt x="17" y="96"/>
                  <a:pt x="17" y="96"/>
                </a:cubicBezTo>
                <a:cubicBezTo>
                  <a:pt x="14" y="96"/>
                  <a:pt x="12" y="94"/>
                  <a:pt x="12" y="92"/>
                </a:cubicBezTo>
                <a:cubicBezTo>
                  <a:pt x="12" y="28"/>
                  <a:pt x="12" y="28"/>
                  <a:pt x="12" y="28"/>
                </a:cubicBezTo>
                <a:cubicBezTo>
                  <a:pt x="12" y="25"/>
                  <a:pt x="14" y="23"/>
                  <a:pt x="17" y="23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9"/>
                  <a:pt x="28" y="32"/>
                  <a:pt x="31" y="32"/>
                </a:cubicBezTo>
                <a:cubicBezTo>
                  <a:pt x="35" y="32"/>
                  <a:pt x="39" y="29"/>
                  <a:pt x="39" y="25"/>
                </a:cubicBezTo>
                <a:cubicBezTo>
                  <a:pt x="39" y="23"/>
                  <a:pt x="39" y="23"/>
                  <a:pt x="39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29"/>
                  <a:pt x="62" y="32"/>
                  <a:pt x="66" y="32"/>
                </a:cubicBezTo>
                <a:moveTo>
                  <a:pt x="66" y="0"/>
                </a:moveTo>
                <a:cubicBezTo>
                  <a:pt x="62" y="0"/>
                  <a:pt x="59" y="4"/>
                  <a:pt x="59" y="8"/>
                </a:cubicBezTo>
                <a:cubicBezTo>
                  <a:pt x="59" y="11"/>
                  <a:pt x="59" y="11"/>
                  <a:pt x="59" y="11"/>
                </a:cubicBezTo>
                <a:cubicBezTo>
                  <a:pt x="39" y="11"/>
                  <a:pt x="39" y="11"/>
                  <a:pt x="39" y="11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4"/>
                  <a:pt x="35" y="0"/>
                  <a:pt x="31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11"/>
                  <a:pt x="24" y="11"/>
                  <a:pt x="24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8" y="11"/>
                  <a:pt x="0" y="19"/>
                  <a:pt x="0" y="28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100"/>
                  <a:pt x="8" y="108"/>
                  <a:pt x="17" y="108"/>
                </a:cubicBezTo>
                <a:cubicBezTo>
                  <a:pt x="81" y="108"/>
                  <a:pt x="81" y="108"/>
                  <a:pt x="81" y="108"/>
                </a:cubicBezTo>
                <a:cubicBezTo>
                  <a:pt x="90" y="108"/>
                  <a:pt x="97" y="100"/>
                  <a:pt x="97" y="92"/>
                </a:cubicBezTo>
                <a:cubicBezTo>
                  <a:pt x="97" y="28"/>
                  <a:pt x="97" y="28"/>
                  <a:pt x="97" y="28"/>
                </a:cubicBezTo>
                <a:cubicBezTo>
                  <a:pt x="97" y="19"/>
                  <a:pt x="90" y="11"/>
                  <a:pt x="81" y="11"/>
                </a:cubicBezTo>
                <a:cubicBezTo>
                  <a:pt x="73" y="11"/>
                  <a:pt x="73" y="11"/>
                  <a:pt x="73" y="11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4"/>
                  <a:pt x="70" y="0"/>
                  <a:pt x="66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76" name="Freeform 12"/>
          <p:cNvSpPr>
            <a:spLocks noEditPoints="1"/>
          </p:cNvSpPr>
          <p:nvPr/>
        </p:nvSpPr>
        <p:spPr bwMode="auto">
          <a:xfrm>
            <a:off x="2327276" y="5751152"/>
            <a:ext cx="336551" cy="320675"/>
          </a:xfrm>
          <a:custGeom>
            <a:avLst/>
            <a:gdLst>
              <a:gd name="T0" fmla="*/ 43227 w 109"/>
              <a:gd name="T1" fmla="*/ 234339 h 104"/>
              <a:gd name="T2" fmla="*/ 30876 w 109"/>
              <a:gd name="T3" fmla="*/ 225089 h 104"/>
              <a:gd name="T4" fmla="*/ 30876 w 109"/>
              <a:gd name="T5" fmla="*/ 95586 h 104"/>
              <a:gd name="T6" fmla="*/ 43227 w 109"/>
              <a:gd name="T7" fmla="*/ 86336 h 104"/>
              <a:gd name="T8" fmla="*/ 237746 w 109"/>
              <a:gd name="T9" fmla="*/ 86336 h 104"/>
              <a:gd name="T10" fmla="*/ 253184 w 109"/>
              <a:gd name="T11" fmla="*/ 95586 h 104"/>
              <a:gd name="T12" fmla="*/ 253184 w 109"/>
              <a:gd name="T13" fmla="*/ 225089 h 104"/>
              <a:gd name="T14" fmla="*/ 237746 w 109"/>
              <a:gd name="T15" fmla="*/ 234339 h 104"/>
              <a:gd name="T16" fmla="*/ 43227 w 109"/>
              <a:gd name="T17" fmla="*/ 234339 h 104"/>
              <a:gd name="T18" fmla="*/ 86453 w 109"/>
              <a:gd name="T19" fmla="*/ 55501 h 104"/>
              <a:gd name="T20" fmla="*/ 86453 w 109"/>
              <a:gd name="T21" fmla="*/ 43168 h 104"/>
              <a:gd name="T22" fmla="*/ 98804 w 109"/>
              <a:gd name="T23" fmla="*/ 30834 h 104"/>
              <a:gd name="T24" fmla="*/ 293323 w 109"/>
              <a:gd name="T25" fmla="*/ 30834 h 104"/>
              <a:gd name="T26" fmla="*/ 305674 w 109"/>
              <a:gd name="T27" fmla="*/ 43168 h 104"/>
              <a:gd name="T28" fmla="*/ 305674 w 109"/>
              <a:gd name="T29" fmla="*/ 169588 h 104"/>
              <a:gd name="T30" fmla="*/ 293323 w 109"/>
              <a:gd name="T31" fmla="*/ 178838 h 104"/>
              <a:gd name="T32" fmla="*/ 284061 w 109"/>
              <a:gd name="T33" fmla="*/ 178838 h 104"/>
              <a:gd name="T34" fmla="*/ 284061 w 109"/>
              <a:gd name="T35" fmla="*/ 95586 h 104"/>
              <a:gd name="T36" fmla="*/ 237746 w 109"/>
              <a:gd name="T37" fmla="*/ 55501 h 104"/>
              <a:gd name="T38" fmla="*/ 86453 w 109"/>
              <a:gd name="T39" fmla="*/ 55501 h 104"/>
              <a:gd name="T40" fmla="*/ 293323 w 109"/>
              <a:gd name="T41" fmla="*/ 0 h 104"/>
              <a:gd name="T42" fmla="*/ 98804 w 109"/>
              <a:gd name="T43" fmla="*/ 0 h 104"/>
              <a:gd name="T44" fmla="*/ 55577 w 109"/>
              <a:gd name="T45" fmla="*/ 43168 h 104"/>
              <a:gd name="T46" fmla="*/ 55577 w 109"/>
              <a:gd name="T47" fmla="*/ 55501 h 104"/>
              <a:gd name="T48" fmla="*/ 43227 w 109"/>
              <a:gd name="T49" fmla="*/ 55501 h 104"/>
              <a:gd name="T50" fmla="*/ 0 w 109"/>
              <a:gd name="T51" fmla="*/ 95586 h 104"/>
              <a:gd name="T52" fmla="*/ 0 w 109"/>
              <a:gd name="T53" fmla="*/ 225089 h 104"/>
              <a:gd name="T54" fmla="*/ 43227 w 109"/>
              <a:gd name="T55" fmla="*/ 265174 h 104"/>
              <a:gd name="T56" fmla="*/ 120417 w 109"/>
              <a:gd name="T57" fmla="*/ 265174 h 104"/>
              <a:gd name="T58" fmla="*/ 120417 w 109"/>
              <a:gd name="T59" fmla="*/ 286757 h 104"/>
              <a:gd name="T60" fmla="*/ 80278 w 109"/>
              <a:gd name="T61" fmla="*/ 286757 h 104"/>
              <a:gd name="T62" fmla="*/ 64840 w 109"/>
              <a:gd name="T63" fmla="*/ 302175 h 104"/>
              <a:gd name="T64" fmla="*/ 80278 w 109"/>
              <a:gd name="T65" fmla="*/ 320675 h 104"/>
              <a:gd name="T66" fmla="*/ 203783 w 109"/>
              <a:gd name="T67" fmla="*/ 320675 h 104"/>
              <a:gd name="T68" fmla="*/ 219221 w 109"/>
              <a:gd name="T69" fmla="*/ 302175 h 104"/>
              <a:gd name="T70" fmla="*/ 203783 w 109"/>
              <a:gd name="T71" fmla="*/ 286757 h 104"/>
              <a:gd name="T72" fmla="*/ 163644 w 109"/>
              <a:gd name="T73" fmla="*/ 286757 h 104"/>
              <a:gd name="T74" fmla="*/ 163644 w 109"/>
              <a:gd name="T75" fmla="*/ 265174 h 104"/>
              <a:gd name="T76" fmla="*/ 237746 w 109"/>
              <a:gd name="T77" fmla="*/ 265174 h 104"/>
              <a:gd name="T78" fmla="*/ 284061 w 109"/>
              <a:gd name="T79" fmla="*/ 225089 h 104"/>
              <a:gd name="T80" fmla="*/ 284061 w 109"/>
              <a:gd name="T81" fmla="*/ 209672 h 104"/>
              <a:gd name="T82" fmla="*/ 293323 w 109"/>
              <a:gd name="T83" fmla="*/ 209672 h 104"/>
              <a:gd name="T84" fmla="*/ 336550 w 109"/>
              <a:gd name="T85" fmla="*/ 169588 h 104"/>
              <a:gd name="T86" fmla="*/ 336550 w 109"/>
              <a:gd name="T87" fmla="*/ 43168 h 104"/>
              <a:gd name="T88" fmla="*/ 293323 w 109"/>
              <a:gd name="T89" fmla="*/ 0 h 10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9" h="104">
                <a:moveTo>
                  <a:pt x="14" y="76"/>
                </a:moveTo>
                <a:cubicBezTo>
                  <a:pt x="12" y="76"/>
                  <a:pt x="10" y="74"/>
                  <a:pt x="10" y="73"/>
                </a:cubicBezTo>
                <a:cubicBezTo>
                  <a:pt x="10" y="31"/>
                  <a:pt x="10" y="31"/>
                  <a:pt x="10" y="31"/>
                </a:cubicBezTo>
                <a:cubicBezTo>
                  <a:pt x="10" y="30"/>
                  <a:pt x="12" y="28"/>
                  <a:pt x="14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80" y="28"/>
                  <a:pt x="82" y="30"/>
                  <a:pt x="82" y="31"/>
                </a:cubicBezTo>
                <a:cubicBezTo>
                  <a:pt x="82" y="73"/>
                  <a:pt x="82" y="73"/>
                  <a:pt x="82" y="73"/>
                </a:cubicBezTo>
                <a:cubicBezTo>
                  <a:pt x="82" y="74"/>
                  <a:pt x="80" y="76"/>
                  <a:pt x="77" y="76"/>
                </a:cubicBezTo>
                <a:cubicBezTo>
                  <a:pt x="14" y="76"/>
                  <a:pt x="14" y="76"/>
                  <a:pt x="14" y="76"/>
                </a:cubicBezTo>
                <a:moveTo>
                  <a:pt x="28" y="18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2"/>
                  <a:pt x="29" y="10"/>
                  <a:pt x="32" y="10"/>
                </a:cubicBezTo>
                <a:cubicBezTo>
                  <a:pt x="95" y="10"/>
                  <a:pt x="95" y="10"/>
                  <a:pt x="95" y="10"/>
                </a:cubicBezTo>
                <a:cubicBezTo>
                  <a:pt x="98" y="10"/>
                  <a:pt x="99" y="12"/>
                  <a:pt x="99" y="14"/>
                </a:cubicBezTo>
                <a:cubicBezTo>
                  <a:pt x="99" y="55"/>
                  <a:pt x="99" y="55"/>
                  <a:pt x="99" y="55"/>
                </a:cubicBezTo>
                <a:cubicBezTo>
                  <a:pt x="99" y="56"/>
                  <a:pt x="98" y="58"/>
                  <a:pt x="95" y="58"/>
                </a:cubicBezTo>
                <a:cubicBezTo>
                  <a:pt x="92" y="58"/>
                  <a:pt x="92" y="58"/>
                  <a:pt x="92" y="58"/>
                </a:cubicBezTo>
                <a:cubicBezTo>
                  <a:pt x="92" y="31"/>
                  <a:pt x="92" y="31"/>
                  <a:pt x="92" y="31"/>
                </a:cubicBezTo>
                <a:cubicBezTo>
                  <a:pt x="92" y="23"/>
                  <a:pt x="85" y="18"/>
                  <a:pt x="77" y="18"/>
                </a:cubicBezTo>
                <a:cubicBezTo>
                  <a:pt x="28" y="18"/>
                  <a:pt x="28" y="18"/>
                  <a:pt x="28" y="18"/>
                </a:cubicBezTo>
                <a:moveTo>
                  <a:pt x="95" y="0"/>
                </a:moveTo>
                <a:cubicBezTo>
                  <a:pt x="32" y="0"/>
                  <a:pt x="32" y="0"/>
                  <a:pt x="32" y="0"/>
                </a:cubicBezTo>
                <a:cubicBezTo>
                  <a:pt x="24" y="0"/>
                  <a:pt x="18" y="6"/>
                  <a:pt x="18" y="14"/>
                </a:cubicBezTo>
                <a:cubicBezTo>
                  <a:pt x="18" y="18"/>
                  <a:pt x="18" y="18"/>
                  <a:pt x="18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7" y="18"/>
                  <a:pt x="0" y="23"/>
                  <a:pt x="0" y="31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81"/>
                  <a:pt x="7" y="86"/>
                  <a:pt x="14" y="86"/>
                </a:cubicBezTo>
                <a:cubicBezTo>
                  <a:pt x="39" y="86"/>
                  <a:pt x="39" y="86"/>
                  <a:pt x="39" y="86"/>
                </a:cubicBezTo>
                <a:cubicBezTo>
                  <a:pt x="39" y="93"/>
                  <a:pt x="39" y="93"/>
                  <a:pt x="39" y="93"/>
                </a:cubicBezTo>
                <a:cubicBezTo>
                  <a:pt x="26" y="93"/>
                  <a:pt x="26" y="93"/>
                  <a:pt x="26" y="93"/>
                </a:cubicBezTo>
                <a:cubicBezTo>
                  <a:pt x="23" y="93"/>
                  <a:pt x="21" y="95"/>
                  <a:pt x="21" y="98"/>
                </a:cubicBezTo>
                <a:cubicBezTo>
                  <a:pt x="21" y="101"/>
                  <a:pt x="23" y="104"/>
                  <a:pt x="26" y="104"/>
                </a:cubicBezTo>
                <a:cubicBezTo>
                  <a:pt x="66" y="104"/>
                  <a:pt x="66" y="104"/>
                  <a:pt x="66" y="104"/>
                </a:cubicBezTo>
                <a:cubicBezTo>
                  <a:pt x="68" y="104"/>
                  <a:pt x="71" y="101"/>
                  <a:pt x="71" y="98"/>
                </a:cubicBezTo>
                <a:cubicBezTo>
                  <a:pt x="71" y="95"/>
                  <a:pt x="68" y="93"/>
                  <a:pt x="66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3" y="86"/>
                  <a:pt x="53" y="86"/>
                  <a:pt x="53" y="86"/>
                </a:cubicBezTo>
                <a:cubicBezTo>
                  <a:pt x="77" y="86"/>
                  <a:pt x="77" y="86"/>
                  <a:pt x="77" y="86"/>
                </a:cubicBezTo>
                <a:cubicBezTo>
                  <a:pt x="85" y="86"/>
                  <a:pt x="92" y="81"/>
                  <a:pt x="92" y="73"/>
                </a:cubicBezTo>
                <a:cubicBezTo>
                  <a:pt x="92" y="68"/>
                  <a:pt x="92" y="68"/>
                  <a:pt x="92" y="68"/>
                </a:cubicBezTo>
                <a:cubicBezTo>
                  <a:pt x="95" y="68"/>
                  <a:pt x="95" y="68"/>
                  <a:pt x="95" y="68"/>
                </a:cubicBezTo>
                <a:cubicBezTo>
                  <a:pt x="103" y="68"/>
                  <a:pt x="109" y="63"/>
                  <a:pt x="109" y="55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9" y="6"/>
                  <a:pt x="103" y="0"/>
                  <a:pt x="95" y="0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10476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教务管理系统</a:t>
            </a:r>
            <a:r>
              <a:rPr lang="en-US" altLang="zh-CN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模块</a:t>
            </a:r>
            <a:endParaRPr lang="zh-CN" altLang="en-US" sz="1600" dirty="0">
              <a:solidFill>
                <a:schemeClr val="bg1"/>
              </a:solidFill>
              <a:latin typeface="方正书宋简体" charset="0"/>
              <a:cs typeface="方正书宋简体" charset="0"/>
              <a:sym typeface="+mn-ea"/>
            </a:endParaRPr>
          </a:p>
        </p:txBody>
      </p:sp>
      <p:sp>
        <p:nvSpPr>
          <p:cNvPr id="19" name="矩形: 圆角 18"/>
          <p:cNvSpPr/>
          <p:nvPr/>
        </p:nvSpPr>
        <p:spPr bwMode="auto">
          <a:xfrm>
            <a:off x="732121" y="847353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400" b="1" dirty="0" smtClean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考务管理</a:t>
            </a:r>
            <a:endParaRPr lang="zh-CN" altLang="en-US" sz="1400" b="1" dirty="0" smtClean="0">
              <a:solidFill>
                <a:prstClr val="white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cxnSp>
        <p:nvCxnSpPr>
          <p:cNvPr id="33" name="Straight Connector 8"/>
          <p:cNvCxnSpPr/>
          <p:nvPr/>
        </p:nvCxnSpPr>
        <p:spPr>
          <a:xfrm rot="5400000">
            <a:off x="4936114" y="3781501"/>
            <a:ext cx="2160000" cy="158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651177" y="1820841"/>
            <a:ext cx="728285" cy="728125"/>
            <a:chOff x="5246363" y="1457899"/>
            <a:chExt cx="728285" cy="728125"/>
          </a:xfrm>
        </p:grpSpPr>
        <p:sp>
          <p:nvSpPr>
            <p:cNvPr id="34" name="椭圆 33"/>
            <p:cNvSpPr/>
            <p:nvPr/>
          </p:nvSpPr>
          <p:spPr bwMode="auto">
            <a:xfrm>
              <a:off x="5246363" y="1457899"/>
              <a:ext cx="728285" cy="72812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5E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lang="zh-CN" altLang="en-US" noProof="1"/>
            </a:p>
          </p:txBody>
        </p:sp>
        <p:sp>
          <p:nvSpPr>
            <p:cNvPr id="37" name="文本框 15"/>
            <p:cNvSpPr>
              <a:spLocks noChangeArrowheads="1"/>
            </p:cNvSpPr>
            <p:nvPr/>
          </p:nvSpPr>
          <p:spPr bwMode="auto">
            <a:xfrm>
              <a:off x="5246363" y="1668074"/>
              <a:ext cx="7282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ctr"/>
              <a:r>
                <a:rPr lang="zh-CN" altLang="en-US" sz="1600" b="1" dirty="0">
                  <a:solidFill>
                    <a:srgbClr val="1D3F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egoe UI Black" panose="020B0A02040204020203" pitchFamily="34" charset="0"/>
                </a:rPr>
                <a:t>科学</a:t>
              </a:r>
              <a:endParaRPr lang="zh-CN" altLang="en-US" sz="1600" b="1" dirty="0">
                <a:solidFill>
                  <a:srgbClr val="1D3F9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egoe UI Black" panose="020B0A02040204020203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652765" y="3415289"/>
            <a:ext cx="728285" cy="728125"/>
            <a:chOff x="5246363" y="1457899"/>
            <a:chExt cx="728285" cy="728125"/>
          </a:xfrm>
        </p:grpSpPr>
        <p:sp>
          <p:nvSpPr>
            <p:cNvPr id="39" name="椭圆 38"/>
            <p:cNvSpPr/>
            <p:nvPr/>
          </p:nvSpPr>
          <p:spPr bwMode="auto">
            <a:xfrm>
              <a:off x="5246363" y="1457899"/>
              <a:ext cx="728285" cy="72812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5E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lang="zh-CN" altLang="en-US" noProof="1"/>
            </a:p>
          </p:txBody>
        </p:sp>
        <p:sp>
          <p:nvSpPr>
            <p:cNvPr id="40" name="文本框 15"/>
            <p:cNvSpPr>
              <a:spLocks noChangeArrowheads="1"/>
            </p:cNvSpPr>
            <p:nvPr/>
          </p:nvSpPr>
          <p:spPr bwMode="auto">
            <a:xfrm>
              <a:off x="5246363" y="1668074"/>
              <a:ext cx="7282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ctr"/>
              <a:r>
                <a:rPr lang="zh-CN" altLang="en-US" sz="1600" b="1" dirty="0">
                  <a:solidFill>
                    <a:srgbClr val="1D3F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egoe UI Black" panose="020B0A02040204020203" pitchFamily="34" charset="0"/>
                </a:rPr>
                <a:t>快速</a:t>
              </a:r>
              <a:endParaRPr lang="zh-CN" altLang="en-US" sz="1600" b="1" dirty="0">
                <a:solidFill>
                  <a:srgbClr val="1D3F9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egoe UI Black" panose="020B0A02040204020203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651176" y="5009736"/>
            <a:ext cx="728285" cy="728125"/>
            <a:chOff x="5246363" y="1457899"/>
            <a:chExt cx="728285" cy="728125"/>
          </a:xfrm>
        </p:grpSpPr>
        <p:sp>
          <p:nvSpPr>
            <p:cNvPr id="42" name="椭圆 41"/>
            <p:cNvSpPr/>
            <p:nvPr/>
          </p:nvSpPr>
          <p:spPr bwMode="auto">
            <a:xfrm>
              <a:off x="5246363" y="1457899"/>
              <a:ext cx="728285" cy="72812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5E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lang="zh-CN" altLang="en-US" noProof="1"/>
            </a:p>
          </p:txBody>
        </p:sp>
        <p:sp>
          <p:nvSpPr>
            <p:cNvPr id="43" name="文本框 15"/>
            <p:cNvSpPr>
              <a:spLocks noChangeArrowheads="1"/>
            </p:cNvSpPr>
            <p:nvPr/>
          </p:nvSpPr>
          <p:spPr bwMode="auto">
            <a:xfrm>
              <a:off x="5246363" y="1668074"/>
              <a:ext cx="7282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ctr"/>
              <a:r>
                <a:rPr lang="zh-CN" altLang="en-US" sz="1600" b="1" dirty="0">
                  <a:solidFill>
                    <a:srgbClr val="1D3F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egoe UI Black" panose="020B0A02040204020203" pitchFamily="34" charset="0"/>
                </a:rPr>
                <a:t>合理</a:t>
              </a:r>
              <a:endParaRPr lang="zh-CN" altLang="en-US" sz="1600" b="1" dirty="0">
                <a:solidFill>
                  <a:srgbClr val="1D3F9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egoe UI Black" panose="020B0A02040204020203" pitchFamily="34" charset="0"/>
              </a:endParaRPr>
            </a:p>
          </p:txBody>
        </p:sp>
      </p:grpSp>
      <p:sp>
        <p:nvSpPr>
          <p:cNvPr id="44" name="上箭头 43"/>
          <p:cNvSpPr/>
          <p:nvPr/>
        </p:nvSpPr>
        <p:spPr>
          <a:xfrm rot="5400000">
            <a:off x="4884272" y="3361622"/>
            <a:ext cx="360045" cy="925270"/>
          </a:xfrm>
          <a:prstGeom prst="upArrow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3196206" y="3207485"/>
            <a:ext cx="1553845" cy="1589344"/>
            <a:chOff x="1393" y="6184"/>
            <a:chExt cx="3064" cy="3134"/>
          </a:xfrm>
        </p:grpSpPr>
        <p:sp>
          <p:nvSpPr>
            <p:cNvPr id="49" name="TextBox 31"/>
            <p:cNvSpPr/>
            <p:nvPr/>
          </p:nvSpPr>
          <p:spPr>
            <a:xfrm>
              <a:off x="1393" y="8071"/>
              <a:ext cx="3064" cy="124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zh-CN" altLang="zh-CN" sz="1600" b="1" dirty="0">
                  <a:latin typeface="方正书宋简体" charset="0"/>
                  <a:ea typeface="方正书宋简体" charset="0"/>
                  <a:sym typeface="微软雅黑" panose="020B0503020204020204" pitchFamily="34" charset="-122"/>
                </a:rPr>
                <a:t>按需制定</a:t>
              </a:r>
              <a:endParaRPr lang="zh-CN" altLang="zh-CN" sz="1600" b="1" dirty="0">
                <a:latin typeface="方正书宋简体" charset="0"/>
                <a:ea typeface="方正书宋简体" charset="0"/>
                <a:sym typeface="微软雅黑" panose="020B0503020204020204" pitchFamily="34" charset="-122"/>
              </a:endParaRPr>
            </a:p>
            <a:p>
              <a:pPr lv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zh-CN" altLang="zh-CN" sz="1600" b="1" dirty="0">
                  <a:latin typeface="方正书宋简体" charset="0"/>
                  <a:ea typeface="方正书宋简体" charset="0"/>
                  <a:sym typeface="微软雅黑" panose="020B0503020204020204" pitchFamily="34" charset="-122"/>
                </a:rPr>
                <a:t>考试任务</a:t>
              </a:r>
              <a:endParaRPr lang="zh-CN" altLang="zh-CN" sz="1600" b="1" dirty="0">
                <a:latin typeface="方正书宋简体" charset="0"/>
                <a:ea typeface="方正书宋简体" charset="0"/>
                <a:sym typeface="微软雅黑" panose="020B0503020204020204" pitchFamily="34" charset="-122"/>
              </a:endParaRPr>
            </a:p>
          </p:txBody>
        </p:sp>
        <p:grpSp>
          <p:nvGrpSpPr>
            <p:cNvPr id="50" name="组合 8"/>
            <p:cNvGrpSpPr/>
            <p:nvPr/>
          </p:nvGrpSpPr>
          <p:grpSpPr>
            <a:xfrm>
              <a:off x="2020" y="6184"/>
              <a:ext cx="1820" cy="1821"/>
              <a:chOff x="1351" y="2724"/>
              <a:chExt cx="1820" cy="1820"/>
            </a:xfrm>
          </p:grpSpPr>
          <p:sp>
            <p:nvSpPr>
              <p:cNvPr id="52" name="Oval 63"/>
              <p:cNvSpPr/>
              <p:nvPr/>
            </p:nvSpPr>
            <p:spPr>
              <a:xfrm>
                <a:off x="1351" y="2724"/>
                <a:ext cx="1820" cy="182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3F6E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53" name="Oval 48"/>
              <p:cNvSpPr/>
              <p:nvPr/>
            </p:nvSpPr>
            <p:spPr>
              <a:xfrm>
                <a:off x="1473" y="2836"/>
                <a:ext cx="1597" cy="1597"/>
              </a:xfrm>
              <a:prstGeom prst="ellipse">
                <a:avLst/>
              </a:prstGeom>
              <a:solidFill>
                <a:srgbClr val="3F6E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7025688" y="3207484"/>
            <a:ext cx="1553845" cy="1319044"/>
            <a:chOff x="1393" y="6184"/>
            <a:chExt cx="3064" cy="2601"/>
          </a:xfrm>
        </p:grpSpPr>
        <p:sp>
          <p:nvSpPr>
            <p:cNvPr id="55" name="TextBox 31"/>
            <p:cNvSpPr/>
            <p:nvPr/>
          </p:nvSpPr>
          <p:spPr>
            <a:xfrm>
              <a:off x="1393" y="8071"/>
              <a:ext cx="3064" cy="71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zh-CN" altLang="zh-CN" sz="1600" b="1" dirty="0">
                  <a:latin typeface="方正书宋简体" charset="0"/>
                  <a:ea typeface="方正书宋简体" charset="0"/>
                  <a:sym typeface="微软雅黑" panose="020B0503020204020204" pitchFamily="34" charset="-122"/>
                </a:rPr>
                <a:t>智能排考</a:t>
              </a:r>
              <a:endPara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56" name="组合 8"/>
            <p:cNvGrpSpPr/>
            <p:nvPr/>
          </p:nvGrpSpPr>
          <p:grpSpPr>
            <a:xfrm>
              <a:off x="2020" y="6184"/>
              <a:ext cx="1820" cy="1821"/>
              <a:chOff x="1351" y="2724"/>
              <a:chExt cx="1820" cy="1820"/>
            </a:xfrm>
          </p:grpSpPr>
          <p:sp>
            <p:nvSpPr>
              <p:cNvPr id="58" name="Oval 63"/>
              <p:cNvSpPr/>
              <p:nvPr/>
            </p:nvSpPr>
            <p:spPr>
              <a:xfrm>
                <a:off x="1351" y="2724"/>
                <a:ext cx="1820" cy="182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3F6E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59" name="Oval 48"/>
              <p:cNvSpPr/>
              <p:nvPr/>
            </p:nvSpPr>
            <p:spPr>
              <a:xfrm>
                <a:off x="1473" y="2836"/>
                <a:ext cx="1597" cy="1597"/>
              </a:xfrm>
              <a:prstGeom prst="ellipse">
                <a:avLst/>
              </a:prstGeom>
              <a:solidFill>
                <a:srgbClr val="3F6E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</p:grpSp>
      <p:sp>
        <p:nvSpPr>
          <p:cNvPr id="60" name="上箭头 59"/>
          <p:cNvSpPr/>
          <p:nvPr/>
        </p:nvSpPr>
        <p:spPr>
          <a:xfrm rot="6846354">
            <a:off x="2899639" y="2564826"/>
            <a:ext cx="360045" cy="925270"/>
          </a:xfrm>
          <a:prstGeom prst="upArrow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291677" y="2233392"/>
            <a:ext cx="1553845" cy="1589344"/>
            <a:chOff x="1393" y="6184"/>
            <a:chExt cx="3064" cy="3134"/>
          </a:xfrm>
        </p:grpSpPr>
        <p:sp>
          <p:nvSpPr>
            <p:cNvPr id="62" name="TextBox 31"/>
            <p:cNvSpPr/>
            <p:nvPr/>
          </p:nvSpPr>
          <p:spPr>
            <a:xfrm>
              <a:off x="1393" y="8071"/>
              <a:ext cx="3064" cy="124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zh-CN" altLang="zh-CN" sz="1600" b="1" dirty="0">
                  <a:latin typeface="方正书宋简体" charset="0"/>
                  <a:ea typeface="方正书宋简体" charset="0"/>
                  <a:sym typeface="微软雅黑" panose="020B0503020204020204" pitchFamily="34" charset="-122"/>
                </a:rPr>
                <a:t>设置各类</a:t>
              </a:r>
              <a:endParaRPr lang="zh-CN" altLang="zh-CN" sz="1600" b="1" dirty="0">
                <a:latin typeface="方正书宋简体" charset="0"/>
                <a:ea typeface="方正书宋简体" charset="0"/>
                <a:sym typeface="微软雅黑" panose="020B0503020204020204" pitchFamily="34" charset="-122"/>
              </a:endParaRPr>
            </a:p>
            <a:p>
              <a:pPr lvl="0" indent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zh-CN" altLang="zh-CN" sz="1600" b="1" dirty="0">
                  <a:latin typeface="方正书宋简体" charset="0"/>
                  <a:ea typeface="方正书宋简体" charset="0"/>
                  <a:sym typeface="微软雅黑" panose="020B0503020204020204" pitchFamily="34" charset="-122"/>
                </a:rPr>
                <a:t>考试参数</a:t>
              </a:r>
              <a:endParaRPr lang="zh-CN" altLang="zh-CN" sz="1600" b="1" dirty="0">
                <a:latin typeface="方正书宋简体" charset="0"/>
                <a:ea typeface="方正书宋简体" charset="0"/>
                <a:sym typeface="微软雅黑" panose="020B0503020204020204" pitchFamily="34" charset="-122"/>
              </a:endParaRPr>
            </a:p>
          </p:txBody>
        </p:sp>
        <p:grpSp>
          <p:nvGrpSpPr>
            <p:cNvPr id="63" name="组合 8"/>
            <p:cNvGrpSpPr/>
            <p:nvPr/>
          </p:nvGrpSpPr>
          <p:grpSpPr>
            <a:xfrm>
              <a:off x="2020" y="6184"/>
              <a:ext cx="1820" cy="1821"/>
              <a:chOff x="1351" y="2724"/>
              <a:chExt cx="1820" cy="1820"/>
            </a:xfrm>
          </p:grpSpPr>
          <p:sp>
            <p:nvSpPr>
              <p:cNvPr id="65" name="Oval 63"/>
              <p:cNvSpPr/>
              <p:nvPr/>
            </p:nvSpPr>
            <p:spPr>
              <a:xfrm>
                <a:off x="1351" y="2724"/>
                <a:ext cx="1820" cy="182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3F6E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66" name="Oval 48"/>
              <p:cNvSpPr/>
              <p:nvPr/>
            </p:nvSpPr>
            <p:spPr>
              <a:xfrm>
                <a:off x="1473" y="2836"/>
                <a:ext cx="1597" cy="1597"/>
              </a:xfrm>
              <a:prstGeom prst="ellipse">
                <a:avLst/>
              </a:prstGeom>
              <a:solidFill>
                <a:srgbClr val="3F6E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</p:grpSp>
      <p:sp>
        <p:nvSpPr>
          <p:cNvPr id="67" name="上箭头 66"/>
          <p:cNvSpPr/>
          <p:nvPr/>
        </p:nvSpPr>
        <p:spPr>
          <a:xfrm rot="14753646" flipH="1">
            <a:off x="8498126" y="2555739"/>
            <a:ext cx="360045" cy="925270"/>
          </a:xfrm>
          <a:prstGeom prst="upArrow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9027120" y="2225575"/>
            <a:ext cx="1553845" cy="1319044"/>
            <a:chOff x="1393" y="6184"/>
            <a:chExt cx="3064" cy="2601"/>
          </a:xfrm>
        </p:grpSpPr>
        <p:sp>
          <p:nvSpPr>
            <p:cNvPr id="69" name="TextBox 31"/>
            <p:cNvSpPr/>
            <p:nvPr/>
          </p:nvSpPr>
          <p:spPr>
            <a:xfrm>
              <a:off x="1393" y="8071"/>
              <a:ext cx="3064" cy="71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zh-CN" altLang="zh-CN" sz="1600" b="1" dirty="0">
                  <a:latin typeface="方正书宋简体" charset="0"/>
                  <a:ea typeface="方正书宋简体" charset="0"/>
                  <a:sym typeface="微软雅黑" panose="020B0503020204020204" pitchFamily="34" charset="-122"/>
                </a:rPr>
                <a:t>考试冲突检测</a:t>
              </a:r>
              <a:endParaRPr lang="zh-CN" altLang="zh-CN" sz="1600" b="1" dirty="0">
                <a:latin typeface="方正书宋简体" charset="0"/>
                <a:ea typeface="方正书宋简体" charset="0"/>
                <a:sym typeface="微软雅黑" panose="020B0503020204020204" pitchFamily="34" charset="-122"/>
              </a:endParaRPr>
            </a:p>
          </p:txBody>
        </p:sp>
        <p:grpSp>
          <p:nvGrpSpPr>
            <p:cNvPr id="70" name="组合 8"/>
            <p:cNvGrpSpPr/>
            <p:nvPr/>
          </p:nvGrpSpPr>
          <p:grpSpPr>
            <a:xfrm>
              <a:off x="2020" y="6184"/>
              <a:ext cx="1820" cy="1821"/>
              <a:chOff x="1351" y="2724"/>
              <a:chExt cx="1820" cy="1820"/>
            </a:xfrm>
          </p:grpSpPr>
          <p:sp>
            <p:nvSpPr>
              <p:cNvPr id="72" name="Oval 63"/>
              <p:cNvSpPr/>
              <p:nvPr/>
            </p:nvSpPr>
            <p:spPr>
              <a:xfrm>
                <a:off x="1351" y="2724"/>
                <a:ext cx="1820" cy="182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3F6E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73" name="Oval 48"/>
              <p:cNvSpPr/>
              <p:nvPr/>
            </p:nvSpPr>
            <p:spPr>
              <a:xfrm>
                <a:off x="1473" y="2836"/>
                <a:ext cx="1597" cy="1597"/>
              </a:xfrm>
              <a:prstGeom prst="ellipse">
                <a:avLst/>
              </a:prstGeom>
              <a:solidFill>
                <a:srgbClr val="3F6E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</p:grpSp>
      <p:sp>
        <p:nvSpPr>
          <p:cNvPr id="74" name="上箭头 73"/>
          <p:cNvSpPr/>
          <p:nvPr/>
        </p:nvSpPr>
        <p:spPr>
          <a:xfrm rot="14753646" flipV="1">
            <a:off x="2899640" y="4276534"/>
            <a:ext cx="360045" cy="925270"/>
          </a:xfrm>
          <a:prstGeom prst="upArrow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上箭头 74"/>
          <p:cNvSpPr/>
          <p:nvPr/>
        </p:nvSpPr>
        <p:spPr>
          <a:xfrm rot="6846354" flipH="1" flipV="1">
            <a:off x="8582427" y="4276534"/>
            <a:ext cx="360045" cy="925270"/>
          </a:xfrm>
          <a:prstGeom prst="upArrow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9034980" y="4257171"/>
            <a:ext cx="1553845" cy="1319044"/>
            <a:chOff x="1393" y="6184"/>
            <a:chExt cx="3064" cy="2601"/>
          </a:xfrm>
        </p:grpSpPr>
        <p:sp>
          <p:nvSpPr>
            <p:cNvPr id="77" name="TextBox 31"/>
            <p:cNvSpPr/>
            <p:nvPr/>
          </p:nvSpPr>
          <p:spPr>
            <a:xfrm>
              <a:off x="1393" y="8071"/>
              <a:ext cx="3064" cy="71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zh-CN" altLang="zh-CN" sz="1600" b="1" dirty="0">
                  <a:latin typeface="方正书宋简体" charset="0"/>
                  <a:ea typeface="方正书宋简体" charset="0"/>
                  <a:sym typeface="微软雅黑" panose="020B0503020204020204" pitchFamily="34" charset="-122"/>
                </a:rPr>
                <a:t>发布考试安排</a:t>
              </a:r>
              <a:endPara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78" name="组合 8"/>
            <p:cNvGrpSpPr/>
            <p:nvPr/>
          </p:nvGrpSpPr>
          <p:grpSpPr>
            <a:xfrm>
              <a:off x="2020" y="6184"/>
              <a:ext cx="1820" cy="1821"/>
              <a:chOff x="1351" y="2724"/>
              <a:chExt cx="1820" cy="1820"/>
            </a:xfrm>
          </p:grpSpPr>
          <p:sp>
            <p:nvSpPr>
              <p:cNvPr id="80" name="Oval 63"/>
              <p:cNvSpPr/>
              <p:nvPr/>
            </p:nvSpPr>
            <p:spPr>
              <a:xfrm>
                <a:off x="1351" y="2724"/>
                <a:ext cx="1820" cy="182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3F6E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81" name="Oval 48"/>
              <p:cNvSpPr/>
              <p:nvPr/>
            </p:nvSpPr>
            <p:spPr>
              <a:xfrm>
                <a:off x="1473" y="2836"/>
                <a:ext cx="1597" cy="1597"/>
              </a:xfrm>
              <a:prstGeom prst="ellipse">
                <a:avLst/>
              </a:prstGeom>
              <a:solidFill>
                <a:srgbClr val="3F6E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1299537" y="4257171"/>
            <a:ext cx="1553845" cy="1589344"/>
            <a:chOff x="1393" y="6184"/>
            <a:chExt cx="3064" cy="3134"/>
          </a:xfrm>
        </p:grpSpPr>
        <p:sp>
          <p:nvSpPr>
            <p:cNvPr id="83" name="TextBox 31"/>
            <p:cNvSpPr/>
            <p:nvPr/>
          </p:nvSpPr>
          <p:spPr>
            <a:xfrm>
              <a:off x="1393" y="8071"/>
              <a:ext cx="3064" cy="124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zh-CN" altLang="zh-CN" sz="1600" b="1" dirty="0">
                  <a:latin typeface="方正书宋简体" charset="0"/>
                  <a:ea typeface="方正书宋简体" charset="0"/>
                  <a:sym typeface="微软雅黑" panose="020B0503020204020204" pitchFamily="34" charset="-122"/>
                </a:rPr>
                <a:t>缓考申请</a:t>
              </a:r>
              <a:endParaRPr lang="zh-CN" altLang="zh-CN" sz="1600" b="1" dirty="0">
                <a:latin typeface="方正书宋简体" charset="0"/>
                <a:ea typeface="方正书宋简体" charset="0"/>
                <a:sym typeface="微软雅黑" panose="020B0503020204020204" pitchFamily="34" charset="-122"/>
              </a:endParaRPr>
            </a:p>
            <a:p>
              <a:pPr lv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zh-CN" altLang="zh-CN" sz="1600" b="1" dirty="0">
                  <a:latin typeface="方正书宋简体" charset="0"/>
                  <a:ea typeface="方正书宋简体" charset="0"/>
                  <a:sym typeface="微软雅黑" panose="020B0503020204020204" pitchFamily="34" charset="-122"/>
                </a:rPr>
                <a:t>与审核</a:t>
              </a:r>
              <a:endParaRPr lang="zh-CN" altLang="zh-CN" sz="1600" b="1" dirty="0">
                <a:latin typeface="方正书宋简体" charset="0"/>
                <a:ea typeface="方正书宋简体" charset="0"/>
                <a:sym typeface="微软雅黑" panose="020B0503020204020204" pitchFamily="34" charset="-122"/>
              </a:endParaRPr>
            </a:p>
          </p:txBody>
        </p:sp>
        <p:grpSp>
          <p:nvGrpSpPr>
            <p:cNvPr id="84" name="组合 8"/>
            <p:cNvGrpSpPr/>
            <p:nvPr/>
          </p:nvGrpSpPr>
          <p:grpSpPr>
            <a:xfrm>
              <a:off x="2020" y="6184"/>
              <a:ext cx="1820" cy="1821"/>
              <a:chOff x="1351" y="2724"/>
              <a:chExt cx="1820" cy="1820"/>
            </a:xfrm>
          </p:grpSpPr>
          <p:sp>
            <p:nvSpPr>
              <p:cNvPr id="86" name="Oval 63"/>
              <p:cNvSpPr/>
              <p:nvPr/>
            </p:nvSpPr>
            <p:spPr>
              <a:xfrm>
                <a:off x="1351" y="2724"/>
                <a:ext cx="1820" cy="182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3F6E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87" name="Oval 48"/>
              <p:cNvSpPr/>
              <p:nvPr/>
            </p:nvSpPr>
            <p:spPr>
              <a:xfrm>
                <a:off x="1473" y="2836"/>
                <a:ext cx="1597" cy="1597"/>
              </a:xfrm>
              <a:prstGeom prst="ellipse">
                <a:avLst/>
              </a:prstGeom>
              <a:solidFill>
                <a:srgbClr val="3F6E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3750205" y="3499345"/>
            <a:ext cx="514143" cy="370746"/>
            <a:chOff x="4891974" y="3231977"/>
            <a:chExt cx="569772" cy="410870"/>
          </a:xfrm>
          <a:solidFill>
            <a:schemeClr val="bg1"/>
          </a:solidFill>
        </p:grpSpPr>
        <p:sp>
          <p:nvSpPr>
            <p:cNvPr id="89" name="Freeform 226"/>
            <p:cNvSpPr>
              <a:spLocks noEditPoints="1"/>
            </p:cNvSpPr>
            <p:nvPr/>
          </p:nvSpPr>
          <p:spPr bwMode="auto">
            <a:xfrm>
              <a:off x="4891974" y="3231977"/>
              <a:ext cx="462207" cy="410870"/>
            </a:xfrm>
            <a:custGeom>
              <a:avLst/>
              <a:gdLst>
                <a:gd name="T0" fmla="*/ 215 w 222"/>
                <a:gd name="T1" fmla="*/ 0 h 197"/>
                <a:gd name="T2" fmla="*/ 7 w 222"/>
                <a:gd name="T3" fmla="*/ 0 h 197"/>
                <a:gd name="T4" fmla="*/ 0 w 222"/>
                <a:gd name="T5" fmla="*/ 7 h 197"/>
                <a:gd name="T6" fmla="*/ 0 w 222"/>
                <a:gd name="T7" fmla="*/ 190 h 197"/>
                <a:gd name="T8" fmla="*/ 7 w 222"/>
                <a:gd name="T9" fmla="*/ 197 h 197"/>
                <a:gd name="T10" fmla="*/ 215 w 222"/>
                <a:gd name="T11" fmla="*/ 197 h 197"/>
                <a:gd name="T12" fmla="*/ 222 w 222"/>
                <a:gd name="T13" fmla="*/ 190 h 197"/>
                <a:gd name="T14" fmla="*/ 222 w 222"/>
                <a:gd name="T15" fmla="*/ 7 h 197"/>
                <a:gd name="T16" fmla="*/ 215 w 222"/>
                <a:gd name="T17" fmla="*/ 0 h 197"/>
                <a:gd name="T18" fmla="*/ 171 w 222"/>
                <a:gd name="T19" fmla="*/ 15 h 197"/>
                <a:gd name="T20" fmla="*/ 180 w 222"/>
                <a:gd name="T21" fmla="*/ 24 h 197"/>
                <a:gd name="T22" fmla="*/ 171 w 222"/>
                <a:gd name="T23" fmla="*/ 34 h 197"/>
                <a:gd name="T24" fmla="*/ 162 w 222"/>
                <a:gd name="T25" fmla="*/ 24 h 197"/>
                <a:gd name="T26" fmla="*/ 171 w 222"/>
                <a:gd name="T27" fmla="*/ 15 h 197"/>
                <a:gd name="T28" fmla="*/ 143 w 222"/>
                <a:gd name="T29" fmla="*/ 15 h 197"/>
                <a:gd name="T30" fmla="*/ 153 w 222"/>
                <a:gd name="T31" fmla="*/ 24 h 197"/>
                <a:gd name="T32" fmla="*/ 143 w 222"/>
                <a:gd name="T33" fmla="*/ 34 h 197"/>
                <a:gd name="T34" fmla="*/ 134 w 222"/>
                <a:gd name="T35" fmla="*/ 24 h 197"/>
                <a:gd name="T36" fmla="*/ 143 w 222"/>
                <a:gd name="T37" fmla="*/ 15 h 197"/>
                <a:gd name="T38" fmla="*/ 208 w 222"/>
                <a:gd name="T39" fmla="*/ 183 h 197"/>
                <a:gd name="T40" fmla="*/ 14 w 222"/>
                <a:gd name="T41" fmla="*/ 183 h 197"/>
                <a:gd name="T42" fmla="*/ 14 w 222"/>
                <a:gd name="T43" fmla="*/ 49 h 197"/>
                <a:gd name="T44" fmla="*/ 208 w 222"/>
                <a:gd name="T45" fmla="*/ 49 h 197"/>
                <a:gd name="T46" fmla="*/ 208 w 222"/>
                <a:gd name="T47" fmla="*/ 183 h 197"/>
                <a:gd name="T48" fmla="*/ 199 w 222"/>
                <a:gd name="T49" fmla="*/ 34 h 197"/>
                <a:gd name="T50" fmla="*/ 189 w 222"/>
                <a:gd name="T51" fmla="*/ 24 h 197"/>
                <a:gd name="T52" fmla="*/ 199 w 222"/>
                <a:gd name="T53" fmla="*/ 15 h 197"/>
                <a:gd name="T54" fmla="*/ 208 w 222"/>
                <a:gd name="T55" fmla="*/ 24 h 197"/>
                <a:gd name="T56" fmla="*/ 199 w 222"/>
                <a:gd name="T57" fmla="*/ 3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197">
                  <a:moveTo>
                    <a:pt x="215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3"/>
                    <a:pt x="4" y="197"/>
                    <a:pt x="7" y="197"/>
                  </a:cubicBezTo>
                  <a:cubicBezTo>
                    <a:pt x="215" y="197"/>
                    <a:pt x="215" y="197"/>
                    <a:pt x="215" y="197"/>
                  </a:cubicBezTo>
                  <a:cubicBezTo>
                    <a:pt x="219" y="197"/>
                    <a:pt x="222" y="193"/>
                    <a:pt x="222" y="190"/>
                  </a:cubicBezTo>
                  <a:cubicBezTo>
                    <a:pt x="222" y="7"/>
                    <a:pt x="222" y="7"/>
                    <a:pt x="222" y="7"/>
                  </a:cubicBezTo>
                  <a:cubicBezTo>
                    <a:pt x="222" y="3"/>
                    <a:pt x="219" y="0"/>
                    <a:pt x="215" y="0"/>
                  </a:cubicBezTo>
                  <a:close/>
                  <a:moveTo>
                    <a:pt x="171" y="15"/>
                  </a:moveTo>
                  <a:cubicBezTo>
                    <a:pt x="176" y="15"/>
                    <a:pt x="180" y="19"/>
                    <a:pt x="180" y="24"/>
                  </a:cubicBezTo>
                  <a:cubicBezTo>
                    <a:pt x="180" y="29"/>
                    <a:pt x="176" y="34"/>
                    <a:pt x="171" y="34"/>
                  </a:cubicBezTo>
                  <a:cubicBezTo>
                    <a:pt x="166" y="34"/>
                    <a:pt x="162" y="29"/>
                    <a:pt x="162" y="24"/>
                  </a:cubicBezTo>
                  <a:cubicBezTo>
                    <a:pt x="162" y="19"/>
                    <a:pt x="166" y="15"/>
                    <a:pt x="171" y="15"/>
                  </a:cubicBezTo>
                  <a:close/>
                  <a:moveTo>
                    <a:pt x="143" y="15"/>
                  </a:moveTo>
                  <a:cubicBezTo>
                    <a:pt x="149" y="15"/>
                    <a:pt x="153" y="19"/>
                    <a:pt x="153" y="24"/>
                  </a:cubicBezTo>
                  <a:cubicBezTo>
                    <a:pt x="153" y="29"/>
                    <a:pt x="149" y="34"/>
                    <a:pt x="143" y="34"/>
                  </a:cubicBezTo>
                  <a:cubicBezTo>
                    <a:pt x="138" y="34"/>
                    <a:pt x="134" y="29"/>
                    <a:pt x="134" y="24"/>
                  </a:cubicBezTo>
                  <a:cubicBezTo>
                    <a:pt x="134" y="19"/>
                    <a:pt x="138" y="15"/>
                    <a:pt x="143" y="15"/>
                  </a:cubicBezTo>
                  <a:close/>
                  <a:moveTo>
                    <a:pt x="208" y="183"/>
                  </a:moveTo>
                  <a:cubicBezTo>
                    <a:pt x="14" y="183"/>
                    <a:pt x="14" y="183"/>
                    <a:pt x="14" y="183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208" y="49"/>
                    <a:pt x="208" y="49"/>
                    <a:pt x="208" y="49"/>
                  </a:cubicBezTo>
                  <a:lnTo>
                    <a:pt x="208" y="183"/>
                  </a:lnTo>
                  <a:close/>
                  <a:moveTo>
                    <a:pt x="199" y="34"/>
                  </a:moveTo>
                  <a:cubicBezTo>
                    <a:pt x="193" y="34"/>
                    <a:pt x="189" y="29"/>
                    <a:pt x="189" y="24"/>
                  </a:cubicBezTo>
                  <a:cubicBezTo>
                    <a:pt x="189" y="19"/>
                    <a:pt x="193" y="15"/>
                    <a:pt x="199" y="15"/>
                  </a:cubicBezTo>
                  <a:cubicBezTo>
                    <a:pt x="204" y="15"/>
                    <a:pt x="208" y="19"/>
                    <a:pt x="208" y="24"/>
                  </a:cubicBezTo>
                  <a:cubicBezTo>
                    <a:pt x="208" y="29"/>
                    <a:pt x="204" y="34"/>
                    <a:pt x="199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90" name="Freeform 227"/>
            <p:cNvSpPr/>
            <p:nvPr/>
          </p:nvSpPr>
          <p:spPr bwMode="auto">
            <a:xfrm>
              <a:off x="5207318" y="3507243"/>
              <a:ext cx="43236" cy="44899"/>
            </a:xfrm>
            <a:custGeom>
              <a:avLst/>
              <a:gdLst>
                <a:gd name="T0" fmla="*/ 7 w 26"/>
                <a:gd name="T1" fmla="*/ 0 h 27"/>
                <a:gd name="T2" fmla="*/ 7 w 26"/>
                <a:gd name="T3" fmla="*/ 2 h 27"/>
                <a:gd name="T4" fmla="*/ 0 w 26"/>
                <a:gd name="T5" fmla="*/ 27 h 27"/>
                <a:gd name="T6" fmla="*/ 24 w 26"/>
                <a:gd name="T7" fmla="*/ 19 h 27"/>
                <a:gd name="T8" fmla="*/ 26 w 26"/>
                <a:gd name="T9" fmla="*/ 19 h 27"/>
                <a:gd name="T10" fmla="*/ 7 w 26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7">
                  <a:moveTo>
                    <a:pt x="7" y="0"/>
                  </a:moveTo>
                  <a:lnTo>
                    <a:pt x="7" y="2"/>
                  </a:lnTo>
                  <a:lnTo>
                    <a:pt x="0" y="27"/>
                  </a:lnTo>
                  <a:lnTo>
                    <a:pt x="24" y="19"/>
                  </a:lnTo>
                  <a:lnTo>
                    <a:pt x="26" y="19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91" name="Freeform 228"/>
            <p:cNvSpPr/>
            <p:nvPr/>
          </p:nvSpPr>
          <p:spPr bwMode="auto">
            <a:xfrm>
              <a:off x="5380262" y="3294388"/>
              <a:ext cx="81484" cy="84810"/>
            </a:xfrm>
            <a:custGeom>
              <a:avLst/>
              <a:gdLst>
                <a:gd name="T0" fmla="*/ 29 w 39"/>
                <a:gd name="T1" fmla="*/ 40 h 40"/>
                <a:gd name="T2" fmla="*/ 37 w 39"/>
                <a:gd name="T3" fmla="*/ 32 h 40"/>
                <a:gd name="T4" fmla="*/ 37 w 39"/>
                <a:gd name="T5" fmla="*/ 23 h 40"/>
                <a:gd name="T6" fmla="*/ 17 w 39"/>
                <a:gd name="T7" fmla="*/ 3 h 40"/>
                <a:gd name="T8" fmla="*/ 7 w 39"/>
                <a:gd name="T9" fmla="*/ 3 h 40"/>
                <a:gd name="T10" fmla="*/ 0 w 39"/>
                <a:gd name="T11" fmla="*/ 11 h 40"/>
                <a:gd name="T12" fmla="*/ 29 w 39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40">
                  <a:moveTo>
                    <a:pt x="29" y="40"/>
                  </a:moveTo>
                  <a:cubicBezTo>
                    <a:pt x="37" y="32"/>
                    <a:pt x="37" y="32"/>
                    <a:pt x="37" y="32"/>
                  </a:cubicBezTo>
                  <a:cubicBezTo>
                    <a:pt x="39" y="30"/>
                    <a:pt x="39" y="25"/>
                    <a:pt x="37" y="2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4" y="0"/>
                    <a:pt x="10" y="0"/>
                    <a:pt x="7" y="3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92" name="Freeform 229"/>
            <p:cNvSpPr/>
            <p:nvPr/>
          </p:nvSpPr>
          <p:spPr bwMode="auto">
            <a:xfrm>
              <a:off x="5240576" y="3324321"/>
              <a:ext cx="194563" cy="194563"/>
            </a:xfrm>
            <a:custGeom>
              <a:avLst/>
              <a:gdLst>
                <a:gd name="T0" fmla="*/ 64 w 93"/>
                <a:gd name="T1" fmla="*/ 0 h 93"/>
                <a:gd name="T2" fmla="*/ 63 w 93"/>
                <a:gd name="T3" fmla="*/ 0 h 93"/>
                <a:gd name="T4" fmla="*/ 3 w 93"/>
                <a:gd name="T5" fmla="*/ 61 h 93"/>
                <a:gd name="T6" fmla="*/ 3 w 93"/>
                <a:gd name="T7" fmla="*/ 71 h 93"/>
                <a:gd name="T8" fmla="*/ 3 w 93"/>
                <a:gd name="T9" fmla="*/ 71 h 93"/>
                <a:gd name="T10" fmla="*/ 10 w 93"/>
                <a:gd name="T11" fmla="*/ 73 h 93"/>
                <a:gd name="T12" fmla="*/ 12 w 93"/>
                <a:gd name="T13" fmla="*/ 80 h 93"/>
                <a:gd name="T14" fmla="*/ 13 w 93"/>
                <a:gd name="T15" fmla="*/ 81 h 93"/>
                <a:gd name="T16" fmla="*/ 20 w 93"/>
                <a:gd name="T17" fmla="*/ 82 h 93"/>
                <a:gd name="T18" fmla="*/ 21 w 93"/>
                <a:gd name="T19" fmla="*/ 89 h 93"/>
                <a:gd name="T20" fmla="*/ 22 w 93"/>
                <a:gd name="T21" fmla="*/ 90 h 93"/>
                <a:gd name="T22" fmla="*/ 32 w 93"/>
                <a:gd name="T23" fmla="*/ 90 h 93"/>
                <a:gd name="T24" fmla="*/ 92 w 93"/>
                <a:gd name="T25" fmla="*/ 30 h 93"/>
                <a:gd name="T26" fmla="*/ 93 w 93"/>
                <a:gd name="T27" fmla="*/ 29 h 93"/>
                <a:gd name="T28" fmla="*/ 64 w 93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93">
                  <a:moveTo>
                    <a:pt x="64" y="0"/>
                  </a:moveTo>
                  <a:cubicBezTo>
                    <a:pt x="64" y="0"/>
                    <a:pt x="63" y="0"/>
                    <a:pt x="63" y="0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0" y="63"/>
                    <a:pt x="0" y="68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5" y="73"/>
                    <a:pt x="8" y="74"/>
                    <a:pt x="10" y="73"/>
                  </a:cubicBezTo>
                  <a:cubicBezTo>
                    <a:pt x="10" y="75"/>
                    <a:pt x="10" y="78"/>
                    <a:pt x="12" y="80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5" y="83"/>
                    <a:pt x="17" y="83"/>
                    <a:pt x="20" y="82"/>
                  </a:cubicBezTo>
                  <a:cubicBezTo>
                    <a:pt x="19" y="85"/>
                    <a:pt x="19" y="87"/>
                    <a:pt x="21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5" y="93"/>
                    <a:pt x="29" y="93"/>
                    <a:pt x="32" y="90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3" y="29"/>
                    <a:pt x="93" y="29"/>
                    <a:pt x="93" y="29"/>
                  </a:cubicBez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93" name="Rectangle 230"/>
            <p:cNvSpPr>
              <a:spLocks noChangeArrowheads="1"/>
            </p:cNvSpPr>
            <p:nvPr/>
          </p:nvSpPr>
          <p:spPr bwMode="auto">
            <a:xfrm>
              <a:off x="4954553" y="3389175"/>
              <a:ext cx="151327" cy="1496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94" name="Rectangle 231"/>
            <p:cNvSpPr>
              <a:spLocks noChangeArrowheads="1"/>
            </p:cNvSpPr>
            <p:nvPr/>
          </p:nvSpPr>
          <p:spPr bwMode="auto">
            <a:xfrm>
              <a:off x="4954553" y="3437400"/>
              <a:ext cx="237799" cy="1496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95" name="Rectangle 232"/>
            <p:cNvSpPr>
              <a:spLocks noChangeArrowheads="1"/>
            </p:cNvSpPr>
            <p:nvPr/>
          </p:nvSpPr>
          <p:spPr bwMode="auto">
            <a:xfrm>
              <a:off x="4954553" y="3487288"/>
              <a:ext cx="237799" cy="1496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96" name="Rectangle 233"/>
            <p:cNvSpPr>
              <a:spLocks noChangeArrowheads="1"/>
            </p:cNvSpPr>
            <p:nvPr/>
          </p:nvSpPr>
          <p:spPr bwMode="auto">
            <a:xfrm>
              <a:off x="4954553" y="3535512"/>
              <a:ext cx="237799" cy="1330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sp>
        <p:nvSpPr>
          <p:cNvPr id="97" name="Freeform 18"/>
          <p:cNvSpPr>
            <a:spLocks noEditPoints="1"/>
          </p:cNvSpPr>
          <p:nvPr/>
        </p:nvSpPr>
        <p:spPr bwMode="black">
          <a:xfrm>
            <a:off x="9630096" y="4510912"/>
            <a:ext cx="379333" cy="462502"/>
          </a:xfrm>
          <a:custGeom>
            <a:avLst/>
            <a:gdLst>
              <a:gd name="T0" fmla="*/ 129 w 246"/>
              <a:gd name="T1" fmla="*/ 192 h 300"/>
              <a:gd name="T2" fmla="*/ 43 w 246"/>
              <a:gd name="T3" fmla="*/ 202 h 300"/>
              <a:gd name="T4" fmla="*/ 129 w 246"/>
              <a:gd name="T5" fmla="*/ 126 h 300"/>
              <a:gd name="T6" fmla="*/ 43 w 246"/>
              <a:gd name="T7" fmla="*/ 135 h 300"/>
              <a:gd name="T8" fmla="*/ 129 w 246"/>
              <a:gd name="T9" fmla="*/ 126 h 300"/>
              <a:gd name="T10" fmla="*/ 215 w 246"/>
              <a:gd name="T11" fmla="*/ 101 h 300"/>
              <a:gd name="T12" fmla="*/ 219 w 246"/>
              <a:gd name="T13" fmla="*/ 90 h 300"/>
              <a:gd name="T14" fmla="*/ 208 w 246"/>
              <a:gd name="T15" fmla="*/ 111 h 300"/>
              <a:gd name="T16" fmla="*/ 43 w 246"/>
              <a:gd name="T17" fmla="*/ 92 h 300"/>
              <a:gd name="T18" fmla="*/ 117 w 246"/>
              <a:gd name="T19" fmla="*/ 102 h 300"/>
              <a:gd name="T20" fmla="*/ 43 w 246"/>
              <a:gd name="T21" fmla="*/ 235 h 300"/>
              <a:gd name="T22" fmla="*/ 117 w 246"/>
              <a:gd name="T23" fmla="*/ 226 h 300"/>
              <a:gd name="T24" fmla="*/ 43 w 246"/>
              <a:gd name="T25" fmla="*/ 235 h 300"/>
              <a:gd name="T26" fmla="*/ 11 w 246"/>
              <a:gd name="T27" fmla="*/ 287 h 300"/>
              <a:gd name="T28" fmla="*/ 35 w 246"/>
              <a:gd name="T29" fmla="*/ 36 h 300"/>
              <a:gd name="T30" fmla="*/ 0 w 246"/>
              <a:gd name="T31" fmla="*/ 22 h 300"/>
              <a:gd name="T32" fmla="*/ 219 w 246"/>
              <a:gd name="T33" fmla="*/ 300 h 300"/>
              <a:gd name="T34" fmla="*/ 208 w 246"/>
              <a:gd name="T35" fmla="*/ 173 h 300"/>
              <a:gd name="T36" fmla="*/ 117 w 246"/>
              <a:gd name="T37" fmla="*/ 159 h 300"/>
              <a:gd name="T38" fmla="*/ 43 w 246"/>
              <a:gd name="T39" fmla="*/ 169 h 300"/>
              <a:gd name="T40" fmla="*/ 117 w 246"/>
              <a:gd name="T41" fmla="*/ 159 h 300"/>
              <a:gd name="T42" fmla="*/ 57 w 246"/>
              <a:gd name="T43" fmla="*/ 22 h 300"/>
              <a:gd name="T44" fmla="*/ 86 w 246"/>
              <a:gd name="T45" fmla="*/ 20 h 300"/>
              <a:gd name="T46" fmla="*/ 110 w 246"/>
              <a:gd name="T47" fmla="*/ 0 h 300"/>
              <a:gd name="T48" fmla="*/ 133 w 246"/>
              <a:gd name="T49" fmla="*/ 20 h 300"/>
              <a:gd name="T50" fmla="*/ 162 w 246"/>
              <a:gd name="T51" fmla="*/ 22 h 300"/>
              <a:gd name="T52" fmla="*/ 179 w 246"/>
              <a:gd name="T53" fmla="*/ 43 h 300"/>
              <a:gd name="T54" fmla="*/ 41 w 246"/>
              <a:gd name="T55" fmla="*/ 36 h 300"/>
              <a:gd name="T56" fmla="*/ 110 w 246"/>
              <a:gd name="T57" fmla="*/ 20 h 300"/>
              <a:gd name="T58" fmla="*/ 110 w 246"/>
              <a:gd name="T59" fmla="*/ 11 h 300"/>
              <a:gd name="T60" fmla="*/ 190 w 246"/>
              <a:gd name="T61" fmla="*/ 269 h 300"/>
              <a:gd name="T62" fmla="*/ 29 w 246"/>
              <a:gd name="T63" fmla="*/ 59 h 300"/>
              <a:gd name="T64" fmla="*/ 190 w 246"/>
              <a:gd name="T65" fmla="*/ 71 h 300"/>
              <a:gd name="T66" fmla="*/ 200 w 246"/>
              <a:gd name="T67" fmla="*/ 49 h 300"/>
              <a:gd name="T68" fmla="*/ 19 w 246"/>
              <a:gd name="T69" fmla="*/ 278 h 300"/>
              <a:gd name="T70" fmla="*/ 200 w 246"/>
              <a:gd name="T71" fmla="*/ 185 h 300"/>
              <a:gd name="T72" fmla="*/ 190 w 246"/>
              <a:gd name="T73" fmla="*/ 269 h 300"/>
              <a:gd name="T74" fmla="*/ 190 w 246"/>
              <a:gd name="T75" fmla="*/ 133 h 300"/>
              <a:gd name="T76" fmla="*/ 200 w 246"/>
              <a:gd name="T77" fmla="*/ 124 h 300"/>
              <a:gd name="T78" fmla="*/ 215 w 246"/>
              <a:gd name="T79" fmla="*/ 35 h 300"/>
              <a:gd name="T80" fmla="*/ 219 w 246"/>
              <a:gd name="T81" fmla="*/ 22 h 300"/>
              <a:gd name="T82" fmla="*/ 184 w 246"/>
              <a:gd name="T83" fmla="*/ 36 h 300"/>
              <a:gd name="T84" fmla="*/ 208 w 246"/>
              <a:gd name="T85" fmla="*/ 44 h 300"/>
              <a:gd name="T86" fmla="*/ 246 w 246"/>
              <a:gd name="T87" fmla="*/ 41 h 300"/>
              <a:gd name="T88" fmla="*/ 155 w 246"/>
              <a:gd name="T89" fmla="*/ 134 h 300"/>
              <a:gd name="T90" fmla="*/ 156 w 246"/>
              <a:gd name="T91" fmla="*/ 92 h 300"/>
              <a:gd name="T92" fmla="*/ 218 w 246"/>
              <a:gd name="T93" fmla="*/ 41 h 300"/>
              <a:gd name="T94" fmla="*/ 246 w 246"/>
              <a:gd name="T95" fmla="*/ 107 h 300"/>
              <a:gd name="T96" fmla="*/ 155 w 246"/>
              <a:gd name="T97" fmla="*/ 201 h 300"/>
              <a:gd name="T98" fmla="*/ 156 w 246"/>
              <a:gd name="T99" fmla="*/ 159 h 300"/>
              <a:gd name="T100" fmla="*/ 218 w 246"/>
              <a:gd name="T101" fmla="*/ 107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46" h="300">
                <a:moveTo>
                  <a:pt x="43" y="192"/>
                </a:moveTo>
                <a:cubicBezTo>
                  <a:pt x="129" y="192"/>
                  <a:pt x="129" y="192"/>
                  <a:pt x="129" y="192"/>
                </a:cubicBezTo>
                <a:cubicBezTo>
                  <a:pt x="129" y="202"/>
                  <a:pt x="129" y="202"/>
                  <a:pt x="129" y="202"/>
                </a:cubicBezTo>
                <a:cubicBezTo>
                  <a:pt x="43" y="202"/>
                  <a:pt x="43" y="202"/>
                  <a:pt x="43" y="202"/>
                </a:cubicBezTo>
                <a:lnTo>
                  <a:pt x="43" y="192"/>
                </a:lnTo>
                <a:close/>
                <a:moveTo>
                  <a:pt x="129" y="126"/>
                </a:moveTo>
                <a:cubicBezTo>
                  <a:pt x="43" y="126"/>
                  <a:pt x="43" y="126"/>
                  <a:pt x="43" y="126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129" y="135"/>
                  <a:pt x="129" y="135"/>
                  <a:pt x="129" y="135"/>
                </a:cubicBezTo>
                <a:lnTo>
                  <a:pt x="129" y="126"/>
                </a:lnTo>
                <a:close/>
                <a:moveTo>
                  <a:pt x="208" y="111"/>
                </a:moveTo>
                <a:cubicBezTo>
                  <a:pt x="215" y="101"/>
                  <a:pt x="215" y="101"/>
                  <a:pt x="215" y="101"/>
                </a:cubicBezTo>
                <a:cubicBezTo>
                  <a:pt x="219" y="101"/>
                  <a:pt x="219" y="101"/>
                  <a:pt x="219" y="101"/>
                </a:cubicBezTo>
                <a:cubicBezTo>
                  <a:pt x="219" y="90"/>
                  <a:pt x="219" y="90"/>
                  <a:pt x="219" y="90"/>
                </a:cubicBezTo>
                <a:cubicBezTo>
                  <a:pt x="208" y="106"/>
                  <a:pt x="208" y="106"/>
                  <a:pt x="208" y="106"/>
                </a:cubicBezTo>
                <a:lnTo>
                  <a:pt x="208" y="111"/>
                </a:lnTo>
                <a:close/>
                <a:moveTo>
                  <a:pt x="117" y="92"/>
                </a:moveTo>
                <a:cubicBezTo>
                  <a:pt x="43" y="92"/>
                  <a:pt x="43" y="92"/>
                  <a:pt x="43" y="92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117" y="102"/>
                  <a:pt x="117" y="102"/>
                  <a:pt x="117" y="102"/>
                </a:cubicBezTo>
                <a:lnTo>
                  <a:pt x="117" y="92"/>
                </a:lnTo>
                <a:close/>
                <a:moveTo>
                  <a:pt x="43" y="235"/>
                </a:moveTo>
                <a:cubicBezTo>
                  <a:pt x="117" y="235"/>
                  <a:pt x="117" y="235"/>
                  <a:pt x="117" y="235"/>
                </a:cubicBezTo>
                <a:cubicBezTo>
                  <a:pt x="117" y="226"/>
                  <a:pt x="117" y="226"/>
                  <a:pt x="117" y="226"/>
                </a:cubicBezTo>
                <a:cubicBezTo>
                  <a:pt x="43" y="226"/>
                  <a:pt x="43" y="226"/>
                  <a:pt x="43" y="226"/>
                </a:cubicBezTo>
                <a:lnTo>
                  <a:pt x="43" y="235"/>
                </a:lnTo>
                <a:close/>
                <a:moveTo>
                  <a:pt x="208" y="287"/>
                </a:moveTo>
                <a:cubicBezTo>
                  <a:pt x="11" y="287"/>
                  <a:pt x="11" y="287"/>
                  <a:pt x="11" y="287"/>
                </a:cubicBezTo>
                <a:cubicBezTo>
                  <a:pt x="11" y="36"/>
                  <a:pt x="11" y="36"/>
                  <a:pt x="11" y="36"/>
                </a:cubicBezTo>
                <a:cubicBezTo>
                  <a:pt x="35" y="36"/>
                  <a:pt x="35" y="36"/>
                  <a:pt x="35" y="36"/>
                </a:cubicBezTo>
                <a:cubicBezTo>
                  <a:pt x="37" y="31"/>
                  <a:pt x="40" y="26"/>
                  <a:pt x="44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300"/>
                  <a:pt x="0" y="300"/>
                  <a:pt x="0" y="300"/>
                </a:cubicBezTo>
                <a:cubicBezTo>
                  <a:pt x="219" y="300"/>
                  <a:pt x="219" y="300"/>
                  <a:pt x="219" y="300"/>
                </a:cubicBezTo>
                <a:cubicBezTo>
                  <a:pt x="219" y="157"/>
                  <a:pt x="219" y="157"/>
                  <a:pt x="219" y="157"/>
                </a:cubicBezTo>
                <a:cubicBezTo>
                  <a:pt x="208" y="173"/>
                  <a:pt x="208" y="173"/>
                  <a:pt x="208" y="173"/>
                </a:cubicBezTo>
                <a:lnTo>
                  <a:pt x="208" y="287"/>
                </a:lnTo>
                <a:close/>
                <a:moveTo>
                  <a:pt x="117" y="159"/>
                </a:moveTo>
                <a:cubicBezTo>
                  <a:pt x="43" y="159"/>
                  <a:pt x="43" y="159"/>
                  <a:pt x="43" y="159"/>
                </a:cubicBezTo>
                <a:cubicBezTo>
                  <a:pt x="43" y="169"/>
                  <a:pt x="43" y="169"/>
                  <a:pt x="43" y="169"/>
                </a:cubicBezTo>
                <a:cubicBezTo>
                  <a:pt x="117" y="169"/>
                  <a:pt x="117" y="169"/>
                  <a:pt x="117" y="169"/>
                </a:cubicBezTo>
                <a:lnTo>
                  <a:pt x="117" y="159"/>
                </a:lnTo>
                <a:close/>
                <a:moveTo>
                  <a:pt x="41" y="36"/>
                </a:moveTo>
                <a:cubicBezTo>
                  <a:pt x="43" y="29"/>
                  <a:pt x="50" y="25"/>
                  <a:pt x="57" y="22"/>
                </a:cubicBezTo>
                <a:cubicBezTo>
                  <a:pt x="63" y="21"/>
                  <a:pt x="71" y="20"/>
                  <a:pt x="77" y="20"/>
                </a:cubicBezTo>
                <a:cubicBezTo>
                  <a:pt x="80" y="20"/>
                  <a:pt x="83" y="20"/>
                  <a:pt x="86" y="20"/>
                </a:cubicBezTo>
                <a:cubicBezTo>
                  <a:pt x="87" y="20"/>
                  <a:pt x="88" y="20"/>
                  <a:pt x="89" y="20"/>
                </a:cubicBezTo>
                <a:cubicBezTo>
                  <a:pt x="89" y="9"/>
                  <a:pt x="98" y="0"/>
                  <a:pt x="110" y="0"/>
                </a:cubicBezTo>
                <a:cubicBezTo>
                  <a:pt x="121" y="0"/>
                  <a:pt x="130" y="9"/>
                  <a:pt x="130" y="20"/>
                </a:cubicBezTo>
                <a:cubicBezTo>
                  <a:pt x="131" y="20"/>
                  <a:pt x="132" y="20"/>
                  <a:pt x="133" y="20"/>
                </a:cubicBezTo>
                <a:cubicBezTo>
                  <a:pt x="136" y="20"/>
                  <a:pt x="139" y="20"/>
                  <a:pt x="142" y="20"/>
                </a:cubicBezTo>
                <a:cubicBezTo>
                  <a:pt x="149" y="20"/>
                  <a:pt x="156" y="21"/>
                  <a:pt x="162" y="22"/>
                </a:cubicBezTo>
                <a:cubicBezTo>
                  <a:pt x="170" y="25"/>
                  <a:pt x="176" y="29"/>
                  <a:pt x="178" y="36"/>
                </a:cubicBezTo>
                <a:cubicBezTo>
                  <a:pt x="179" y="38"/>
                  <a:pt x="179" y="41"/>
                  <a:pt x="179" y="43"/>
                </a:cubicBezTo>
                <a:cubicBezTo>
                  <a:pt x="145" y="43"/>
                  <a:pt x="74" y="43"/>
                  <a:pt x="40" y="43"/>
                </a:cubicBezTo>
                <a:cubicBezTo>
                  <a:pt x="40" y="41"/>
                  <a:pt x="41" y="38"/>
                  <a:pt x="41" y="36"/>
                </a:cubicBezTo>
                <a:close/>
                <a:moveTo>
                  <a:pt x="99" y="20"/>
                </a:moveTo>
                <a:cubicBezTo>
                  <a:pt x="103" y="20"/>
                  <a:pt x="106" y="20"/>
                  <a:pt x="110" y="20"/>
                </a:cubicBezTo>
                <a:cubicBezTo>
                  <a:pt x="113" y="20"/>
                  <a:pt x="116" y="20"/>
                  <a:pt x="120" y="20"/>
                </a:cubicBezTo>
                <a:cubicBezTo>
                  <a:pt x="119" y="15"/>
                  <a:pt x="115" y="11"/>
                  <a:pt x="110" y="11"/>
                </a:cubicBezTo>
                <a:cubicBezTo>
                  <a:pt x="104" y="11"/>
                  <a:pt x="100" y="15"/>
                  <a:pt x="99" y="20"/>
                </a:cubicBezTo>
                <a:close/>
                <a:moveTo>
                  <a:pt x="190" y="269"/>
                </a:moveTo>
                <a:cubicBezTo>
                  <a:pt x="29" y="269"/>
                  <a:pt x="29" y="269"/>
                  <a:pt x="29" y="269"/>
                </a:cubicBezTo>
                <a:cubicBezTo>
                  <a:pt x="29" y="59"/>
                  <a:pt x="29" y="59"/>
                  <a:pt x="29" y="59"/>
                </a:cubicBezTo>
                <a:cubicBezTo>
                  <a:pt x="190" y="59"/>
                  <a:pt x="190" y="59"/>
                  <a:pt x="190" y="59"/>
                </a:cubicBezTo>
                <a:cubicBezTo>
                  <a:pt x="190" y="71"/>
                  <a:pt x="190" y="71"/>
                  <a:pt x="190" y="71"/>
                </a:cubicBezTo>
                <a:cubicBezTo>
                  <a:pt x="200" y="57"/>
                  <a:pt x="200" y="57"/>
                  <a:pt x="200" y="57"/>
                </a:cubicBezTo>
                <a:cubicBezTo>
                  <a:pt x="200" y="49"/>
                  <a:pt x="200" y="49"/>
                  <a:pt x="200" y="49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278"/>
                  <a:pt x="19" y="278"/>
                  <a:pt x="19" y="278"/>
                </a:cubicBezTo>
                <a:cubicBezTo>
                  <a:pt x="200" y="278"/>
                  <a:pt x="200" y="278"/>
                  <a:pt x="200" y="278"/>
                </a:cubicBezTo>
                <a:cubicBezTo>
                  <a:pt x="200" y="185"/>
                  <a:pt x="200" y="185"/>
                  <a:pt x="200" y="185"/>
                </a:cubicBezTo>
                <a:cubicBezTo>
                  <a:pt x="190" y="199"/>
                  <a:pt x="190" y="199"/>
                  <a:pt x="190" y="199"/>
                </a:cubicBezTo>
                <a:lnTo>
                  <a:pt x="190" y="269"/>
                </a:lnTo>
                <a:close/>
                <a:moveTo>
                  <a:pt x="200" y="119"/>
                </a:moveTo>
                <a:cubicBezTo>
                  <a:pt x="190" y="133"/>
                  <a:pt x="190" y="133"/>
                  <a:pt x="190" y="133"/>
                </a:cubicBezTo>
                <a:cubicBezTo>
                  <a:pt x="190" y="138"/>
                  <a:pt x="190" y="138"/>
                  <a:pt x="190" y="138"/>
                </a:cubicBezTo>
                <a:cubicBezTo>
                  <a:pt x="200" y="124"/>
                  <a:pt x="200" y="124"/>
                  <a:pt x="200" y="124"/>
                </a:cubicBezTo>
                <a:lnTo>
                  <a:pt x="200" y="119"/>
                </a:lnTo>
                <a:close/>
                <a:moveTo>
                  <a:pt x="215" y="35"/>
                </a:moveTo>
                <a:cubicBezTo>
                  <a:pt x="219" y="35"/>
                  <a:pt x="219" y="35"/>
                  <a:pt x="219" y="35"/>
                </a:cubicBezTo>
                <a:cubicBezTo>
                  <a:pt x="219" y="22"/>
                  <a:pt x="219" y="22"/>
                  <a:pt x="219" y="22"/>
                </a:cubicBezTo>
                <a:cubicBezTo>
                  <a:pt x="175" y="22"/>
                  <a:pt x="175" y="22"/>
                  <a:pt x="175" y="22"/>
                </a:cubicBezTo>
                <a:cubicBezTo>
                  <a:pt x="179" y="26"/>
                  <a:pt x="182" y="30"/>
                  <a:pt x="184" y="36"/>
                </a:cubicBezTo>
                <a:cubicBezTo>
                  <a:pt x="208" y="36"/>
                  <a:pt x="208" y="36"/>
                  <a:pt x="208" y="36"/>
                </a:cubicBezTo>
                <a:cubicBezTo>
                  <a:pt x="208" y="44"/>
                  <a:pt x="208" y="44"/>
                  <a:pt x="208" y="44"/>
                </a:cubicBezTo>
                <a:lnTo>
                  <a:pt x="215" y="35"/>
                </a:lnTo>
                <a:close/>
                <a:moveTo>
                  <a:pt x="246" y="41"/>
                </a:moveTo>
                <a:cubicBezTo>
                  <a:pt x="182" y="134"/>
                  <a:pt x="182" y="134"/>
                  <a:pt x="182" y="134"/>
                </a:cubicBezTo>
                <a:cubicBezTo>
                  <a:pt x="155" y="134"/>
                  <a:pt x="155" y="134"/>
                  <a:pt x="155" y="134"/>
                </a:cubicBezTo>
                <a:cubicBezTo>
                  <a:pt x="129" y="92"/>
                  <a:pt x="129" y="92"/>
                  <a:pt x="129" y="92"/>
                </a:cubicBezTo>
                <a:cubicBezTo>
                  <a:pt x="156" y="92"/>
                  <a:pt x="156" y="92"/>
                  <a:pt x="156" y="92"/>
                </a:cubicBezTo>
                <a:cubicBezTo>
                  <a:pt x="169" y="113"/>
                  <a:pt x="169" y="113"/>
                  <a:pt x="169" y="113"/>
                </a:cubicBezTo>
                <a:cubicBezTo>
                  <a:pt x="218" y="41"/>
                  <a:pt x="218" y="41"/>
                  <a:pt x="218" y="41"/>
                </a:cubicBezTo>
                <a:lnTo>
                  <a:pt x="246" y="41"/>
                </a:lnTo>
                <a:close/>
                <a:moveTo>
                  <a:pt x="246" y="107"/>
                </a:moveTo>
                <a:cubicBezTo>
                  <a:pt x="182" y="201"/>
                  <a:pt x="182" y="201"/>
                  <a:pt x="182" y="201"/>
                </a:cubicBezTo>
                <a:cubicBezTo>
                  <a:pt x="155" y="201"/>
                  <a:pt x="155" y="201"/>
                  <a:pt x="155" y="201"/>
                </a:cubicBezTo>
                <a:cubicBezTo>
                  <a:pt x="129" y="159"/>
                  <a:pt x="129" y="159"/>
                  <a:pt x="129" y="159"/>
                </a:cubicBezTo>
                <a:cubicBezTo>
                  <a:pt x="156" y="159"/>
                  <a:pt x="156" y="159"/>
                  <a:pt x="156" y="159"/>
                </a:cubicBezTo>
                <a:cubicBezTo>
                  <a:pt x="169" y="180"/>
                  <a:pt x="169" y="180"/>
                  <a:pt x="169" y="180"/>
                </a:cubicBezTo>
                <a:cubicBezTo>
                  <a:pt x="218" y="107"/>
                  <a:pt x="218" y="107"/>
                  <a:pt x="218" y="107"/>
                </a:cubicBezTo>
                <a:lnTo>
                  <a:pt x="246" y="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2305" tIns="41153" rIns="82305" bIns="41153" numCol="1" anchor="t" anchorCtr="0" compatLnSpc="1"/>
          <a:p>
            <a:pPr defTabSz="913765"/>
            <a:endParaRPr lang="en-US" sz="1600">
              <a:solidFill>
                <a:srgbClr val="FFFFFF"/>
              </a:solidFill>
            </a:endParaRPr>
          </a:p>
        </p:txBody>
      </p:sp>
      <p:grpSp>
        <p:nvGrpSpPr>
          <p:cNvPr id="98" name="组合 70"/>
          <p:cNvGrpSpPr/>
          <p:nvPr/>
        </p:nvGrpSpPr>
        <p:grpSpPr bwMode="auto">
          <a:xfrm>
            <a:off x="1885882" y="4492852"/>
            <a:ext cx="396875" cy="452120"/>
            <a:chOff x="5754688" y="2193925"/>
            <a:chExt cx="1165225" cy="1327150"/>
          </a:xfrm>
          <a:solidFill>
            <a:schemeClr val="bg1"/>
          </a:solidFill>
        </p:grpSpPr>
        <p:sp>
          <p:nvSpPr>
            <p:cNvPr id="99" name="Freeform 64"/>
            <p:cNvSpPr>
              <a:spLocks noEditPoints="1"/>
            </p:cNvSpPr>
            <p:nvPr/>
          </p:nvSpPr>
          <p:spPr bwMode="auto">
            <a:xfrm>
              <a:off x="5754688" y="2193925"/>
              <a:ext cx="1165225" cy="1327150"/>
            </a:xfrm>
            <a:custGeom>
              <a:avLst/>
              <a:gdLst>
                <a:gd name="T0" fmla="*/ 2147483646 w 1792"/>
                <a:gd name="T1" fmla="*/ 2147483646 h 2048"/>
                <a:gd name="T2" fmla="*/ 2147483646 w 1792"/>
                <a:gd name="T3" fmla="*/ 2147483646 h 2048"/>
                <a:gd name="T4" fmla="*/ 2147483646 w 1792"/>
                <a:gd name="T5" fmla="*/ 0 h 2048"/>
                <a:gd name="T6" fmla="*/ 2147483646 w 1792"/>
                <a:gd name="T7" fmla="*/ 2147483646 h 2048"/>
                <a:gd name="T8" fmla="*/ 2147483646 w 1792"/>
                <a:gd name="T9" fmla="*/ 2147483646 h 2048"/>
                <a:gd name="T10" fmla="*/ 0 w 1792"/>
                <a:gd name="T11" fmla="*/ 2147483646 h 2048"/>
                <a:gd name="T12" fmla="*/ 0 w 1792"/>
                <a:gd name="T13" fmla="*/ 2147483646 h 2048"/>
                <a:gd name="T14" fmla="*/ 2147483646 w 1792"/>
                <a:gd name="T15" fmla="*/ 2147483646 h 2048"/>
                <a:gd name="T16" fmla="*/ 2147483646 w 1792"/>
                <a:gd name="T17" fmla="*/ 2147483646 h 2048"/>
                <a:gd name="T18" fmla="*/ 2147483646 w 1792"/>
                <a:gd name="T19" fmla="*/ 2147483646 h 2048"/>
                <a:gd name="T20" fmla="*/ 2147483646 w 1792"/>
                <a:gd name="T21" fmla="*/ 2147483646 h 2048"/>
                <a:gd name="T22" fmla="*/ 2147483646 w 1792"/>
                <a:gd name="T23" fmla="*/ 2147483646 h 2048"/>
                <a:gd name="T24" fmla="*/ 2147483646 w 1792"/>
                <a:gd name="T25" fmla="*/ 2147483646 h 2048"/>
                <a:gd name="T26" fmla="*/ 2147483646 w 1792"/>
                <a:gd name="T27" fmla="*/ 2147483646 h 2048"/>
                <a:gd name="T28" fmla="*/ 2147483646 w 1792"/>
                <a:gd name="T29" fmla="*/ 2147483646 h 2048"/>
                <a:gd name="T30" fmla="*/ 2147483646 w 1792"/>
                <a:gd name="T31" fmla="*/ 2147483646 h 2048"/>
                <a:gd name="T32" fmla="*/ 2147483646 w 1792"/>
                <a:gd name="T33" fmla="*/ 2147483646 h 2048"/>
                <a:gd name="T34" fmla="*/ 2147483646 w 1792"/>
                <a:gd name="T35" fmla="*/ 2147483646 h 2048"/>
                <a:gd name="T36" fmla="*/ 2147483646 w 1792"/>
                <a:gd name="T37" fmla="*/ 2147483646 h 2048"/>
                <a:gd name="T38" fmla="*/ 2147483646 w 1792"/>
                <a:gd name="T39" fmla="*/ 2147483646 h 2048"/>
                <a:gd name="T40" fmla="*/ 2147483646 w 1792"/>
                <a:gd name="T41" fmla="*/ 2147483646 h 2048"/>
                <a:gd name="T42" fmla="*/ 2147483646 w 1792"/>
                <a:gd name="T43" fmla="*/ 2147483646 h 2048"/>
                <a:gd name="T44" fmla="*/ 2147483646 w 1792"/>
                <a:gd name="T45" fmla="*/ 2147483646 h 2048"/>
                <a:gd name="T46" fmla="*/ 2147483646 w 1792"/>
                <a:gd name="T47" fmla="*/ 2147483646 h 2048"/>
                <a:gd name="T48" fmla="*/ 2147483646 w 1792"/>
                <a:gd name="T49" fmla="*/ 2147483646 h 2048"/>
                <a:gd name="T50" fmla="*/ 2147483646 w 1792"/>
                <a:gd name="T51" fmla="*/ 2147483646 h 2048"/>
                <a:gd name="T52" fmla="*/ 2147483646 w 1792"/>
                <a:gd name="T53" fmla="*/ 2147483646 h 2048"/>
                <a:gd name="T54" fmla="*/ 2147483646 w 1792"/>
                <a:gd name="T55" fmla="*/ 2147483646 h 204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92" h="2048">
                  <a:moveTo>
                    <a:pt x="1728" y="256"/>
                  </a:moveTo>
                  <a:cubicBezTo>
                    <a:pt x="1152" y="256"/>
                    <a:pt x="1152" y="256"/>
                    <a:pt x="1152" y="256"/>
                  </a:cubicBezTo>
                  <a:cubicBezTo>
                    <a:pt x="1152" y="115"/>
                    <a:pt x="1037" y="0"/>
                    <a:pt x="896" y="0"/>
                  </a:cubicBezTo>
                  <a:cubicBezTo>
                    <a:pt x="755" y="0"/>
                    <a:pt x="640" y="115"/>
                    <a:pt x="640" y="256"/>
                  </a:cubicBezTo>
                  <a:cubicBezTo>
                    <a:pt x="64" y="256"/>
                    <a:pt x="64" y="256"/>
                    <a:pt x="64" y="256"/>
                  </a:cubicBezTo>
                  <a:cubicBezTo>
                    <a:pt x="29" y="256"/>
                    <a:pt x="0" y="285"/>
                    <a:pt x="0" y="320"/>
                  </a:cubicBezTo>
                  <a:cubicBezTo>
                    <a:pt x="0" y="1984"/>
                    <a:pt x="0" y="1984"/>
                    <a:pt x="0" y="1984"/>
                  </a:cubicBezTo>
                  <a:cubicBezTo>
                    <a:pt x="0" y="2019"/>
                    <a:pt x="29" y="2048"/>
                    <a:pt x="64" y="2048"/>
                  </a:cubicBezTo>
                  <a:cubicBezTo>
                    <a:pt x="1728" y="2048"/>
                    <a:pt x="1728" y="2048"/>
                    <a:pt x="1728" y="2048"/>
                  </a:cubicBezTo>
                  <a:cubicBezTo>
                    <a:pt x="1763" y="2048"/>
                    <a:pt x="1792" y="2019"/>
                    <a:pt x="1792" y="1984"/>
                  </a:cubicBezTo>
                  <a:cubicBezTo>
                    <a:pt x="1792" y="320"/>
                    <a:pt x="1792" y="320"/>
                    <a:pt x="1792" y="320"/>
                  </a:cubicBezTo>
                  <a:cubicBezTo>
                    <a:pt x="1792" y="285"/>
                    <a:pt x="1763" y="256"/>
                    <a:pt x="1728" y="256"/>
                  </a:cubicBezTo>
                  <a:close/>
                  <a:moveTo>
                    <a:pt x="896" y="128"/>
                  </a:moveTo>
                  <a:cubicBezTo>
                    <a:pt x="967" y="128"/>
                    <a:pt x="1024" y="185"/>
                    <a:pt x="1024" y="256"/>
                  </a:cubicBezTo>
                  <a:cubicBezTo>
                    <a:pt x="1024" y="327"/>
                    <a:pt x="967" y="384"/>
                    <a:pt x="896" y="384"/>
                  </a:cubicBezTo>
                  <a:cubicBezTo>
                    <a:pt x="825" y="384"/>
                    <a:pt x="768" y="327"/>
                    <a:pt x="768" y="256"/>
                  </a:cubicBezTo>
                  <a:cubicBezTo>
                    <a:pt x="768" y="185"/>
                    <a:pt x="825" y="128"/>
                    <a:pt x="896" y="128"/>
                  </a:cubicBezTo>
                  <a:close/>
                  <a:moveTo>
                    <a:pt x="1664" y="1920"/>
                  </a:moveTo>
                  <a:cubicBezTo>
                    <a:pt x="128" y="1920"/>
                    <a:pt x="128" y="1920"/>
                    <a:pt x="128" y="1920"/>
                  </a:cubicBezTo>
                  <a:cubicBezTo>
                    <a:pt x="128" y="384"/>
                    <a:pt x="128" y="384"/>
                    <a:pt x="128" y="384"/>
                  </a:cubicBezTo>
                  <a:cubicBezTo>
                    <a:pt x="384" y="384"/>
                    <a:pt x="384" y="384"/>
                    <a:pt x="384" y="384"/>
                  </a:cubicBezTo>
                  <a:cubicBezTo>
                    <a:pt x="384" y="576"/>
                    <a:pt x="384" y="576"/>
                    <a:pt x="384" y="576"/>
                  </a:cubicBezTo>
                  <a:cubicBezTo>
                    <a:pt x="384" y="611"/>
                    <a:pt x="413" y="640"/>
                    <a:pt x="448" y="640"/>
                  </a:cubicBezTo>
                  <a:cubicBezTo>
                    <a:pt x="1344" y="640"/>
                    <a:pt x="1344" y="640"/>
                    <a:pt x="1344" y="640"/>
                  </a:cubicBezTo>
                  <a:cubicBezTo>
                    <a:pt x="1379" y="640"/>
                    <a:pt x="1408" y="611"/>
                    <a:pt x="1408" y="576"/>
                  </a:cubicBezTo>
                  <a:cubicBezTo>
                    <a:pt x="1408" y="384"/>
                    <a:pt x="1408" y="384"/>
                    <a:pt x="1408" y="384"/>
                  </a:cubicBezTo>
                  <a:cubicBezTo>
                    <a:pt x="1664" y="384"/>
                    <a:pt x="1664" y="384"/>
                    <a:pt x="1664" y="384"/>
                  </a:cubicBezTo>
                  <a:lnTo>
                    <a:pt x="1664" y="19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CN" altLang="en-US" noProof="1"/>
            </a:p>
          </p:txBody>
        </p:sp>
        <p:sp>
          <p:nvSpPr>
            <p:cNvPr id="100" name="Freeform 65"/>
            <p:cNvSpPr/>
            <p:nvPr/>
          </p:nvSpPr>
          <p:spPr bwMode="auto">
            <a:xfrm>
              <a:off x="5986463" y="2757488"/>
              <a:ext cx="701675" cy="549275"/>
            </a:xfrm>
            <a:custGeom>
              <a:avLst/>
              <a:gdLst>
                <a:gd name="T0" fmla="*/ 2147483646 w 442"/>
                <a:gd name="T1" fmla="*/ 2147483646 h 346"/>
                <a:gd name="T2" fmla="*/ 0 w 442"/>
                <a:gd name="T3" fmla="*/ 2147483646 h 346"/>
                <a:gd name="T4" fmla="*/ 2147483646 w 442"/>
                <a:gd name="T5" fmla="*/ 2147483646 h 346"/>
                <a:gd name="T6" fmla="*/ 2147483646 w 442"/>
                <a:gd name="T7" fmla="*/ 2147483646 h 346"/>
                <a:gd name="T8" fmla="*/ 2147483646 w 442"/>
                <a:gd name="T9" fmla="*/ 0 h 346"/>
                <a:gd name="T10" fmla="*/ 2147483646 w 442"/>
                <a:gd name="T11" fmla="*/ 2147483646 h 346"/>
                <a:gd name="T12" fmla="*/ 2147483646 w 442"/>
                <a:gd name="T13" fmla="*/ 2147483646 h 3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2" h="346">
                  <a:moveTo>
                    <a:pt x="169" y="346"/>
                  </a:moveTo>
                  <a:lnTo>
                    <a:pt x="0" y="152"/>
                  </a:lnTo>
                  <a:lnTo>
                    <a:pt x="49" y="104"/>
                  </a:lnTo>
                  <a:lnTo>
                    <a:pt x="169" y="198"/>
                  </a:lnTo>
                  <a:lnTo>
                    <a:pt x="394" y="0"/>
                  </a:lnTo>
                  <a:lnTo>
                    <a:pt x="442" y="48"/>
                  </a:lnTo>
                  <a:lnTo>
                    <a:pt x="169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>
                <a:defRPr/>
              </a:pPr>
              <a:endParaRPr lang="zh-CN" altLang="en-US" noProof="1"/>
            </a:p>
          </p:txBody>
        </p:sp>
      </p:grpSp>
      <p:sp>
        <p:nvSpPr>
          <p:cNvPr id="101" name="Freeform 37"/>
          <p:cNvSpPr>
            <a:spLocks noEditPoints="1" noChangeArrowheads="1"/>
          </p:cNvSpPr>
          <p:nvPr/>
        </p:nvSpPr>
        <p:spPr bwMode="auto">
          <a:xfrm>
            <a:off x="7596952" y="3499345"/>
            <a:ext cx="427038" cy="425450"/>
          </a:xfrm>
          <a:custGeom>
            <a:avLst/>
            <a:gdLst>
              <a:gd name="T0" fmla="*/ 700 w 800"/>
              <a:gd name="T1" fmla="*/ 800 h 800"/>
              <a:gd name="T2" fmla="*/ 100 w 800"/>
              <a:gd name="T3" fmla="*/ 800 h 800"/>
              <a:gd name="T4" fmla="*/ 0 w 800"/>
              <a:gd name="T5" fmla="*/ 700 h 800"/>
              <a:gd name="T6" fmla="*/ 0 w 800"/>
              <a:gd name="T7" fmla="*/ 100 h 800"/>
              <a:gd name="T8" fmla="*/ 100 w 800"/>
              <a:gd name="T9" fmla="*/ 0 h 800"/>
              <a:gd name="T10" fmla="*/ 700 w 800"/>
              <a:gd name="T11" fmla="*/ 0 h 800"/>
              <a:gd name="T12" fmla="*/ 800 w 800"/>
              <a:gd name="T13" fmla="*/ 100 h 800"/>
              <a:gd name="T14" fmla="*/ 800 w 800"/>
              <a:gd name="T15" fmla="*/ 700 h 800"/>
              <a:gd name="T16" fmla="*/ 700 w 800"/>
              <a:gd name="T17" fmla="*/ 800 h 800"/>
              <a:gd name="T18" fmla="*/ 750 w 800"/>
              <a:gd name="T19" fmla="*/ 150 h 800"/>
              <a:gd name="T20" fmla="*/ 650 w 800"/>
              <a:gd name="T21" fmla="*/ 50 h 800"/>
              <a:gd name="T22" fmla="*/ 150 w 800"/>
              <a:gd name="T23" fmla="*/ 50 h 800"/>
              <a:gd name="T24" fmla="*/ 50 w 800"/>
              <a:gd name="T25" fmla="*/ 150 h 800"/>
              <a:gd name="T26" fmla="*/ 50 w 800"/>
              <a:gd name="T27" fmla="*/ 650 h 800"/>
              <a:gd name="T28" fmla="*/ 150 w 800"/>
              <a:gd name="T29" fmla="*/ 750 h 800"/>
              <a:gd name="T30" fmla="*/ 650 w 800"/>
              <a:gd name="T31" fmla="*/ 750 h 800"/>
              <a:gd name="T32" fmla="*/ 750 w 800"/>
              <a:gd name="T33" fmla="*/ 650 h 800"/>
              <a:gd name="T34" fmla="*/ 750 w 800"/>
              <a:gd name="T35" fmla="*/ 150 h 800"/>
              <a:gd name="T36" fmla="*/ 300 w 800"/>
              <a:gd name="T37" fmla="*/ 600 h 800"/>
              <a:gd name="T38" fmla="*/ 650 w 800"/>
              <a:gd name="T39" fmla="*/ 600 h 800"/>
              <a:gd name="T40" fmla="*/ 650 w 800"/>
              <a:gd name="T41" fmla="*/ 650 h 800"/>
              <a:gd name="T42" fmla="*/ 300 w 800"/>
              <a:gd name="T43" fmla="*/ 650 h 800"/>
              <a:gd name="T44" fmla="*/ 300 w 800"/>
              <a:gd name="T45" fmla="*/ 600 h 800"/>
              <a:gd name="T46" fmla="*/ 300 w 800"/>
              <a:gd name="T47" fmla="*/ 450 h 800"/>
              <a:gd name="T48" fmla="*/ 650 w 800"/>
              <a:gd name="T49" fmla="*/ 450 h 800"/>
              <a:gd name="T50" fmla="*/ 650 w 800"/>
              <a:gd name="T51" fmla="*/ 500 h 800"/>
              <a:gd name="T52" fmla="*/ 300 w 800"/>
              <a:gd name="T53" fmla="*/ 500 h 800"/>
              <a:gd name="T54" fmla="*/ 300 w 800"/>
              <a:gd name="T55" fmla="*/ 450 h 800"/>
              <a:gd name="T56" fmla="*/ 300 w 800"/>
              <a:gd name="T57" fmla="*/ 300 h 800"/>
              <a:gd name="T58" fmla="*/ 650 w 800"/>
              <a:gd name="T59" fmla="*/ 300 h 800"/>
              <a:gd name="T60" fmla="*/ 650 w 800"/>
              <a:gd name="T61" fmla="*/ 350 h 800"/>
              <a:gd name="T62" fmla="*/ 300 w 800"/>
              <a:gd name="T63" fmla="*/ 350 h 800"/>
              <a:gd name="T64" fmla="*/ 300 w 800"/>
              <a:gd name="T65" fmla="*/ 300 h 800"/>
              <a:gd name="T66" fmla="*/ 300 w 800"/>
              <a:gd name="T67" fmla="*/ 150 h 800"/>
              <a:gd name="T68" fmla="*/ 650 w 800"/>
              <a:gd name="T69" fmla="*/ 150 h 800"/>
              <a:gd name="T70" fmla="*/ 650 w 800"/>
              <a:gd name="T71" fmla="*/ 200 h 800"/>
              <a:gd name="T72" fmla="*/ 300 w 800"/>
              <a:gd name="T73" fmla="*/ 200 h 800"/>
              <a:gd name="T74" fmla="*/ 300 w 800"/>
              <a:gd name="T75" fmla="*/ 150 h 800"/>
              <a:gd name="T76" fmla="*/ 150 w 800"/>
              <a:gd name="T77" fmla="*/ 600 h 800"/>
              <a:gd name="T78" fmla="*/ 200 w 800"/>
              <a:gd name="T79" fmla="*/ 600 h 800"/>
              <a:gd name="T80" fmla="*/ 200 w 800"/>
              <a:gd name="T81" fmla="*/ 650 h 800"/>
              <a:gd name="T82" fmla="*/ 150 w 800"/>
              <a:gd name="T83" fmla="*/ 650 h 800"/>
              <a:gd name="T84" fmla="*/ 150 w 800"/>
              <a:gd name="T85" fmla="*/ 600 h 800"/>
              <a:gd name="T86" fmla="*/ 150 w 800"/>
              <a:gd name="T87" fmla="*/ 450 h 800"/>
              <a:gd name="T88" fmla="*/ 200 w 800"/>
              <a:gd name="T89" fmla="*/ 450 h 800"/>
              <a:gd name="T90" fmla="*/ 200 w 800"/>
              <a:gd name="T91" fmla="*/ 500 h 800"/>
              <a:gd name="T92" fmla="*/ 150 w 800"/>
              <a:gd name="T93" fmla="*/ 500 h 800"/>
              <a:gd name="T94" fmla="*/ 150 w 800"/>
              <a:gd name="T95" fmla="*/ 450 h 800"/>
              <a:gd name="T96" fmla="*/ 150 w 800"/>
              <a:gd name="T97" fmla="*/ 300 h 800"/>
              <a:gd name="T98" fmla="*/ 200 w 800"/>
              <a:gd name="T99" fmla="*/ 300 h 800"/>
              <a:gd name="T100" fmla="*/ 200 w 800"/>
              <a:gd name="T101" fmla="*/ 350 h 800"/>
              <a:gd name="T102" fmla="*/ 150 w 800"/>
              <a:gd name="T103" fmla="*/ 350 h 800"/>
              <a:gd name="T104" fmla="*/ 150 w 800"/>
              <a:gd name="T105" fmla="*/ 300 h 800"/>
              <a:gd name="T106" fmla="*/ 150 w 800"/>
              <a:gd name="T107" fmla="*/ 150 h 800"/>
              <a:gd name="T108" fmla="*/ 200 w 800"/>
              <a:gd name="T109" fmla="*/ 150 h 800"/>
              <a:gd name="T110" fmla="*/ 200 w 800"/>
              <a:gd name="T111" fmla="*/ 200 h 800"/>
              <a:gd name="T112" fmla="*/ 150 w 800"/>
              <a:gd name="T113" fmla="*/ 200 h 800"/>
              <a:gd name="T114" fmla="*/ 150 w 800"/>
              <a:gd name="T115" fmla="*/ 15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00" h="800">
                <a:moveTo>
                  <a:pt x="700" y="800"/>
                </a:moveTo>
                <a:cubicBezTo>
                  <a:pt x="100" y="800"/>
                  <a:pt x="100" y="800"/>
                  <a:pt x="100" y="800"/>
                </a:cubicBezTo>
                <a:cubicBezTo>
                  <a:pt x="45" y="800"/>
                  <a:pt x="0" y="755"/>
                  <a:pt x="0" y="7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45"/>
                  <a:pt x="45" y="0"/>
                  <a:pt x="100" y="0"/>
                </a:cubicBezTo>
                <a:cubicBezTo>
                  <a:pt x="700" y="0"/>
                  <a:pt x="700" y="0"/>
                  <a:pt x="700" y="0"/>
                </a:cubicBezTo>
                <a:cubicBezTo>
                  <a:pt x="755" y="0"/>
                  <a:pt x="800" y="45"/>
                  <a:pt x="800" y="100"/>
                </a:cubicBezTo>
                <a:cubicBezTo>
                  <a:pt x="800" y="700"/>
                  <a:pt x="800" y="700"/>
                  <a:pt x="800" y="700"/>
                </a:cubicBezTo>
                <a:cubicBezTo>
                  <a:pt x="800" y="755"/>
                  <a:pt x="755" y="800"/>
                  <a:pt x="700" y="800"/>
                </a:cubicBezTo>
                <a:close/>
                <a:moveTo>
                  <a:pt x="750" y="150"/>
                </a:moveTo>
                <a:cubicBezTo>
                  <a:pt x="750" y="95"/>
                  <a:pt x="705" y="50"/>
                  <a:pt x="650" y="50"/>
                </a:cubicBezTo>
                <a:cubicBezTo>
                  <a:pt x="150" y="50"/>
                  <a:pt x="150" y="50"/>
                  <a:pt x="150" y="50"/>
                </a:cubicBezTo>
                <a:cubicBezTo>
                  <a:pt x="95" y="50"/>
                  <a:pt x="50" y="95"/>
                  <a:pt x="50" y="150"/>
                </a:cubicBezTo>
                <a:cubicBezTo>
                  <a:pt x="50" y="650"/>
                  <a:pt x="50" y="650"/>
                  <a:pt x="50" y="650"/>
                </a:cubicBezTo>
                <a:cubicBezTo>
                  <a:pt x="50" y="705"/>
                  <a:pt x="95" y="750"/>
                  <a:pt x="150" y="750"/>
                </a:cubicBezTo>
                <a:cubicBezTo>
                  <a:pt x="650" y="750"/>
                  <a:pt x="650" y="750"/>
                  <a:pt x="650" y="750"/>
                </a:cubicBezTo>
                <a:cubicBezTo>
                  <a:pt x="705" y="750"/>
                  <a:pt x="750" y="705"/>
                  <a:pt x="750" y="650"/>
                </a:cubicBezTo>
                <a:lnTo>
                  <a:pt x="750" y="150"/>
                </a:lnTo>
                <a:close/>
                <a:moveTo>
                  <a:pt x="300" y="600"/>
                </a:moveTo>
                <a:cubicBezTo>
                  <a:pt x="650" y="600"/>
                  <a:pt x="650" y="600"/>
                  <a:pt x="650" y="600"/>
                </a:cubicBezTo>
                <a:cubicBezTo>
                  <a:pt x="650" y="650"/>
                  <a:pt x="650" y="650"/>
                  <a:pt x="650" y="650"/>
                </a:cubicBezTo>
                <a:cubicBezTo>
                  <a:pt x="300" y="650"/>
                  <a:pt x="300" y="650"/>
                  <a:pt x="300" y="650"/>
                </a:cubicBezTo>
                <a:lnTo>
                  <a:pt x="300" y="600"/>
                </a:lnTo>
                <a:close/>
                <a:moveTo>
                  <a:pt x="300" y="450"/>
                </a:moveTo>
                <a:cubicBezTo>
                  <a:pt x="650" y="450"/>
                  <a:pt x="650" y="450"/>
                  <a:pt x="650" y="450"/>
                </a:cubicBezTo>
                <a:cubicBezTo>
                  <a:pt x="650" y="500"/>
                  <a:pt x="650" y="500"/>
                  <a:pt x="650" y="500"/>
                </a:cubicBezTo>
                <a:cubicBezTo>
                  <a:pt x="300" y="500"/>
                  <a:pt x="300" y="500"/>
                  <a:pt x="300" y="500"/>
                </a:cubicBezTo>
                <a:lnTo>
                  <a:pt x="300" y="450"/>
                </a:lnTo>
                <a:close/>
                <a:moveTo>
                  <a:pt x="300" y="300"/>
                </a:moveTo>
                <a:cubicBezTo>
                  <a:pt x="650" y="300"/>
                  <a:pt x="650" y="300"/>
                  <a:pt x="650" y="300"/>
                </a:cubicBezTo>
                <a:cubicBezTo>
                  <a:pt x="650" y="350"/>
                  <a:pt x="650" y="350"/>
                  <a:pt x="650" y="350"/>
                </a:cubicBezTo>
                <a:cubicBezTo>
                  <a:pt x="300" y="350"/>
                  <a:pt x="300" y="350"/>
                  <a:pt x="300" y="350"/>
                </a:cubicBezTo>
                <a:lnTo>
                  <a:pt x="300" y="300"/>
                </a:lnTo>
                <a:close/>
                <a:moveTo>
                  <a:pt x="300" y="150"/>
                </a:moveTo>
                <a:cubicBezTo>
                  <a:pt x="650" y="150"/>
                  <a:pt x="650" y="150"/>
                  <a:pt x="650" y="150"/>
                </a:cubicBezTo>
                <a:cubicBezTo>
                  <a:pt x="650" y="200"/>
                  <a:pt x="650" y="200"/>
                  <a:pt x="650" y="200"/>
                </a:cubicBezTo>
                <a:cubicBezTo>
                  <a:pt x="300" y="200"/>
                  <a:pt x="300" y="200"/>
                  <a:pt x="300" y="200"/>
                </a:cubicBezTo>
                <a:lnTo>
                  <a:pt x="300" y="150"/>
                </a:lnTo>
                <a:close/>
                <a:moveTo>
                  <a:pt x="150" y="600"/>
                </a:moveTo>
                <a:cubicBezTo>
                  <a:pt x="200" y="600"/>
                  <a:pt x="200" y="600"/>
                  <a:pt x="200" y="600"/>
                </a:cubicBezTo>
                <a:cubicBezTo>
                  <a:pt x="200" y="650"/>
                  <a:pt x="200" y="650"/>
                  <a:pt x="200" y="650"/>
                </a:cubicBezTo>
                <a:cubicBezTo>
                  <a:pt x="150" y="650"/>
                  <a:pt x="150" y="650"/>
                  <a:pt x="150" y="650"/>
                </a:cubicBezTo>
                <a:lnTo>
                  <a:pt x="150" y="600"/>
                </a:lnTo>
                <a:close/>
                <a:moveTo>
                  <a:pt x="150" y="450"/>
                </a:moveTo>
                <a:cubicBezTo>
                  <a:pt x="200" y="450"/>
                  <a:pt x="200" y="450"/>
                  <a:pt x="200" y="450"/>
                </a:cubicBezTo>
                <a:cubicBezTo>
                  <a:pt x="200" y="500"/>
                  <a:pt x="200" y="500"/>
                  <a:pt x="200" y="500"/>
                </a:cubicBezTo>
                <a:cubicBezTo>
                  <a:pt x="150" y="500"/>
                  <a:pt x="150" y="500"/>
                  <a:pt x="150" y="500"/>
                </a:cubicBezTo>
                <a:lnTo>
                  <a:pt x="150" y="450"/>
                </a:lnTo>
                <a:close/>
                <a:moveTo>
                  <a:pt x="150" y="300"/>
                </a:moveTo>
                <a:cubicBezTo>
                  <a:pt x="200" y="300"/>
                  <a:pt x="200" y="300"/>
                  <a:pt x="200" y="300"/>
                </a:cubicBezTo>
                <a:cubicBezTo>
                  <a:pt x="200" y="350"/>
                  <a:pt x="200" y="350"/>
                  <a:pt x="200" y="350"/>
                </a:cubicBezTo>
                <a:cubicBezTo>
                  <a:pt x="150" y="350"/>
                  <a:pt x="150" y="350"/>
                  <a:pt x="150" y="350"/>
                </a:cubicBezTo>
                <a:lnTo>
                  <a:pt x="150" y="300"/>
                </a:lnTo>
                <a:close/>
                <a:moveTo>
                  <a:pt x="150" y="150"/>
                </a:moveTo>
                <a:cubicBezTo>
                  <a:pt x="200" y="150"/>
                  <a:pt x="200" y="150"/>
                  <a:pt x="200" y="150"/>
                </a:cubicBezTo>
                <a:cubicBezTo>
                  <a:pt x="200" y="200"/>
                  <a:pt x="200" y="200"/>
                  <a:pt x="200" y="200"/>
                </a:cubicBezTo>
                <a:cubicBezTo>
                  <a:pt x="150" y="200"/>
                  <a:pt x="150" y="200"/>
                  <a:pt x="150" y="200"/>
                </a:cubicBezTo>
                <a:lnTo>
                  <a:pt x="150" y="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102" name="Freeform 106"/>
          <p:cNvSpPr/>
          <p:nvPr/>
        </p:nvSpPr>
        <p:spPr bwMode="auto">
          <a:xfrm>
            <a:off x="1885882" y="2533535"/>
            <a:ext cx="396875" cy="373641"/>
          </a:xfrm>
          <a:custGeom>
            <a:avLst/>
            <a:gdLst/>
            <a:ahLst/>
            <a:cxnLst/>
            <a:rect l="l" t="t" r="r" b="b"/>
            <a:pathLst>
              <a:path w="5421630" h="5097780">
                <a:moveTo>
                  <a:pt x="0" y="114300"/>
                </a:moveTo>
                <a:lnTo>
                  <a:pt x="480060" y="114300"/>
                </a:lnTo>
                <a:lnTo>
                  <a:pt x="480060" y="4617719"/>
                </a:lnTo>
                <a:lnTo>
                  <a:pt x="5421630" y="4617719"/>
                </a:lnTo>
                <a:lnTo>
                  <a:pt x="5421630" y="5097779"/>
                </a:lnTo>
                <a:lnTo>
                  <a:pt x="480060" y="5097779"/>
                </a:lnTo>
                <a:lnTo>
                  <a:pt x="480060" y="5097780"/>
                </a:lnTo>
                <a:lnTo>
                  <a:pt x="0" y="5097780"/>
                </a:lnTo>
                <a:lnTo>
                  <a:pt x="0" y="5097779"/>
                </a:lnTo>
                <a:lnTo>
                  <a:pt x="0" y="4617719"/>
                </a:lnTo>
                <a:close/>
                <a:moveTo>
                  <a:pt x="4857750" y="0"/>
                </a:moveTo>
                <a:lnTo>
                  <a:pt x="4819650" y="1341120"/>
                </a:lnTo>
                <a:lnTo>
                  <a:pt x="4537710" y="906780"/>
                </a:lnTo>
                <a:lnTo>
                  <a:pt x="3638550" y="2133600"/>
                </a:lnTo>
                <a:lnTo>
                  <a:pt x="2625090" y="2133600"/>
                </a:lnTo>
                <a:lnTo>
                  <a:pt x="2228850" y="4457700"/>
                </a:lnTo>
                <a:lnTo>
                  <a:pt x="1649730" y="3611880"/>
                </a:lnTo>
                <a:lnTo>
                  <a:pt x="948690" y="4320540"/>
                </a:lnTo>
                <a:lnTo>
                  <a:pt x="643890" y="4008120"/>
                </a:lnTo>
                <a:lnTo>
                  <a:pt x="1725930" y="2948940"/>
                </a:lnTo>
                <a:lnTo>
                  <a:pt x="2000250" y="3345180"/>
                </a:lnTo>
                <a:lnTo>
                  <a:pt x="2274570" y="1714500"/>
                </a:lnTo>
                <a:lnTo>
                  <a:pt x="3440430" y="1706880"/>
                </a:lnTo>
                <a:lnTo>
                  <a:pt x="4217670" y="655320"/>
                </a:lnTo>
                <a:lnTo>
                  <a:pt x="3638550" y="556260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24" tIns="46612" rIns="46612" bIns="93224" numCol="1" spcCol="0" rtlCol="0" fromWordArt="0" anchor="b" anchorCtr="0" forceAA="0" compatLnSpc="1">
            <a:noAutofit/>
          </a:bodyPr>
          <a:p>
            <a:pPr algn="ctr" defTabSz="931545" fontAlgn="base">
              <a:spcBef>
                <a:spcPct val="0"/>
              </a:spcBef>
              <a:spcAft>
                <a:spcPct val="0"/>
              </a:spcAft>
            </a:pPr>
            <a:endParaRPr lang="en-US" spc="-5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charset="0"/>
              <a:cs typeface="Segoe UI" panose="020B0502040204020203" charset="0"/>
            </a:endParaRPr>
          </a:p>
        </p:txBody>
      </p:sp>
      <p:grpSp>
        <p:nvGrpSpPr>
          <p:cNvPr id="103" name="组合 4"/>
          <p:cNvGrpSpPr/>
          <p:nvPr/>
        </p:nvGrpSpPr>
        <p:grpSpPr bwMode="auto">
          <a:xfrm>
            <a:off x="9580299" y="2513106"/>
            <a:ext cx="567875" cy="344167"/>
            <a:chOff x="4502" y="3628"/>
            <a:chExt cx="1129" cy="679"/>
          </a:xfrm>
        </p:grpSpPr>
        <p:sp>
          <p:nvSpPr>
            <p:cNvPr id="104" name="Freeform 135"/>
            <p:cNvSpPr/>
            <p:nvPr/>
          </p:nvSpPr>
          <p:spPr bwMode="auto">
            <a:xfrm>
              <a:off x="5440" y="4098"/>
              <a:ext cx="191" cy="189"/>
            </a:xfrm>
            <a:custGeom>
              <a:avLst/>
              <a:gdLst>
                <a:gd name="T0" fmla="*/ 102 w 102"/>
                <a:gd name="T1" fmla="*/ 61 h 103"/>
                <a:gd name="T2" fmla="*/ 61 w 102"/>
                <a:gd name="T3" fmla="*/ 103 h 103"/>
                <a:gd name="T4" fmla="*/ 0 w 102"/>
                <a:gd name="T5" fmla="*/ 44 h 103"/>
                <a:gd name="T6" fmla="*/ 42 w 102"/>
                <a:gd name="T7" fmla="*/ 0 h 103"/>
                <a:gd name="T8" fmla="*/ 102 w 102"/>
                <a:gd name="T9" fmla="*/ 6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03">
                  <a:moveTo>
                    <a:pt x="102" y="61"/>
                  </a:moveTo>
                  <a:lnTo>
                    <a:pt x="61" y="103"/>
                  </a:lnTo>
                  <a:lnTo>
                    <a:pt x="0" y="44"/>
                  </a:lnTo>
                  <a:lnTo>
                    <a:pt x="42" y="0"/>
                  </a:lnTo>
                  <a:lnTo>
                    <a:pt x="102" y="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p>
              <a:endParaRPr lang="zh-CN" altLang="en-US" sz="1350" noProof="1"/>
            </a:p>
          </p:txBody>
        </p:sp>
        <p:sp>
          <p:nvSpPr>
            <p:cNvPr id="105" name="Freeform 136"/>
            <p:cNvSpPr>
              <a:spLocks noEditPoints="1"/>
            </p:cNvSpPr>
            <p:nvPr/>
          </p:nvSpPr>
          <p:spPr bwMode="auto">
            <a:xfrm>
              <a:off x="5113" y="3773"/>
              <a:ext cx="386" cy="393"/>
            </a:xfrm>
            <a:custGeom>
              <a:avLst/>
              <a:gdLst>
                <a:gd name="T0" fmla="*/ 18 w 109"/>
                <a:gd name="T1" fmla="*/ 20 h 109"/>
                <a:gd name="T2" fmla="*/ 87 w 109"/>
                <a:gd name="T3" fmla="*/ 19 h 109"/>
                <a:gd name="T4" fmla="*/ 96 w 109"/>
                <a:gd name="T5" fmla="*/ 75 h 109"/>
                <a:gd name="T6" fmla="*/ 109 w 109"/>
                <a:gd name="T7" fmla="*/ 87 h 109"/>
                <a:gd name="T8" fmla="*/ 88 w 109"/>
                <a:gd name="T9" fmla="*/ 109 h 109"/>
                <a:gd name="T10" fmla="*/ 75 w 109"/>
                <a:gd name="T11" fmla="*/ 96 h 109"/>
                <a:gd name="T12" fmla="*/ 19 w 109"/>
                <a:gd name="T13" fmla="*/ 88 h 109"/>
                <a:gd name="T14" fmla="*/ 18 w 109"/>
                <a:gd name="T15" fmla="*/ 20 h 109"/>
                <a:gd name="T16" fmla="*/ 73 w 109"/>
                <a:gd name="T17" fmla="*/ 33 h 109"/>
                <a:gd name="T18" fmla="*/ 32 w 109"/>
                <a:gd name="T19" fmla="*/ 34 h 109"/>
                <a:gd name="T20" fmla="*/ 33 w 109"/>
                <a:gd name="T21" fmla="*/ 74 h 109"/>
                <a:gd name="T22" fmla="*/ 74 w 109"/>
                <a:gd name="T23" fmla="*/ 74 h 109"/>
                <a:gd name="T24" fmla="*/ 73 w 109"/>
                <a:gd name="T25" fmla="*/ 3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09">
                  <a:moveTo>
                    <a:pt x="18" y="20"/>
                  </a:moveTo>
                  <a:cubicBezTo>
                    <a:pt x="37" y="1"/>
                    <a:pt x="68" y="0"/>
                    <a:pt x="87" y="19"/>
                  </a:cubicBezTo>
                  <a:cubicBezTo>
                    <a:pt x="102" y="34"/>
                    <a:pt x="105" y="57"/>
                    <a:pt x="96" y="75"/>
                  </a:cubicBezTo>
                  <a:cubicBezTo>
                    <a:pt x="109" y="87"/>
                    <a:pt x="109" y="87"/>
                    <a:pt x="109" y="87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57" y="106"/>
                    <a:pt x="35" y="103"/>
                    <a:pt x="19" y="88"/>
                  </a:cubicBezTo>
                  <a:cubicBezTo>
                    <a:pt x="0" y="70"/>
                    <a:pt x="0" y="39"/>
                    <a:pt x="18" y="20"/>
                  </a:cubicBezTo>
                  <a:close/>
                  <a:moveTo>
                    <a:pt x="73" y="33"/>
                  </a:moveTo>
                  <a:cubicBezTo>
                    <a:pt x="62" y="22"/>
                    <a:pt x="44" y="22"/>
                    <a:pt x="32" y="34"/>
                  </a:cubicBezTo>
                  <a:cubicBezTo>
                    <a:pt x="21" y="45"/>
                    <a:pt x="22" y="63"/>
                    <a:pt x="33" y="74"/>
                  </a:cubicBezTo>
                  <a:cubicBezTo>
                    <a:pt x="44" y="85"/>
                    <a:pt x="62" y="85"/>
                    <a:pt x="74" y="74"/>
                  </a:cubicBezTo>
                  <a:cubicBezTo>
                    <a:pt x="85" y="62"/>
                    <a:pt x="84" y="44"/>
                    <a:pt x="73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p>
              <a:endParaRPr lang="zh-CN" altLang="en-US" sz="1350" noProof="1"/>
            </a:p>
          </p:txBody>
        </p:sp>
        <p:sp>
          <p:nvSpPr>
            <p:cNvPr id="106" name="Rectangle 137"/>
            <p:cNvSpPr>
              <a:spLocks noChangeArrowheads="1"/>
            </p:cNvSpPr>
            <p:nvPr/>
          </p:nvSpPr>
          <p:spPr bwMode="auto">
            <a:xfrm>
              <a:off x="4952" y="4283"/>
              <a:ext cx="435" cy="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p>
              <a:endParaRPr lang="zh-CN" altLang="en-US" sz="1350" noProof="1"/>
            </a:p>
          </p:txBody>
        </p:sp>
        <p:sp>
          <p:nvSpPr>
            <p:cNvPr id="107" name="Freeform 138"/>
            <p:cNvSpPr/>
            <p:nvPr/>
          </p:nvSpPr>
          <p:spPr bwMode="auto">
            <a:xfrm>
              <a:off x="4952" y="3628"/>
              <a:ext cx="435" cy="621"/>
            </a:xfrm>
            <a:custGeom>
              <a:avLst/>
              <a:gdLst>
                <a:gd name="T0" fmla="*/ 42 w 122"/>
                <a:gd name="T1" fmla="*/ 95 h 174"/>
                <a:gd name="T2" fmla="*/ 98 w 122"/>
                <a:gd name="T3" fmla="*/ 151 h 174"/>
                <a:gd name="T4" fmla="*/ 122 w 122"/>
                <a:gd name="T5" fmla="*/ 146 h 174"/>
                <a:gd name="T6" fmla="*/ 122 w 122"/>
                <a:gd name="T7" fmla="*/ 174 h 174"/>
                <a:gd name="T8" fmla="*/ 18 w 122"/>
                <a:gd name="T9" fmla="*/ 174 h 174"/>
                <a:gd name="T10" fmla="*/ 0 w 122"/>
                <a:gd name="T11" fmla="*/ 174 h 174"/>
                <a:gd name="T12" fmla="*/ 0 w 122"/>
                <a:gd name="T13" fmla="*/ 30 h 174"/>
                <a:gd name="T14" fmla="*/ 18 w 122"/>
                <a:gd name="T15" fmla="*/ 30 h 174"/>
                <a:gd name="T16" fmla="*/ 122 w 122"/>
                <a:gd name="T17" fmla="*/ 30 h 174"/>
                <a:gd name="T18" fmla="*/ 122 w 122"/>
                <a:gd name="T19" fmla="*/ 44 h 174"/>
                <a:gd name="T20" fmla="*/ 98 w 122"/>
                <a:gd name="T21" fmla="*/ 39 h 174"/>
                <a:gd name="T22" fmla="*/ 42 w 122"/>
                <a:gd name="T23" fmla="*/ 9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174">
                  <a:moveTo>
                    <a:pt x="42" y="95"/>
                  </a:moveTo>
                  <a:cubicBezTo>
                    <a:pt x="42" y="126"/>
                    <a:pt x="67" y="151"/>
                    <a:pt x="98" y="151"/>
                  </a:cubicBezTo>
                  <a:cubicBezTo>
                    <a:pt x="107" y="151"/>
                    <a:pt x="115" y="150"/>
                    <a:pt x="122" y="146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68" y="144"/>
                    <a:pt x="18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68" y="0"/>
                    <a:pt x="122" y="30"/>
                    <a:pt x="122" y="30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15" y="41"/>
                    <a:pt x="107" y="39"/>
                    <a:pt x="98" y="39"/>
                  </a:cubicBezTo>
                  <a:cubicBezTo>
                    <a:pt x="67" y="39"/>
                    <a:pt x="42" y="64"/>
                    <a:pt x="42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p>
              <a:endParaRPr lang="zh-CN" altLang="en-US" sz="1350" noProof="1"/>
            </a:p>
          </p:txBody>
        </p:sp>
        <p:sp>
          <p:nvSpPr>
            <p:cNvPr id="108" name="Rectangle 139"/>
            <p:cNvSpPr>
              <a:spLocks noChangeArrowheads="1"/>
            </p:cNvSpPr>
            <p:nvPr/>
          </p:nvSpPr>
          <p:spPr bwMode="auto">
            <a:xfrm>
              <a:off x="4502" y="4283"/>
              <a:ext cx="430" cy="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p>
              <a:endParaRPr lang="zh-CN" altLang="en-US" sz="1350" noProof="1"/>
            </a:p>
          </p:txBody>
        </p:sp>
        <p:sp>
          <p:nvSpPr>
            <p:cNvPr id="109" name="Freeform 140"/>
            <p:cNvSpPr/>
            <p:nvPr/>
          </p:nvSpPr>
          <p:spPr bwMode="auto">
            <a:xfrm>
              <a:off x="4502" y="3628"/>
              <a:ext cx="430" cy="621"/>
            </a:xfrm>
            <a:custGeom>
              <a:avLst/>
              <a:gdLst>
                <a:gd name="T0" fmla="*/ 103 w 121"/>
                <a:gd name="T1" fmla="*/ 174 h 174"/>
                <a:gd name="T2" fmla="*/ 0 w 121"/>
                <a:gd name="T3" fmla="*/ 174 h 174"/>
                <a:gd name="T4" fmla="*/ 0 w 121"/>
                <a:gd name="T5" fmla="*/ 30 h 174"/>
                <a:gd name="T6" fmla="*/ 103 w 121"/>
                <a:gd name="T7" fmla="*/ 30 h 174"/>
                <a:gd name="T8" fmla="*/ 121 w 121"/>
                <a:gd name="T9" fmla="*/ 30 h 174"/>
                <a:gd name="T10" fmla="*/ 121 w 121"/>
                <a:gd name="T11" fmla="*/ 174 h 174"/>
                <a:gd name="T12" fmla="*/ 103 w 121"/>
                <a:gd name="T1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74">
                  <a:moveTo>
                    <a:pt x="103" y="174"/>
                  </a:moveTo>
                  <a:cubicBezTo>
                    <a:pt x="53" y="144"/>
                    <a:pt x="0" y="174"/>
                    <a:pt x="0" y="17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53" y="0"/>
                    <a:pt x="103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174"/>
                    <a:pt x="121" y="174"/>
                    <a:pt x="121" y="174"/>
                  </a:cubicBezTo>
                  <a:lnTo>
                    <a:pt x="103" y="1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p>
              <a:endParaRPr lang="zh-CN" altLang="en-US" sz="1350" noProof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10476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教务管理系统</a:t>
            </a:r>
            <a:r>
              <a:rPr lang="en-US" altLang="zh-CN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模块</a:t>
            </a:r>
            <a:endParaRPr lang="zh-CN" altLang="en-US" sz="1600" dirty="0">
              <a:solidFill>
                <a:schemeClr val="bg1"/>
              </a:solidFill>
              <a:latin typeface="方正书宋简体" charset="0"/>
              <a:cs typeface="方正书宋简体" charset="0"/>
              <a:sym typeface="+mn-ea"/>
            </a:endParaRPr>
          </a:p>
        </p:txBody>
      </p:sp>
      <p:sp>
        <p:nvSpPr>
          <p:cNvPr id="19" name="矩形: 圆角 18"/>
          <p:cNvSpPr/>
          <p:nvPr/>
        </p:nvSpPr>
        <p:spPr bwMode="auto">
          <a:xfrm>
            <a:off x="7174196" y="792108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400" b="1" dirty="0" smtClean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毕业管理</a:t>
            </a:r>
            <a:endParaRPr lang="zh-CN" altLang="en-US" sz="1400" b="1" dirty="0" smtClean="0">
              <a:solidFill>
                <a:prstClr val="white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" name="矩形: 圆角 18"/>
          <p:cNvSpPr/>
          <p:nvPr/>
        </p:nvSpPr>
        <p:spPr bwMode="auto">
          <a:xfrm>
            <a:off x="732121" y="792108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400" b="1" dirty="0" smtClean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成绩管理</a:t>
            </a:r>
            <a:endParaRPr lang="zh-CN" altLang="en-US" sz="1400" b="1" dirty="0" smtClean="0">
              <a:solidFill>
                <a:prstClr val="white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2625" y="1293495"/>
            <a:ext cx="405892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不同的成绩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表现形式</a:t>
            </a:r>
            <a:endParaRPr lang="zh-CN" altLang="zh-CN" sz="1400" b="1" dirty="0">
              <a:latin typeface="方正书宋简体" charset="0"/>
              <a:ea typeface="方正书宋简体" charset="0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自定义成绩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计算方法</a:t>
            </a:r>
            <a:endParaRPr lang="zh-CN" altLang="zh-CN" sz="1400" b="1" dirty="0">
              <a:latin typeface="方正书宋简体" charset="0"/>
              <a:ea typeface="方正书宋简体" charset="0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多种成绩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认定方式</a:t>
            </a:r>
            <a:endParaRPr lang="zh-CN" altLang="zh-CN" sz="1400" b="1" dirty="0">
              <a:solidFill>
                <a:schemeClr val="accent2"/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17" name="文本框 110"/>
          <p:cNvSpPr txBox="1">
            <a:spLocks noChangeArrowheads="1"/>
          </p:cNvSpPr>
          <p:nvPr/>
        </p:nvSpPr>
        <p:spPr bwMode="auto">
          <a:xfrm>
            <a:off x="711200" y="3715385"/>
            <a:ext cx="2456815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zh-CN" sz="1300" dirty="0">
                <a:latin typeface="方正书宋简体" charset="0"/>
                <a:ea typeface="方正书宋简体" charset="0"/>
              </a:rPr>
              <a:t>支持百分制/五级制/两档制等，灵活设置绩点计算办法、补考成绩的审核办法。</a:t>
            </a:r>
            <a:endParaRPr lang="zh-CN" altLang="zh-CN" sz="1300" dirty="0">
              <a:latin typeface="方正书宋简体" charset="0"/>
              <a:ea typeface="方正书宋简体" charset="0"/>
            </a:endParaRPr>
          </a:p>
        </p:txBody>
      </p:sp>
      <p:sp>
        <p:nvSpPr>
          <p:cNvPr id="4" name="文本框 111"/>
          <p:cNvSpPr txBox="1">
            <a:spLocks noChangeArrowheads="1"/>
          </p:cNvSpPr>
          <p:nvPr/>
        </p:nvSpPr>
        <p:spPr bwMode="auto">
          <a:xfrm>
            <a:off x="1221105" y="3264535"/>
            <a:ext cx="119951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2796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参数设置</a:t>
            </a:r>
            <a:endParaRPr lang="zh-CN" altLang="en-US" b="1" dirty="0">
              <a:solidFill>
                <a:srgbClr val="2796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1532890" y="2749219"/>
            <a:ext cx="576448" cy="576321"/>
          </a:xfrm>
          <a:prstGeom prst="ellipse">
            <a:avLst/>
          </a:prstGeom>
          <a:solidFill>
            <a:srgbClr val="279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3" name="文本框 110"/>
          <p:cNvSpPr txBox="1">
            <a:spLocks noChangeArrowheads="1"/>
          </p:cNvSpPr>
          <p:nvPr/>
        </p:nvSpPr>
        <p:spPr bwMode="auto">
          <a:xfrm>
            <a:off x="3361055" y="3802380"/>
            <a:ext cx="2435860" cy="61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zh-CN" sz="1300" dirty="0">
                <a:latin typeface="方正书宋简体" charset="0"/>
                <a:ea typeface="方正书宋简体" charset="0"/>
              </a:rPr>
              <a:t>支持成绩录入人、时间的灵活设置，可分首考、补考成绩。</a:t>
            </a:r>
            <a:endParaRPr lang="zh-CN" altLang="zh-CN" sz="1300" dirty="0">
              <a:latin typeface="方正书宋简体" charset="0"/>
              <a:ea typeface="方正书宋简体" charset="0"/>
            </a:endParaRPr>
          </a:p>
        </p:txBody>
      </p:sp>
      <p:sp>
        <p:nvSpPr>
          <p:cNvPr id="24" name="文本框 111"/>
          <p:cNvSpPr txBox="1">
            <a:spLocks noChangeArrowheads="1"/>
          </p:cNvSpPr>
          <p:nvPr/>
        </p:nvSpPr>
        <p:spPr bwMode="auto">
          <a:xfrm>
            <a:off x="3959225" y="3351530"/>
            <a:ext cx="127381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成绩录入</a:t>
            </a:r>
            <a:endParaRPr lang="zh-CN" altLang="en-US" b="1" dirty="0">
              <a:solidFill>
                <a:srgbClr val="5B9B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164964" y="2749006"/>
            <a:ext cx="576448" cy="576321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7" name="文本框 110"/>
          <p:cNvSpPr txBox="1">
            <a:spLocks noChangeArrowheads="1"/>
          </p:cNvSpPr>
          <p:nvPr/>
        </p:nvSpPr>
        <p:spPr bwMode="auto">
          <a:xfrm>
            <a:off x="572770" y="5881370"/>
            <a:ext cx="2342515" cy="61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zh-CN" sz="1300" dirty="0">
                <a:latin typeface="方正书宋简体" charset="0"/>
                <a:ea typeface="方正书宋简体" charset="0"/>
              </a:rPr>
              <a:t>根据成绩审核办法进行审核，支持异动学生成绩认定。</a:t>
            </a:r>
            <a:endParaRPr lang="zh-CN" altLang="zh-CN" sz="1300" dirty="0">
              <a:latin typeface="方正书宋简体" charset="0"/>
              <a:ea typeface="方正书宋简体" charset="0"/>
            </a:endParaRPr>
          </a:p>
        </p:txBody>
      </p:sp>
      <p:sp>
        <p:nvSpPr>
          <p:cNvPr id="5" name="文本框 111"/>
          <p:cNvSpPr txBox="1">
            <a:spLocks noChangeArrowheads="1"/>
          </p:cNvSpPr>
          <p:nvPr/>
        </p:nvSpPr>
        <p:spPr bwMode="auto">
          <a:xfrm>
            <a:off x="1050925" y="5417820"/>
            <a:ext cx="15398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4FB8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成绩审核</a:t>
            </a:r>
            <a:endParaRPr lang="zh-CN" altLang="en-US" b="1" dirty="0">
              <a:solidFill>
                <a:srgbClr val="4FB8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527503" y="4863668"/>
            <a:ext cx="576448" cy="576321"/>
          </a:xfrm>
          <a:prstGeom prst="ellipse">
            <a:avLst/>
          </a:prstGeom>
          <a:solidFill>
            <a:srgbClr val="4FB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30" name="文本框 110"/>
          <p:cNvSpPr txBox="1">
            <a:spLocks noChangeArrowheads="1"/>
          </p:cNvSpPr>
          <p:nvPr/>
        </p:nvSpPr>
        <p:spPr bwMode="auto">
          <a:xfrm>
            <a:off x="3477895" y="5868670"/>
            <a:ext cx="219456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zh-CN" sz="1300" dirty="0">
                <a:latin typeface="方正书宋简体" charset="0"/>
                <a:ea typeface="方正书宋简体" charset="0"/>
              </a:rPr>
              <a:t>支持按课程、行政班、教学班、学生等成绩查询、统计、排名、分析。</a:t>
            </a:r>
            <a:endParaRPr lang="zh-CN" altLang="zh-CN" sz="1300" dirty="0">
              <a:latin typeface="方正书宋简体" charset="0"/>
              <a:ea typeface="方正书宋简体" charset="0"/>
            </a:endParaRPr>
          </a:p>
        </p:txBody>
      </p:sp>
      <p:sp>
        <p:nvSpPr>
          <p:cNvPr id="31" name="文本框 111"/>
          <p:cNvSpPr txBox="1">
            <a:spLocks noChangeArrowheads="1"/>
          </p:cNvSpPr>
          <p:nvPr/>
        </p:nvSpPr>
        <p:spPr bwMode="auto">
          <a:xfrm>
            <a:off x="3837940" y="5430520"/>
            <a:ext cx="129921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F9BB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查询统计</a:t>
            </a:r>
            <a:endParaRPr lang="zh-CN" altLang="en-US" b="1" dirty="0">
              <a:solidFill>
                <a:srgbClr val="F9BB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4098439" y="4863486"/>
            <a:ext cx="576448" cy="576321"/>
          </a:xfrm>
          <a:prstGeom prst="ellipse">
            <a:avLst/>
          </a:prstGeom>
          <a:solidFill>
            <a:srgbClr val="F9B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grpSp>
        <p:nvGrpSpPr>
          <p:cNvPr id="37" name="Group 67"/>
          <p:cNvGrpSpPr>
            <a:grpSpLocks noChangeAspect="1"/>
          </p:cNvGrpSpPr>
          <p:nvPr/>
        </p:nvGrpSpPr>
        <p:grpSpPr bwMode="auto">
          <a:xfrm>
            <a:off x="1670211" y="2853769"/>
            <a:ext cx="312668" cy="327948"/>
            <a:chOff x="5541" y="-146"/>
            <a:chExt cx="1064" cy="1116"/>
          </a:xfrm>
          <a:solidFill>
            <a:schemeClr val="bg1"/>
          </a:solidFill>
        </p:grpSpPr>
        <p:sp>
          <p:nvSpPr>
            <p:cNvPr id="38" name="Freeform 68"/>
            <p:cNvSpPr>
              <a:spLocks noEditPoints="1"/>
            </p:cNvSpPr>
            <p:nvPr/>
          </p:nvSpPr>
          <p:spPr bwMode="auto">
            <a:xfrm>
              <a:off x="5541" y="-108"/>
              <a:ext cx="1064" cy="1078"/>
            </a:xfrm>
            <a:custGeom>
              <a:avLst/>
              <a:gdLst>
                <a:gd name="T0" fmla="*/ 28 w 55"/>
                <a:gd name="T1" fmla="*/ 28 h 56"/>
                <a:gd name="T2" fmla="*/ 53 w 55"/>
                <a:gd name="T3" fmla="*/ 16 h 56"/>
                <a:gd name="T4" fmla="*/ 55 w 55"/>
                <a:gd name="T5" fmla="*/ 28 h 56"/>
                <a:gd name="T6" fmla="*/ 28 w 55"/>
                <a:gd name="T7" fmla="*/ 56 h 56"/>
                <a:gd name="T8" fmla="*/ 0 w 55"/>
                <a:gd name="T9" fmla="*/ 28 h 56"/>
                <a:gd name="T10" fmla="*/ 28 w 55"/>
                <a:gd name="T11" fmla="*/ 0 h 56"/>
                <a:gd name="T12" fmla="*/ 28 w 55"/>
                <a:gd name="T13" fmla="*/ 28 h 56"/>
                <a:gd name="T14" fmla="*/ 49 w 55"/>
                <a:gd name="T15" fmla="*/ 37 h 56"/>
                <a:gd name="T16" fmla="*/ 48 w 55"/>
                <a:gd name="T17" fmla="*/ 39 h 56"/>
                <a:gd name="T18" fmla="*/ 41 w 55"/>
                <a:gd name="T19" fmla="*/ 47 h 56"/>
                <a:gd name="T20" fmla="*/ 40 w 55"/>
                <a:gd name="T21" fmla="*/ 48 h 56"/>
                <a:gd name="T22" fmla="*/ 31 w 55"/>
                <a:gd name="T23" fmla="*/ 51 h 56"/>
                <a:gd name="T24" fmla="*/ 29 w 55"/>
                <a:gd name="T25" fmla="*/ 51 h 56"/>
                <a:gd name="T26" fmla="*/ 20 w 55"/>
                <a:gd name="T27" fmla="*/ 50 h 56"/>
                <a:gd name="T28" fmla="*/ 14 w 55"/>
                <a:gd name="T29" fmla="*/ 47 h 56"/>
                <a:gd name="T30" fmla="*/ 12 w 55"/>
                <a:gd name="T31" fmla="*/ 45 h 56"/>
                <a:gd name="T32" fmla="*/ 6 w 55"/>
                <a:gd name="T33" fmla="*/ 36 h 56"/>
                <a:gd name="T34" fmla="*/ 5 w 55"/>
                <a:gd name="T35" fmla="*/ 34 h 56"/>
                <a:gd name="T36" fmla="*/ 5 w 55"/>
                <a:gd name="T37" fmla="*/ 25 h 56"/>
                <a:gd name="T38" fmla="*/ 5 w 55"/>
                <a:gd name="T39" fmla="*/ 22 h 56"/>
                <a:gd name="T40" fmla="*/ 10 w 55"/>
                <a:gd name="T41" fmla="*/ 13 h 56"/>
                <a:gd name="T42" fmla="*/ 12 w 55"/>
                <a:gd name="T43" fmla="*/ 11 h 56"/>
                <a:gd name="T44" fmla="*/ 23 w 55"/>
                <a:gd name="T45" fmla="*/ 5 h 56"/>
                <a:gd name="T46" fmla="*/ 23 w 55"/>
                <a:gd name="T47" fmla="*/ 35 h 56"/>
                <a:gd name="T48" fmla="*/ 50 w 55"/>
                <a:gd name="T49" fmla="*/ 23 h 56"/>
                <a:gd name="T50" fmla="*/ 50 w 55"/>
                <a:gd name="T51" fmla="*/ 35 h 56"/>
                <a:gd name="T52" fmla="*/ 49 w 55"/>
                <a:gd name="T53" fmla="*/ 3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8" y="28"/>
                  </a:moveTo>
                  <a:cubicBezTo>
                    <a:pt x="53" y="16"/>
                    <a:pt x="53" y="16"/>
                    <a:pt x="53" y="16"/>
                  </a:cubicBezTo>
                  <a:cubicBezTo>
                    <a:pt x="55" y="20"/>
                    <a:pt x="55" y="24"/>
                    <a:pt x="55" y="28"/>
                  </a:cubicBezTo>
                  <a:cubicBezTo>
                    <a:pt x="55" y="43"/>
                    <a:pt x="43" y="56"/>
                    <a:pt x="28" y="56"/>
                  </a:cubicBezTo>
                  <a:cubicBezTo>
                    <a:pt x="12" y="56"/>
                    <a:pt x="0" y="43"/>
                    <a:pt x="0" y="28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49" y="37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6" y="42"/>
                    <a:pt x="44" y="45"/>
                    <a:pt x="41" y="47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7" y="50"/>
                    <a:pt x="34" y="51"/>
                    <a:pt x="31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5" y="51"/>
                    <a:pt x="23" y="51"/>
                    <a:pt x="20" y="50"/>
                  </a:cubicBezTo>
                  <a:cubicBezTo>
                    <a:pt x="17" y="49"/>
                    <a:pt x="16" y="48"/>
                    <a:pt x="14" y="47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9" y="43"/>
                    <a:pt x="7" y="40"/>
                    <a:pt x="6" y="36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1"/>
                    <a:pt x="4" y="28"/>
                    <a:pt x="5" y="25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19"/>
                    <a:pt x="7" y="16"/>
                    <a:pt x="10" y="13"/>
                  </a:cubicBezTo>
                  <a:cubicBezTo>
                    <a:pt x="10" y="12"/>
                    <a:pt x="11" y="12"/>
                    <a:pt x="12" y="11"/>
                  </a:cubicBezTo>
                  <a:cubicBezTo>
                    <a:pt x="15" y="8"/>
                    <a:pt x="19" y="6"/>
                    <a:pt x="23" y="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7"/>
                    <a:pt x="51" y="31"/>
                    <a:pt x="50" y="35"/>
                  </a:cubicBezTo>
                  <a:cubicBezTo>
                    <a:pt x="49" y="37"/>
                    <a:pt x="49" y="37"/>
                    <a:pt x="4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69"/>
            <p:cNvSpPr/>
            <p:nvPr/>
          </p:nvSpPr>
          <p:spPr bwMode="auto">
            <a:xfrm>
              <a:off x="6160" y="-146"/>
              <a:ext cx="407" cy="462"/>
            </a:xfrm>
            <a:custGeom>
              <a:avLst/>
              <a:gdLst>
                <a:gd name="T0" fmla="*/ 0 w 21"/>
                <a:gd name="T1" fmla="*/ 0 h 24"/>
                <a:gd name="T2" fmla="*/ 21 w 21"/>
                <a:gd name="T3" fmla="*/ 14 h 24"/>
                <a:gd name="T4" fmla="*/ 0 w 21"/>
                <a:gd name="T5" fmla="*/ 24 h 24"/>
                <a:gd name="T6" fmla="*/ 0 w 21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4">
                  <a:moveTo>
                    <a:pt x="0" y="0"/>
                  </a:moveTo>
                  <a:cubicBezTo>
                    <a:pt x="9" y="0"/>
                    <a:pt x="18" y="5"/>
                    <a:pt x="21" y="1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0" name="AutoShape 112"/>
          <p:cNvSpPr/>
          <p:nvPr/>
        </p:nvSpPr>
        <p:spPr bwMode="auto">
          <a:xfrm>
            <a:off x="4320131" y="2881105"/>
            <a:ext cx="313034" cy="313034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457200" fontAlgn="base"/>
            <a:endParaRPr lang="en-US" sz="3000" strike="noStrike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4" name="AutoShape 41"/>
          <p:cNvSpPr/>
          <p:nvPr/>
        </p:nvSpPr>
        <p:spPr bwMode="auto">
          <a:xfrm>
            <a:off x="1670361" y="5001928"/>
            <a:ext cx="301501" cy="2986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1" y="0"/>
                  <a:pt x="13705" y="282"/>
                  <a:pt x="15011" y="847"/>
                </a:cubicBezTo>
                <a:cubicBezTo>
                  <a:pt x="16319" y="1408"/>
                  <a:pt x="17463" y="2176"/>
                  <a:pt x="18449" y="3156"/>
                </a:cubicBezTo>
                <a:cubicBezTo>
                  <a:pt x="19432" y="4133"/>
                  <a:pt x="20201" y="5277"/>
                  <a:pt x="20760" y="6590"/>
                </a:cubicBezTo>
                <a:cubicBezTo>
                  <a:pt x="21317" y="7900"/>
                  <a:pt x="21599" y="9306"/>
                  <a:pt x="21599" y="10800"/>
                </a:cubicBezTo>
                <a:cubicBezTo>
                  <a:pt x="21599" y="12293"/>
                  <a:pt x="21317" y="13699"/>
                  <a:pt x="20760" y="15009"/>
                </a:cubicBezTo>
                <a:cubicBezTo>
                  <a:pt x="20201" y="16320"/>
                  <a:pt x="19430" y="17466"/>
                  <a:pt x="18449" y="18443"/>
                </a:cubicBezTo>
                <a:cubicBezTo>
                  <a:pt x="17463" y="19423"/>
                  <a:pt x="16319" y="20191"/>
                  <a:pt x="15011" y="20752"/>
                </a:cubicBezTo>
                <a:cubicBezTo>
                  <a:pt x="13705" y="21317"/>
                  <a:pt x="12301" y="21599"/>
                  <a:pt x="10807" y="21599"/>
                </a:cubicBezTo>
                <a:cubicBezTo>
                  <a:pt x="9309" y="21599"/>
                  <a:pt x="7905" y="21317"/>
                  <a:pt x="6594" y="20752"/>
                </a:cubicBezTo>
                <a:cubicBezTo>
                  <a:pt x="5280" y="20191"/>
                  <a:pt x="4136" y="19423"/>
                  <a:pt x="3158" y="18443"/>
                </a:cubicBezTo>
                <a:cubicBezTo>
                  <a:pt x="2178" y="17466"/>
                  <a:pt x="1409" y="16320"/>
                  <a:pt x="847" y="15009"/>
                </a:cubicBezTo>
                <a:cubicBezTo>
                  <a:pt x="282" y="13699"/>
                  <a:pt x="0" y="12293"/>
                  <a:pt x="0" y="10800"/>
                </a:cubicBezTo>
                <a:cubicBezTo>
                  <a:pt x="0" y="9306"/>
                  <a:pt x="282" y="7900"/>
                  <a:pt x="847" y="6590"/>
                </a:cubicBezTo>
                <a:cubicBezTo>
                  <a:pt x="1409" y="5277"/>
                  <a:pt x="2181" y="4133"/>
                  <a:pt x="3158" y="3156"/>
                </a:cubicBezTo>
                <a:cubicBezTo>
                  <a:pt x="4136" y="2176"/>
                  <a:pt x="5280" y="1408"/>
                  <a:pt x="6594" y="847"/>
                </a:cubicBezTo>
                <a:cubicBezTo>
                  <a:pt x="7902" y="282"/>
                  <a:pt x="9306" y="0"/>
                  <a:pt x="10807" y="0"/>
                </a:cubicBezTo>
                <a:moveTo>
                  <a:pt x="18164" y="8812"/>
                </a:moveTo>
                <a:cubicBezTo>
                  <a:pt x="18288" y="8688"/>
                  <a:pt x="18353" y="8532"/>
                  <a:pt x="18359" y="8354"/>
                </a:cubicBezTo>
                <a:cubicBezTo>
                  <a:pt x="18362" y="8171"/>
                  <a:pt x="18299" y="8021"/>
                  <a:pt x="18164" y="7894"/>
                </a:cubicBezTo>
                <a:lnTo>
                  <a:pt x="16757" y="6448"/>
                </a:lnTo>
                <a:cubicBezTo>
                  <a:pt x="16613" y="6321"/>
                  <a:pt x="16454" y="6259"/>
                  <a:pt x="16276" y="6259"/>
                </a:cubicBezTo>
                <a:cubicBezTo>
                  <a:pt x="16099" y="6259"/>
                  <a:pt x="15946" y="6321"/>
                  <a:pt x="15810" y="6448"/>
                </a:cubicBezTo>
                <a:lnTo>
                  <a:pt x="9696" y="12570"/>
                </a:lnTo>
                <a:cubicBezTo>
                  <a:pt x="9569" y="12697"/>
                  <a:pt x="9416" y="12759"/>
                  <a:pt x="9244" y="12759"/>
                </a:cubicBezTo>
                <a:cubicBezTo>
                  <a:pt x="9069" y="12759"/>
                  <a:pt x="8914" y="12697"/>
                  <a:pt x="8778" y="12570"/>
                </a:cubicBezTo>
                <a:lnTo>
                  <a:pt x="5786" y="9583"/>
                </a:lnTo>
                <a:cubicBezTo>
                  <a:pt x="5659" y="9458"/>
                  <a:pt x="5506" y="9393"/>
                  <a:pt x="5334" y="9393"/>
                </a:cubicBezTo>
                <a:cubicBezTo>
                  <a:pt x="5156" y="9393"/>
                  <a:pt x="4995" y="9458"/>
                  <a:pt x="4839" y="9583"/>
                </a:cubicBezTo>
                <a:lnTo>
                  <a:pt x="3432" y="11014"/>
                </a:lnTo>
                <a:cubicBezTo>
                  <a:pt x="3305" y="11141"/>
                  <a:pt x="3246" y="11297"/>
                  <a:pt x="3246" y="11474"/>
                </a:cubicBezTo>
                <a:cubicBezTo>
                  <a:pt x="3246" y="11655"/>
                  <a:pt x="3305" y="11810"/>
                  <a:pt x="3432" y="11935"/>
                </a:cubicBezTo>
                <a:lnTo>
                  <a:pt x="7747" y="16249"/>
                </a:lnTo>
                <a:cubicBezTo>
                  <a:pt x="7874" y="16373"/>
                  <a:pt x="8043" y="16483"/>
                  <a:pt x="8261" y="16579"/>
                </a:cubicBezTo>
                <a:cubicBezTo>
                  <a:pt x="8478" y="16673"/>
                  <a:pt x="8676" y="16720"/>
                  <a:pt x="8857" y="16720"/>
                </a:cubicBezTo>
                <a:lnTo>
                  <a:pt x="9617" y="16720"/>
                </a:lnTo>
                <a:cubicBezTo>
                  <a:pt x="9795" y="16720"/>
                  <a:pt x="9993" y="16675"/>
                  <a:pt x="10205" y="16585"/>
                </a:cubicBezTo>
                <a:cubicBezTo>
                  <a:pt x="10417" y="16495"/>
                  <a:pt x="10592" y="16382"/>
                  <a:pt x="10727" y="16249"/>
                </a:cubicBezTo>
                <a:lnTo>
                  <a:pt x="18164" y="88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3765">
              <a:defRPr/>
            </a:pPr>
            <a:endParaRPr lang="es-ES" sz="5800" noProof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55" name="组合 4"/>
          <p:cNvGrpSpPr/>
          <p:nvPr/>
        </p:nvGrpSpPr>
        <p:grpSpPr bwMode="auto">
          <a:xfrm>
            <a:off x="4200139" y="5014756"/>
            <a:ext cx="433187" cy="247845"/>
            <a:chOff x="4502" y="3666"/>
            <a:chExt cx="1129" cy="641"/>
          </a:xfrm>
        </p:grpSpPr>
        <p:sp>
          <p:nvSpPr>
            <p:cNvPr id="56" name="Freeform 135"/>
            <p:cNvSpPr/>
            <p:nvPr/>
          </p:nvSpPr>
          <p:spPr bwMode="auto">
            <a:xfrm>
              <a:off x="5440" y="4098"/>
              <a:ext cx="191" cy="189"/>
            </a:xfrm>
            <a:custGeom>
              <a:avLst/>
              <a:gdLst>
                <a:gd name="T0" fmla="*/ 102 w 102"/>
                <a:gd name="T1" fmla="*/ 61 h 103"/>
                <a:gd name="T2" fmla="*/ 61 w 102"/>
                <a:gd name="T3" fmla="*/ 103 h 103"/>
                <a:gd name="T4" fmla="*/ 0 w 102"/>
                <a:gd name="T5" fmla="*/ 44 h 103"/>
                <a:gd name="T6" fmla="*/ 42 w 102"/>
                <a:gd name="T7" fmla="*/ 0 h 103"/>
                <a:gd name="T8" fmla="*/ 102 w 102"/>
                <a:gd name="T9" fmla="*/ 6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03">
                  <a:moveTo>
                    <a:pt x="102" y="61"/>
                  </a:moveTo>
                  <a:lnTo>
                    <a:pt x="61" y="103"/>
                  </a:lnTo>
                  <a:lnTo>
                    <a:pt x="0" y="44"/>
                  </a:lnTo>
                  <a:lnTo>
                    <a:pt x="42" y="0"/>
                  </a:lnTo>
                  <a:lnTo>
                    <a:pt x="102" y="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/>
            </a:p>
          </p:txBody>
        </p:sp>
        <p:sp>
          <p:nvSpPr>
            <p:cNvPr id="57" name="Freeform 136"/>
            <p:cNvSpPr>
              <a:spLocks noEditPoints="1"/>
            </p:cNvSpPr>
            <p:nvPr/>
          </p:nvSpPr>
          <p:spPr bwMode="auto">
            <a:xfrm>
              <a:off x="5113" y="3773"/>
              <a:ext cx="386" cy="393"/>
            </a:xfrm>
            <a:custGeom>
              <a:avLst/>
              <a:gdLst>
                <a:gd name="T0" fmla="*/ 18 w 109"/>
                <a:gd name="T1" fmla="*/ 20 h 109"/>
                <a:gd name="T2" fmla="*/ 87 w 109"/>
                <a:gd name="T3" fmla="*/ 19 h 109"/>
                <a:gd name="T4" fmla="*/ 96 w 109"/>
                <a:gd name="T5" fmla="*/ 75 h 109"/>
                <a:gd name="T6" fmla="*/ 109 w 109"/>
                <a:gd name="T7" fmla="*/ 87 h 109"/>
                <a:gd name="T8" fmla="*/ 88 w 109"/>
                <a:gd name="T9" fmla="*/ 109 h 109"/>
                <a:gd name="T10" fmla="*/ 75 w 109"/>
                <a:gd name="T11" fmla="*/ 96 h 109"/>
                <a:gd name="T12" fmla="*/ 19 w 109"/>
                <a:gd name="T13" fmla="*/ 88 h 109"/>
                <a:gd name="T14" fmla="*/ 18 w 109"/>
                <a:gd name="T15" fmla="*/ 20 h 109"/>
                <a:gd name="T16" fmla="*/ 73 w 109"/>
                <a:gd name="T17" fmla="*/ 33 h 109"/>
                <a:gd name="T18" fmla="*/ 32 w 109"/>
                <a:gd name="T19" fmla="*/ 34 h 109"/>
                <a:gd name="T20" fmla="*/ 33 w 109"/>
                <a:gd name="T21" fmla="*/ 74 h 109"/>
                <a:gd name="T22" fmla="*/ 74 w 109"/>
                <a:gd name="T23" fmla="*/ 74 h 109"/>
                <a:gd name="T24" fmla="*/ 73 w 109"/>
                <a:gd name="T25" fmla="*/ 3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09">
                  <a:moveTo>
                    <a:pt x="18" y="20"/>
                  </a:moveTo>
                  <a:cubicBezTo>
                    <a:pt x="37" y="1"/>
                    <a:pt x="68" y="0"/>
                    <a:pt x="87" y="19"/>
                  </a:cubicBezTo>
                  <a:cubicBezTo>
                    <a:pt x="102" y="34"/>
                    <a:pt x="105" y="57"/>
                    <a:pt x="96" y="75"/>
                  </a:cubicBezTo>
                  <a:cubicBezTo>
                    <a:pt x="109" y="87"/>
                    <a:pt x="109" y="87"/>
                    <a:pt x="109" y="87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57" y="106"/>
                    <a:pt x="35" y="103"/>
                    <a:pt x="19" y="88"/>
                  </a:cubicBezTo>
                  <a:cubicBezTo>
                    <a:pt x="0" y="70"/>
                    <a:pt x="0" y="39"/>
                    <a:pt x="18" y="20"/>
                  </a:cubicBezTo>
                  <a:close/>
                  <a:moveTo>
                    <a:pt x="73" y="33"/>
                  </a:moveTo>
                  <a:cubicBezTo>
                    <a:pt x="62" y="22"/>
                    <a:pt x="44" y="22"/>
                    <a:pt x="32" y="34"/>
                  </a:cubicBezTo>
                  <a:cubicBezTo>
                    <a:pt x="21" y="45"/>
                    <a:pt x="22" y="63"/>
                    <a:pt x="33" y="74"/>
                  </a:cubicBezTo>
                  <a:cubicBezTo>
                    <a:pt x="44" y="85"/>
                    <a:pt x="62" y="85"/>
                    <a:pt x="74" y="74"/>
                  </a:cubicBezTo>
                  <a:cubicBezTo>
                    <a:pt x="85" y="62"/>
                    <a:pt x="84" y="44"/>
                    <a:pt x="73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/>
            </a:p>
          </p:txBody>
        </p:sp>
        <p:sp>
          <p:nvSpPr>
            <p:cNvPr id="58" name="Rectangle 137"/>
            <p:cNvSpPr>
              <a:spLocks noChangeArrowheads="1"/>
            </p:cNvSpPr>
            <p:nvPr/>
          </p:nvSpPr>
          <p:spPr bwMode="auto">
            <a:xfrm>
              <a:off x="4952" y="4283"/>
              <a:ext cx="435" cy="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/>
            </a:p>
          </p:txBody>
        </p:sp>
        <p:sp>
          <p:nvSpPr>
            <p:cNvPr id="59" name="Freeform 138"/>
            <p:cNvSpPr/>
            <p:nvPr/>
          </p:nvSpPr>
          <p:spPr bwMode="auto">
            <a:xfrm>
              <a:off x="4952" y="3666"/>
              <a:ext cx="435" cy="621"/>
            </a:xfrm>
            <a:custGeom>
              <a:avLst/>
              <a:gdLst>
                <a:gd name="T0" fmla="*/ 42 w 122"/>
                <a:gd name="T1" fmla="*/ 95 h 174"/>
                <a:gd name="T2" fmla="*/ 98 w 122"/>
                <a:gd name="T3" fmla="*/ 151 h 174"/>
                <a:gd name="T4" fmla="*/ 122 w 122"/>
                <a:gd name="T5" fmla="*/ 146 h 174"/>
                <a:gd name="T6" fmla="*/ 122 w 122"/>
                <a:gd name="T7" fmla="*/ 174 h 174"/>
                <a:gd name="T8" fmla="*/ 18 w 122"/>
                <a:gd name="T9" fmla="*/ 174 h 174"/>
                <a:gd name="T10" fmla="*/ 0 w 122"/>
                <a:gd name="T11" fmla="*/ 174 h 174"/>
                <a:gd name="T12" fmla="*/ 0 w 122"/>
                <a:gd name="T13" fmla="*/ 30 h 174"/>
                <a:gd name="T14" fmla="*/ 18 w 122"/>
                <a:gd name="T15" fmla="*/ 30 h 174"/>
                <a:gd name="T16" fmla="*/ 122 w 122"/>
                <a:gd name="T17" fmla="*/ 30 h 174"/>
                <a:gd name="T18" fmla="*/ 122 w 122"/>
                <a:gd name="T19" fmla="*/ 44 h 174"/>
                <a:gd name="T20" fmla="*/ 98 w 122"/>
                <a:gd name="T21" fmla="*/ 39 h 174"/>
                <a:gd name="T22" fmla="*/ 42 w 122"/>
                <a:gd name="T23" fmla="*/ 9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174">
                  <a:moveTo>
                    <a:pt x="42" y="95"/>
                  </a:moveTo>
                  <a:cubicBezTo>
                    <a:pt x="42" y="126"/>
                    <a:pt x="67" y="151"/>
                    <a:pt x="98" y="151"/>
                  </a:cubicBezTo>
                  <a:cubicBezTo>
                    <a:pt x="107" y="151"/>
                    <a:pt x="115" y="150"/>
                    <a:pt x="122" y="146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68" y="144"/>
                    <a:pt x="18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68" y="0"/>
                    <a:pt x="122" y="30"/>
                    <a:pt x="122" y="30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15" y="41"/>
                    <a:pt x="107" y="39"/>
                    <a:pt x="98" y="39"/>
                  </a:cubicBezTo>
                  <a:cubicBezTo>
                    <a:pt x="67" y="39"/>
                    <a:pt x="42" y="64"/>
                    <a:pt x="42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/>
            </a:p>
          </p:txBody>
        </p:sp>
        <p:sp>
          <p:nvSpPr>
            <p:cNvPr id="60" name="Rectangle 139"/>
            <p:cNvSpPr>
              <a:spLocks noChangeArrowheads="1"/>
            </p:cNvSpPr>
            <p:nvPr/>
          </p:nvSpPr>
          <p:spPr bwMode="auto">
            <a:xfrm>
              <a:off x="4502" y="4283"/>
              <a:ext cx="430" cy="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/>
            </a:p>
          </p:txBody>
        </p:sp>
        <p:sp>
          <p:nvSpPr>
            <p:cNvPr id="61" name="Freeform 140"/>
            <p:cNvSpPr/>
            <p:nvPr/>
          </p:nvSpPr>
          <p:spPr bwMode="auto">
            <a:xfrm>
              <a:off x="4502" y="3686"/>
              <a:ext cx="430" cy="621"/>
            </a:xfrm>
            <a:custGeom>
              <a:avLst/>
              <a:gdLst>
                <a:gd name="T0" fmla="*/ 103 w 121"/>
                <a:gd name="T1" fmla="*/ 174 h 174"/>
                <a:gd name="T2" fmla="*/ 0 w 121"/>
                <a:gd name="T3" fmla="*/ 174 h 174"/>
                <a:gd name="T4" fmla="*/ 0 w 121"/>
                <a:gd name="T5" fmla="*/ 30 h 174"/>
                <a:gd name="T6" fmla="*/ 103 w 121"/>
                <a:gd name="T7" fmla="*/ 30 h 174"/>
                <a:gd name="T8" fmla="*/ 121 w 121"/>
                <a:gd name="T9" fmla="*/ 30 h 174"/>
                <a:gd name="T10" fmla="*/ 121 w 121"/>
                <a:gd name="T11" fmla="*/ 174 h 174"/>
                <a:gd name="T12" fmla="*/ 103 w 121"/>
                <a:gd name="T1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74">
                  <a:moveTo>
                    <a:pt x="103" y="174"/>
                  </a:moveTo>
                  <a:cubicBezTo>
                    <a:pt x="53" y="144"/>
                    <a:pt x="0" y="174"/>
                    <a:pt x="0" y="17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53" y="0"/>
                    <a:pt x="103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174"/>
                    <a:pt x="121" y="174"/>
                    <a:pt x="121" y="174"/>
                  </a:cubicBezTo>
                  <a:lnTo>
                    <a:pt x="103" y="1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 sz="1350" noProof="1"/>
            </a:p>
          </p:txBody>
        </p:sp>
      </p:grpSp>
      <p:sp>
        <p:nvSpPr>
          <p:cNvPr id="6" name="TextBox 27"/>
          <p:cNvSpPr txBox="1"/>
          <p:nvPr/>
        </p:nvSpPr>
        <p:spPr>
          <a:xfrm>
            <a:off x="3168015" y="1293495"/>
            <a:ext cx="281495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按需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生成</a:t>
            </a: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指定格式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成绩单</a:t>
            </a:r>
            <a:endParaRPr lang="zh-CN" altLang="zh-CN" sz="1400" b="1" dirty="0">
              <a:latin typeface="方正书宋简体" charset="0"/>
              <a:ea typeface="方正书宋简体" charset="0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集成</a:t>
            </a: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自助成绩打印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数据接口</a:t>
            </a:r>
            <a:endParaRPr lang="zh-CN" altLang="zh-CN" sz="1400" b="1" dirty="0">
              <a:latin typeface="方正书宋简体" charset="0"/>
              <a:ea typeface="方正书宋简体" charset="0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</a:pPr>
            <a:endParaRPr lang="zh-CN" altLang="zh-CN" sz="1400" b="1" dirty="0"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7" name="TextBox 27"/>
          <p:cNvSpPr txBox="1"/>
          <p:nvPr/>
        </p:nvSpPr>
        <p:spPr>
          <a:xfrm>
            <a:off x="7174230" y="1293495"/>
            <a:ext cx="384492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定义各类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毕业规定模板</a:t>
            </a:r>
            <a:endParaRPr lang="zh-CN" altLang="zh-CN" sz="1400" b="1" dirty="0">
              <a:latin typeface="方正书宋简体" charset="0"/>
              <a:ea typeface="方正书宋简体" charset="0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一键式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毕业审核</a:t>
            </a: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，未通过毕业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自动提醒</a:t>
            </a: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。</a:t>
            </a:r>
            <a:endParaRPr lang="zh-CN" altLang="zh-CN" sz="1400" b="1" dirty="0">
              <a:latin typeface="方正书宋简体" charset="0"/>
              <a:ea typeface="方正书宋简体" charset="0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毕业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证书编号</a:t>
            </a: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自动生成，证书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批量打印</a:t>
            </a:r>
            <a:endParaRPr lang="zh-CN" altLang="zh-CN" sz="1400" b="1" dirty="0">
              <a:solidFill>
                <a:schemeClr val="accent2"/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8" name="文本框 110"/>
          <p:cNvSpPr txBox="1">
            <a:spLocks noChangeArrowheads="1"/>
          </p:cNvSpPr>
          <p:nvPr/>
        </p:nvSpPr>
        <p:spPr bwMode="auto">
          <a:xfrm>
            <a:off x="9278620" y="2658110"/>
            <a:ext cx="230251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30000"/>
              </a:lnSpc>
            </a:pPr>
            <a:r>
              <a:rPr lang="zh-CN" altLang="zh-CN" sz="1300" dirty="0">
                <a:latin typeface="方正书宋简体" charset="0"/>
                <a:ea typeface="方正书宋简体" charset="0"/>
                <a:sym typeface="+mn-ea"/>
              </a:rPr>
              <a:t>自动初始化毕业学生名单， 设置提前毕业和延迟毕业，导出毕业生名单。 </a:t>
            </a:r>
            <a:endParaRPr lang="zh-CN" altLang="zh-CN" sz="1300" dirty="0">
              <a:latin typeface="方正书宋简体" charset="0"/>
              <a:ea typeface="方正书宋简体" charset="0"/>
              <a:sym typeface="+mn-ea"/>
            </a:endParaRPr>
          </a:p>
        </p:txBody>
      </p:sp>
      <p:cxnSp>
        <p:nvCxnSpPr>
          <p:cNvPr id="9" name="Straight Connector 32"/>
          <p:cNvCxnSpPr/>
          <p:nvPr/>
        </p:nvCxnSpPr>
        <p:spPr bwMode="auto">
          <a:xfrm>
            <a:off x="8065150" y="2532274"/>
            <a:ext cx="0" cy="360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7115481" y="2869204"/>
            <a:ext cx="1862713" cy="529976"/>
            <a:chOff x="611545" y="1654176"/>
            <a:chExt cx="1862713" cy="529976"/>
          </a:xfrm>
        </p:grpSpPr>
        <p:sp>
          <p:nvSpPr>
            <p:cNvPr id="34" name="MH_Other_6"/>
            <p:cNvSpPr/>
            <p:nvPr>
              <p:custDataLst>
                <p:tags r:id="rId1"/>
              </p:custDataLst>
            </p:nvPr>
          </p:nvSpPr>
          <p:spPr bwMode="gray">
            <a:xfrm>
              <a:off x="733691" y="1823337"/>
              <a:ext cx="1606098" cy="360815"/>
            </a:xfrm>
            <a:custGeom>
              <a:avLst/>
              <a:gdLst>
                <a:gd name="T0" fmla="*/ 2381 w 1120"/>
                <a:gd name="T1" fmla="*/ 46 h 252"/>
                <a:gd name="T2" fmla="*/ 2371 w 1120"/>
                <a:gd name="T3" fmla="*/ 46 h 252"/>
                <a:gd name="T4" fmla="*/ 2337 w 1120"/>
                <a:gd name="T5" fmla="*/ 45 h 252"/>
                <a:gd name="T6" fmla="*/ 2284 w 1120"/>
                <a:gd name="T7" fmla="*/ 44 h 252"/>
                <a:gd name="T8" fmla="*/ 2208 w 1120"/>
                <a:gd name="T9" fmla="*/ 43 h 252"/>
                <a:gd name="T10" fmla="*/ 2110 w 1120"/>
                <a:gd name="T11" fmla="*/ 41 h 252"/>
                <a:gd name="T12" fmla="*/ 1996 w 1120"/>
                <a:gd name="T13" fmla="*/ 39 h 252"/>
                <a:gd name="T14" fmla="*/ 1862 w 1120"/>
                <a:gd name="T15" fmla="*/ 38 h 252"/>
                <a:gd name="T16" fmla="*/ 1712 w 1120"/>
                <a:gd name="T17" fmla="*/ 36 h 252"/>
                <a:gd name="T18" fmla="*/ 1553 w 1120"/>
                <a:gd name="T19" fmla="*/ 35 h 252"/>
                <a:gd name="T20" fmla="*/ 1373 w 1120"/>
                <a:gd name="T21" fmla="*/ 34 h 252"/>
                <a:gd name="T22" fmla="*/ 1180 w 1120"/>
                <a:gd name="T23" fmla="*/ 34 h 252"/>
                <a:gd name="T24" fmla="*/ 990 w 1120"/>
                <a:gd name="T25" fmla="*/ 34 h 252"/>
                <a:gd name="T26" fmla="*/ 815 w 1120"/>
                <a:gd name="T27" fmla="*/ 35 h 252"/>
                <a:gd name="T28" fmla="*/ 654 w 1120"/>
                <a:gd name="T29" fmla="*/ 36 h 252"/>
                <a:gd name="T30" fmla="*/ 506 w 1120"/>
                <a:gd name="T31" fmla="*/ 38 h 252"/>
                <a:gd name="T32" fmla="*/ 380 w 1120"/>
                <a:gd name="T33" fmla="*/ 39 h 252"/>
                <a:gd name="T34" fmla="*/ 269 w 1120"/>
                <a:gd name="T35" fmla="*/ 41 h 252"/>
                <a:gd name="T36" fmla="*/ 173 w 1120"/>
                <a:gd name="T37" fmla="*/ 43 h 252"/>
                <a:gd name="T38" fmla="*/ 98 w 1120"/>
                <a:gd name="T39" fmla="*/ 44 h 252"/>
                <a:gd name="T40" fmla="*/ 42 w 1120"/>
                <a:gd name="T41" fmla="*/ 45 h 252"/>
                <a:gd name="T42" fmla="*/ 12 w 1120"/>
                <a:gd name="T43" fmla="*/ 46 h 252"/>
                <a:gd name="T44" fmla="*/ 0 w 1120"/>
                <a:gd name="T45" fmla="*/ 46 h 252"/>
                <a:gd name="T46" fmla="*/ 0 w 1120"/>
                <a:gd name="T47" fmla="*/ 11 h 252"/>
                <a:gd name="T48" fmla="*/ 1189 w 1120"/>
                <a:gd name="T49" fmla="*/ 0 h 252"/>
                <a:gd name="T50" fmla="*/ 2381 w 1120"/>
                <a:gd name="T51" fmla="*/ 11 h 252"/>
                <a:gd name="T52" fmla="*/ 2381 w 1120"/>
                <a:gd name="T53" fmla="*/ 46 h 252"/>
                <a:gd name="T54" fmla="*/ 2381 w 1120"/>
                <a:gd name="T55" fmla="*/ 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5" name="MH_Other_7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611545" y="1654176"/>
              <a:ext cx="1862713" cy="392112"/>
            </a:xfrm>
            <a:prstGeom prst="roundRect">
              <a:avLst>
                <a:gd name="adj" fmla="val 8924"/>
              </a:avLst>
            </a:prstGeom>
            <a:solidFill>
              <a:srgbClr val="2796DB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毕业学生</a:t>
              </a:r>
              <a:endPara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6" name="文本框 110"/>
          <p:cNvSpPr txBox="1">
            <a:spLocks noChangeArrowheads="1"/>
          </p:cNvSpPr>
          <p:nvPr/>
        </p:nvSpPr>
        <p:spPr bwMode="auto">
          <a:xfrm>
            <a:off x="9278620" y="3801110"/>
            <a:ext cx="252857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30000"/>
              </a:lnSpc>
            </a:pPr>
            <a:r>
              <a:rPr lang="zh-CN" altLang="zh-CN" sz="1300" dirty="0">
                <a:latin typeface="方正书宋简体" charset="0"/>
                <a:ea typeface="方正书宋简体" charset="0"/>
                <a:sym typeface="+mn-ea"/>
              </a:rPr>
              <a:t>分专业设置毕业要求，根据开课计划，设置必须及格的课程/环节。</a:t>
            </a:r>
            <a:endParaRPr lang="zh-CN" altLang="zh-CN" sz="1300" dirty="0">
              <a:latin typeface="方正书宋简体" charset="0"/>
              <a:ea typeface="方正书宋简体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109766" y="3890464"/>
            <a:ext cx="1862713" cy="529976"/>
            <a:chOff x="611545" y="1654176"/>
            <a:chExt cx="1862713" cy="529976"/>
          </a:xfrm>
        </p:grpSpPr>
        <p:sp>
          <p:nvSpPr>
            <p:cNvPr id="12" name="MH_Other_6"/>
            <p:cNvSpPr/>
            <p:nvPr>
              <p:custDataLst>
                <p:tags r:id="rId3"/>
              </p:custDataLst>
            </p:nvPr>
          </p:nvSpPr>
          <p:spPr bwMode="gray">
            <a:xfrm>
              <a:off x="733691" y="1823337"/>
              <a:ext cx="1606098" cy="360815"/>
            </a:xfrm>
            <a:custGeom>
              <a:avLst/>
              <a:gdLst>
                <a:gd name="T0" fmla="*/ 2381 w 1120"/>
                <a:gd name="T1" fmla="*/ 46 h 252"/>
                <a:gd name="T2" fmla="*/ 2371 w 1120"/>
                <a:gd name="T3" fmla="*/ 46 h 252"/>
                <a:gd name="T4" fmla="*/ 2337 w 1120"/>
                <a:gd name="T5" fmla="*/ 45 h 252"/>
                <a:gd name="T6" fmla="*/ 2284 w 1120"/>
                <a:gd name="T7" fmla="*/ 44 h 252"/>
                <a:gd name="T8" fmla="*/ 2208 w 1120"/>
                <a:gd name="T9" fmla="*/ 43 h 252"/>
                <a:gd name="T10" fmla="*/ 2110 w 1120"/>
                <a:gd name="T11" fmla="*/ 41 h 252"/>
                <a:gd name="T12" fmla="*/ 1996 w 1120"/>
                <a:gd name="T13" fmla="*/ 39 h 252"/>
                <a:gd name="T14" fmla="*/ 1862 w 1120"/>
                <a:gd name="T15" fmla="*/ 38 h 252"/>
                <a:gd name="T16" fmla="*/ 1712 w 1120"/>
                <a:gd name="T17" fmla="*/ 36 h 252"/>
                <a:gd name="T18" fmla="*/ 1553 w 1120"/>
                <a:gd name="T19" fmla="*/ 35 h 252"/>
                <a:gd name="T20" fmla="*/ 1373 w 1120"/>
                <a:gd name="T21" fmla="*/ 34 h 252"/>
                <a:gd name="T22" fmla="*/ 1180 w 1120"/>
                <a:gd name="T23" fmla="*/ 34 h 252"/>
                <a:gd name="T24" fmla="*/ 990 w 1120"/>
                <a:gd name="T25" fmla="*/ 34 h 252"/>
                <a:gd name="T26" fmla="*/ 815 w 1120"/>
                <a:gd name="T27" fmla="*/ 35 h 252"/>
                <a:gd name="T28" fmla="*/ 654 w 1120"/>
                <a:gd name="T29" fmla="*/ 36 h 252"/>
                <a:gd name="T30" fmla="*/ 506 w 1120"/>
                <a:gd name="T31" fmla="*/ 38 h 252"/>
                <a:gd name="T32" fmla="*/ 380 w 1120"/>
                <a:gd name="T33" fmla="*/ 39 h 252"/>
                <a:gd name="T34" fmla="*/ 269 w 1120"/>
                <a:gd name="T35" fmla="*/ 41 h 252"/>
                <a:gd name="T36" fmla="*/ 173 w 1120"/>
                <a:gd name="T37" fmla="*/ 43 h 252"/>
                <a:gd name="T38" fmla="*/ 98 w 1120"/>
                <a:gd name="T39" fmla="*/ 44 h 252"/>
                <a:gd name="T40" fmla="*/ 42 w 1120"/>
                <a:gd name="T41" fmla="*/ 45 h 252"/>
                <a:gd name="T42" fmla="*/ 12 w 1120"/>
                <a:gd name="T43" fmla="*/ 46 h 252"/>
                <a:gd name="T44" fmla="*/ 0 w 1120"/>
                <a:gd name="T45" fmla="*/ 46 h 252"/>
                <a:gd name="T46" fmla="*/ 0 w 1120"/>
                <a:gd name="T47" fmla="*/ 11 h 252"/>
                <a:gd name="T48" fmla="*/ 1189 w 1120"/>
                <a:gd name="T49" fmla="*/ 0 h 252"/>
                <a:gd name="T50" fmla="*/ 2381 w 1120"/>
                <a:gd name="T51" fmla="*/ 11 h 252"/>
                <a:gd name="T52" fmla="*/ 2381 w 1120"/>
                <a:gd name="T53" fmla="*/ 46 h 252"/>
                <a:gd name="T54" fmla="*/ 2381 w 1120"/>
                <a:gd name="T55" fmla="*/ 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3" name="MH_Other_7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611545" y="1654176"/>
              <a:ext cx="1862713" cy="392112"/>
            </a:xfrm>
            <a:prstGeom prst="roundRect">
              <a:avLst>
                <a:gd name="adj" fmla="val 8924"/>
              </a:avLst>
            </a:prstGeom>
            <a:solidFill>
              <a:srgbClr val="69A9DB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毕业规定</a:t>
              </a:r>
              <a:endPara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2" name="文本框 110"/>
          <p:cNvSpPr txBox="1">
            <a:spLocks noChangeArrowheads="1"/>
          </p:cNvSpPr>
          <p:nvPr/>
        </p:nvSpPr>
        <p:spPr bwMode="auto">
          <a:xfrm>
            <a:off x="9278620" y="4863465"/>
            <a:ext cx="2647315" cy="112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5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7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9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3155" indent="190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30000"/>
              </a:lnSpc>
            </a:pPr>
            <a:r>
              <a:rPr lang="zh-CN" altLang="zh-CN" sz="1300" dirty="0">
                <a:latin typeface="方正书宋简体" charset="0"/>
                <a:ea typeface="方正书宋简体" charset="0"/>
                <a:sym typeface="+mn-ea"/>
              </a:rPr>
              <a:t>根据毕业规定，初始化毕业生。特殊的学生手动调整。根据规则，自动审核，确认毕业或按结业处理。</a:t>
            </a:r>
            <a:endParaRPr lang="zh-CN" altLang="zh-CN" sz="1300" dirty="0">
              <a:latin typeface="方正书宋简体" charset="0"/>
              <a:ea typeface="方正书宋简体" charset="0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113701" y="5001759"/>
            <a:ext cx="1862713" cy="529976"/>
            <a:chOff x="611545" y="1654176"/>
            <a:chExt cx="1862713" cy="529976"/>
          </a:xfrm>
        </p:grpSpPr>
        <p:sp>
          <p:nvSpPr>
            <p:cNvPr id="14" name="MH_Other_6"/>
            <p:cNvSpPr/>
            <p:nvPr>
              <p:custDataLst>
                <p:tags r:id="rId5"/>
              </p:custDataLst>
            </p:nvPr>
          </p:nvSpPr>
          <p:spPr bwMode="gray">
            <a:xfrm>
              <a:off x="733691" y="1823337"/>
              <a:ext cx="1606098" cy="360815"/>
            </a:xfrm>
            <a:custGeom>
              <a:avLst/>
              <a:gdLst>
                <a:gd name="T0" fmla="*/ 2381 w 1120"/>
                <a:gd name="T1" fmla="*/ 46 h 252"/>
                <a:gd name="T2" fmla="*/ 2371 w 1120"/>
                <a:gd name="T3" fmla="*/ 46 h 252"/>
                <a:gd name="T4" fmla="*/ 2337 w 1120"/>
                <a:gd name="T5" fmla="*/ 45 h 252"/>
                <a:gd name="T6" fmla="*/ 2284 w 1120"/>
                <a:gd name="T7" fmla="*/ 44 h 252"/>
                <a:gd name="T8" fmla="*/ 2208 w 1120"/>
                <a:gd name="T9" fmla="*/ 43 h 252"/>
                <a:gd name="T10" fmla="*/ 2110 w 1120"/>
                <a:gd name="T11" fmla="*/ 41 h 252"/>
                <a:gd name="T12" fmla="*/ 1996 w 1120"/>
                <a:gd name="T13" fmla="*/ 39 h 252"/>
                <a:gd name="T14" fmla="*/ 1862 w 1120"/>
                <a:gd name="T15" fmla="*/ 38 h 252"/>
                <a:gd name="T16" fmla="*/ 1712 w 1120"/>
                <a:gd name="T17" fmla="*/ 36 h 252"/>
                <a:gd name="T18" fmla="*/ 1553 w 1120"/>
                <a:gd name="T19" fmla="*/ 35 h 252"/>
                <a:gd name="T20" fmla="*/ 1373 w 1120"/>
                <a:gd name="T21" fmla="*/ 34 h 252"/>
                <a:gd name="T22" fmla="*/ 1180 w 1120"/>
                <a:gd name="T23" fmla="*/ 34 h 252"/>
                <a:gd name="T24" fmla="*/ 990 w 1120"/>
                <a:gd name="T25" fmla="*/ 34 h 252"/>
                <a:gd name="T26" fmla="*/ 815 w 1120"/>
                <a:gd name="T27" fmla="*/ 35 h 252"/>
                <a:gd name="T28" fmla="*/ 654 w 1120"/>
                <a:gd name="T29" fmla="*/ 36 h 252"/>
                <a:gd name="T30" fmla="*/ 506 w 1120"/>
                <a:gd name="T31" fmla="*/ 38 h 252"/>
                <a:gd name="T32" fmla="*/ 380 w 1120"/>
                <a:gd name="T33" fmla="*/ 39 h 252"/>
                <a:gd name="T34" fmla="*/ 269 w 1120"/>
                <a:gd name="T35" fmla="*/ 41 h 252"/>
                <a:gd name="T36" fmla="*/ 173 w 1120"/>
                <a:gd name="T37" fmla="*/ 43 h 252"/>
                <a:gd name="T38" fmla="*/ 98 w 1120"/>
                <a:gd name="T39" fmla="*/ 44 h 252"/>
                <a:gd name="T40" fmla="*/ 42 w 1120"/>
                <a:gd name="T41" fmla="*/ 45 h 252"/>
                <a:gd name="T42" fmla="*/ 12 w 1120"/>
                <a:gd name="T43" fmla="*/ 46 h 252"/>
                <a:gd name="T44" fmla="*/ 0 w 1120"/>
                <a:gd name="T45" fmla="*/ 46 h 252"/>
                <a:gd name="T46" fmla="*/ 0 w 1120"/>
                <a:gd name="T47" fmla="*/ 11 h 252"/>
                <a:gd name="T48" fmla="*/ 1189 w 1120"/>
                <a:gd name="T49" fmla="*/ 0 h 252"/>
                <a:gd name="T50" fmla="*/ 2381 w 1120"/>
                <a:gd name="T51" fmla="*/ 11 h 252"/>
                <a:gd name="T52" fmla="*/ 2381 w 1120"/>
                <a:gd name="T53" fmla="*/ 46 h 252"/>
                <a:gd name="T54" fmla="*/ 2381 w 1120"/>
                <a:gd name="T55" fmla="*/ 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5" name="MH_Other_7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611545" y="1654176"/>
              <a:ext cx="1862713" cy="392112"/>
            </a:xfrm>
            <a:prstGeom prst="roundRect">
              <a:avLst>
                <a:gd name="adj" fmla="val 8924"/>
              </a:avLst>
            </a:prstGeom>
            <a:solidFill>
              <a:srgbClr val="4FB8AB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毕业审核</a:t>
              </a:r>
              <a:endPara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10476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教务管理系统</a:t>
            </a:r>
            <a:r>
              <a:rPr lang="en-US" altLang="zh-CN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模块</a:t>
            </a:r>
            <a:endParaRPr lang="zh-CN" altLang="en-US" sz="1600" dirty="0">
              <a:solidFill>
                <a:schemeClr val="bg1"/>
              </a:solidFill>
              <a:latin typeface="方正书宋简体" charset="0"/>
              <a:cs typeface="方正书宋简体" charset="0"/>
              <a:sym typeface="+mn-ea"/>
            </a:endParaRPr>
          </a:p>
        </p:txBody>
      </p:sp>
      <p:sp>
        <p:nvSpPr>
          <p:cNvPr id="19" name="矩形: 圆角 18"/>
          <p:cNvSpPr/>
          <p:nvPr/>
        </p:nvSpPr>
        <p:spPr bwMode="auto">
          <a:xfrm>
            <a:off x="732121" y="847353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400" b="1" dirty="0" smtClean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教材管理</a:t>
            </a:r>
            <a:endParaRPr lang="zh-CN" altLang="en-US" sz="1400" b="1" dirty="0" smtClean="0">
              <a:solidFill>
                <a:prstClr val="white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5" name="矩形: 圆角 18"/>
          <p:cNvSpPr/>
          <p:nvPr/>
        </p:nvSpPr>
        <p:spPr bwMode="auto">
          <a:xfrm>
            <a:off x="7205311" y="847353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400" b="1" dirty="0" smtClean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教学评价</a:t>
            </a:r>
            <a:endParaRPr lang="zh-CN" altLang="en-US" sz="1400" b="1" dirty="0" smtClean="0">
              <a:solidFill>
                <a:prstClr val="white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317105" y="1409065"/>
            <a:ext cx="4303395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多维度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教学评价体系</a:t>
            </a:r>
            <a:endParaRPr lang="zh-CN" altLang="zh-CN" sz="1400" b="1" dirty="0">
              <a:latin typeface="方正书宋简体" charset="0"/>
              <a:ea typeface="方正书宋简体" charset="0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结合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指标性评价</a:t>
            </a: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与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非指标性评价</a:t>
            </a:r>
            <a:endParaRPr lang="zh-CN" altLang="zh-CN" sz="1400" b="1" dirty="0">
              <a:latin typeface="方正书宋简体" charset="0"/>
              <a:ea typeface="方正书宋简体" charset="0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全方位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记录数据</a:t>
            </a: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，智能生成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分析报告</a:t>
            </a:r>
            <a:endParaRPr lang="zh-CN" altLang="zh-CN" sz="1400" b="1" dirty="0">
              <a:latin typeface="方正书宋简体" charset="0"/>
              <a:ea typeface="方正书宋简体" charset="0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评价结果多种方式呈现</a:t>
            </a:r>
            <a:endParaRPr lang="zh-CN" altLang="zh-CN" sz="1400" b="1" dirty="0">
              <a:latin typeface="方正书宋简体" charset="0"/>
              <a:ea typeface="方正书宋简体" charset="0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</a:pPr>
            <a:endParaRPr lang="zh-CN" altLang="zh-CN" sz="1400" b="1" dirty="0">
              <a:latin typeface="方正书宋简体" charset="0"/>
              <a:ea typeface="方正书宋简体" charset="0"/>
              <a:sym typeface="+mn-ea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7317105" y="2975610"/>
            <a:ext cx="4194810" cy="3408045"/>
            <a:chOff x="4894" y="4097"/>
            <a:chExt cx="6606" cy="5367"/>
          </a:xfrm>
        </p:grpSpPr>
        <p:sp>
          <p:nvSpPr>
            <p:cNvPr id="8202" name="Oval 101"/>
            <p:cNvSpPr>
              <a:spLocks noChangeArrowheads="1"/>
            </p:cNvSpPr>
            <p:nvPr/>
          </p:nvSpPr>
          <p:spPr bwMode="auto">
            <a:xfrm>
              <a:off x="5751" y="4599"/>
              <a:ext cx="4812" cy="4712"/>
            </a:xfrm>
            <a:prstGeom prst="ellipse">
              <a:avLst/>
            </a:prstGeom>
            <a:noFill/>
            <a:ln w="19050">
              <a:solidFill>
                <a:srgbClr val="C1C7D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>
              <a:lvl1pPr defTabSz="137477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7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62" name="AutoShape 82"/>
            <p:cNvSpPr/>
            <p:nvPr/>
          </p:nvSpPr>
          <p:spPr bwMode="auto">
            <a:xfrm>
              <a:off x="6262" y="8824"/>
              <a:ext cx="41" cy="41"/>
            </a:xfrm>
            <a:custGeom>
              <a:avLst/>
              <a:gdLst>
                <a:gd name="T0" fmla="*/ 45655 w 21600"/>
                <a:gd name="T1" fmla="*/ 60870 h 21600"/>
                <a:gd name="T2" fmla="*/ 30436 w 21600"/>
                <a:gd name="T3" fmla="*/ 45655 h 21600"/>
                <a:gd name="T4" fmla="*/ 45655 w 21600"/>
                <a:gd name="T5" fmla="*/ 30436 h 21600"/>
                <a:gd name="T6" fmla="*/ 60870 w 21600"/>
                <a:gd name="T7" fmla="*/ 45655 h 21600"/>
                <a:gd name="T8" fmla="*/ 45655 w 21600"/>
                <a:gd name="T9" fmla="*/ 60870 h 21600"/>
                <a:gd name="T10" fmla="*/ 45655 w 21600"/>
                <a:gd name="T11" fmla="*/ 0 h 21600"/>
                <a:gd name="T12" fmla="*/ 0 w 21600"/>
                <a:gd name="T13" fmla="*/ 45655 h 21600"/>
                <a:gd name="T14" fmla="*/ 45655 w 21600"/>
                <a:gd name="T15" fmla="*/ 91301 h 21600"/>
                <a:gd name="T16" fmla="*/ 91306 w 21600"/>
                <a:gd name="T17" fmla="*/ 45655 h 21600"/>
                <a:gd name="T18" fmla="*/ 45655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600"/>
                <a:gd name="T31" fmla="*/ 0 h 21600"/>
                <a:gd name="T32" fmla="*/ 21600 w 21600"/>
                <a:gd name="T33" fmla="*/ 216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solidFill>
              <a:srgbClr val="FDB8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38026" tIns="38026" rIns="38026" bIns="38026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63" name="Oval 18"/>
            <p:cNvSpPr>
              <a:spLocks noChangeArrowheads="1"/>
            </p:cNvSpPr>
            <p:nvPr/>
          </p:nvSpPr>
          <p:spPr bwMode="auto">
            <a:xfrm>
              <a:off x="9416" y="8238"/>
              <a:ext cx="857" cy="857"/>
            </a:xfrm>
            <a:prstGeom prst="ellipse">
              <a:avLst/>
            </a:prstGeom>
            <a:noFill/>
            <a:ln w="19050">
              <a:solidFill>
                <a:srgbClr val="1C488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3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64" name="Freeform 19"/>
            <p:cNvSpPr>
              <a:spLocks noEditPoints="1"/>
            </p:cNvSpPr>
            <p:nvPr/>
          </p:nvSpPr>
          <p:spPr bwMode="auto">
            <a:xfrm>
              <a:off x="6413" y="8514"/>
              <a:ext cx="459" cy="371"/>
            </a:xfrm>
            <a:custGeom>
              <a:avLst/>
              <a:gdLst>
                <a:gd name="T0" fmla="*/ 2147483647 w 400"/>
                <a:gd name="T1" fmla="*/ 2147483647 h 322"/>
                <a:gd name="T2" fmla="*/ 2147483647 w 400"/>
                <a:gd name="T3" fmla="*/ 2147483647 h 322"/>
                <a:gd name="T4" fmla="*/ 2147483647 w 400"/>
                <a:gd name="T5" fmla="*/ 2147483647 h 322"/>
                <a:gd name="T6" fmla="*/ 2147483647 w 400"/>
                <a:gd name="T7" fmla="*/ 2147483647 h 322"/>
                <a:gd name="T8" fmla="*/ 2147483647 w 400"/>
                <a:gd name="T9" fmla="*/ 2147483647 h 322"/>
                <a:gd name="T10" fmla="*/ 2147483647 w 400"/>
                <a:gd name="T11" fmla="*/ 2147483647 h 322"/>
                <a:gd name="T12" fmla="*/ 2147483647 w 400"/>
                <a:gd name="T13" fmla="*/ 2147483647 h 322"/>
                <a:gd name="T14" fmla="*/ 0 w 400"/>
                <a:gd name="T15" fmla="*/ 2147483647 h 322"/>
                <a:gd name="T16" fmla="*/ 0 w 400"/>
                <a:gd name="T17" fmla="*/ 2147483647 h 322"/>
                <a:gd name="T18" fmla="*/ 2147483647 w 400"/>
                <a:gd name="T19" fmla="*/ 2147483647 h 322"/>
                <a:gd name="T20" fmla="*/ 2147483647 w 400"/>
                <a:gd name="T21" fmla="*/ 2147483647 h 322"/>
                <a:gd name="T22" fmla="*/ 2147483647 w 400"/>
                <a:gd name="T23" fmla="*/ 2147483647 h 322"/>
                <a:gd name="T24" fmla="*/ 2147483647 w 400"/>
                <a:gd name="T25" fmla="*/ 2147483647 h 322"/>
                <a:gd name="T26" fmla="*/ 2147483647 w 400"/>
                <a:gd name="T27" fmla="*/ 2147483647 h 322"/>
                <a:gd name="T28" fmla="*/ 2147483647 w 400"/>
                <a:gd name="T29" fmla="*/ 2147483647 h 322"/>
                <a:gd name="T30" fmla="*/ 2147483647 w 400"/>
                <a:gd name="T31" fmla="*/ 2147483647 h 322"/>
                <a:gd name="T32" fmla="*/ 2147483647 w 400"/>
                <a:gd name="T33" fmla="*/ 2147483647 h 322"/>
                <a:gd name="T34" fmla="*/ 2147483647 w 400"/>
                <a:gd name="T35" fmla="*/ 2147483647 h 322"/>
                <a:gd name="T36" fmla="*/ 2147483647 w 400"/>
                <a:gd name="T37" fmla="*/ 2147483647 h 322"/>
                <a:gd name="T38" fmla="*/ 2147483647 w 400"/>
                <a:gd name="T39" fmla="*/ 2147483647 h 322"/>
                <a:gd name="T40" fmla="*/ 2147483647 w 400"/>
                <a:gd name="T41" fmla="*/ 2147483647 h 322"/>
                <a:gd name="T42" fmla="*/ 2147483647 w 400"/>
                <a:gd name="T43" fmla="*/ 2147483647 h 322"/>
                <a:gd name="T44" fmla="*/ 2147483647 w 400"/>
                <a:gd name="T45" fmla="*/ 2147483647 h 322"/>
                <a:gd name="T46" fmla="*/ 2147483647 w 400"/>
                <a:gd name="T47" fmla="*/ 2147483647 h 322"/>
                <a:gd name="T48" fmla="*/ 2147483647 w 400"/>
                <a:gd name="T49" fmla="*/ 2147483647 h 322"/>
                <a:gd name="T50" fmla="*/ 2147483647 w 400"/>
                <a:gd name="T51" fmla="*/ 2147483647 h 322"/>
                <a:gd name="T52" fmla="*/ 2147483647 w 400"/>
                <a:gd name="T53" fmla="*/ 2147483647 h 322"/>
                <a:gd name="T54" fmla="*/ 2147483647 w 400"/>
                <a:gd name="T55" fmla="*/ 2147483647 h 322"/>
                <a:gd name="T56" fmla="*/ 2147483647 w 400"/>
                <a:gd name="T57" fmla="*/ 2147483647 h 322"/>
                <a:gd name="T58" fmla="*/ 2147483647 w 400"/>
                <a:gd name="T59" fmla="*/ 2147483647 h 322"/>
                <a:gd name="T60" fmla="*/ 2147483647 w 400"/>
                <a:gd name="T61" fmla="*/ 2147483647 h 322"/>
                <a:gd name="T62" fmla="*/ 2147483647 w 400"/>
                <a:gd name="T63" fmla="*/ 2147483647 h 322"/>
                <a:gd name="T64" fmla="*/ 2147483647 w 400"/>
                <a:gd name="T65" fmla="*/ 2147483647 h 322"/>
                <a:gd name="T66" fmla="*/ 2147483647 w 400"/>
                <a:gd name="T67" fmla="*/ 2147483647 h 322"/>
                <a:gd name="T68" fmla="*/ 2147483647 w 400"/>
                <a:gd name="T69" fmla="*/ 2147483647 h 322"/>
                <a:gd name="T70" fmla="*/ 2147483647 w 400"/>
                <a:gd name="T71" fmla="*/ 2147483647 h 322"/>
                <a:gd name="T72" fmla="*/ 2147483647 w 400"/>
                <a:gd name="T73" fmla="*/ 2147483647 h 322"/>
                <a:gd name="T74" fmla="*/ 2147483647 w 400"/>
                <a:gd name="T75" fmla="*/ 2147483647 h 322"/>
                <a:gd name="T76" fmla="*/ 2147483647 w 400"/>
                <a:gd name="T77" fmla="*/ 2147483647 h 322"/>
                <a:gd name="T78" fmla="*/ 2147483647 w 400"/>
                <a:gd name="T79" fmla="*/ 2147483647 h 322"/>
                <a:gd name="T80" fmla="*/ 2147483647 w 400"/>
                <a:gd name="T81" fmla="*/ 2147483647 h 32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00"/>
                <a:gd name="T124" fmla="*/ 0 h 322"/>
                <a:gd name="T125" fmla="*/ 400 w 400"/>
                <a:gd name="T126" fmla="*/ 322 h 32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00" h="322">
                  <a:moveTo>
                    <a:pt x="393" y="61"/>
                  </a:moveTo>
                  <a:cubicBezTo>
                    <a:pt x="300" y="3"/>
                    <a:pt x="300" y="3"/>
                    <a:pt x="300" y="3"/>
                  </a:cubicBezTo>
                  <a:cubicBezTo>
                    <a:pt x="296" y="0"/>
                    <a:pt x="291" y="0"/>
                    <a:pt x="286" y="3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09" y="0"/>
                    <a:pt x="104" y="0"/>
                    <a:pt x="100" y="3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4"/>
                    <a:pt x="0" y="68"/>
                    <a:pt x="0" y="7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2" y="317"/>
                    <a:pt x="6" y="319"/>
                  </a:cubicBezTo>
                  <a:cubicBezTo>
                    <a:pt x="11" y="322"/>
                    <a:pt x="16" y="321"/>
                    <a:pt x="20" y="319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93" y="319"/>
                    <a:pt x="193" y="319"/>
                    <a:pt x="193" y="319"/>
                  </a:cubicBezTo>
                  <a:cubicBezTo>
                    <a:pt x="197" y="322"/>
                    <a:pt x="202" y="322"/>
                    <a:pt x="207" y="319"/>
                  </a:cubicBezTo>
                  <a:cubicBezTo>
                    <a:pt x="293" y="265"/>
                    <a:pt x="293" y="265"/>
                    <a:pt x="293" y="265"/>
                  </a:cubicBezTo>
                  <a:cubicBezTo>
                    <a:pt x="380" y="319"/>
                    <a:pt x="380" y="319"/>
                    <a:pt x="380" y="319"/>
                  </a:cubicBezTo>
                  <a:cubicBezTo>
                    <a:pt x="382" y="320"/>
                    <a:pt x="384" y="321"/>
                    <a:pt x="387" y="321"/>
                  </a:cubicBezTo>
                  <a:cubicBezTo>
                    <a:pt x="389" y="321"/>
                    <a:pt x="391" y="320"/>
                    <a:pt x="393" y="319"/>
                  </a:cubicBezTo>
                  <a:cubicBezTo>
                    <a:pt x="397" y="317"/>
                    <a:pt x="400" y="312"/>
                    <a:pt x="400" y="307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400" y="68"/>
                    <a:pt x="397" y="64"/>
                    <a:pt x="393" y="61"/>
                  </a:cubicBezTo>
                  <a:close/>
                  <a:moveTo>
                    <a:pt x="93" y="241"/>
                  </a:moveTo>
                  <a:cubicBezTo>
                    <a:pt x="26" y="283"/>
                    <a:pt x="26" y="283"/>
                    <a:pt x="26" y="283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93" y="39"/>
                    <a:pt x="93" y="39"/>
                    <a:pt x="93" y="39"/>
                  </a:cubicBezTo>
                  <a:lnTo>
                    <a:pt x="93" y="241"/>
                  </a:lnTo>
                  <a:close/>
                  <a:moveTo>
                    <a:pt x="187" y="283"/>
                  </a:moveTo>
                  <a:cubicBezTo>
                    <a:pt x="119" y="241"/>
                    <a:pt x="119" y="241"/>
                    <a:pt x="119" y="241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87" y="81"/>
                    <a:pt x="187" y="81"/>
                    <a:pt x="187" y="81"/>
                  </a:cubicBezTo>
                  <a:lnTo>
                    <a:pt x="187" y="283"/>
                  </a:lnTo>
                  <a:close/>
                  <a:moveTo>
                    <a:pt x="280" y="241"/>
                  </a:moveTo>
                  <a:cubicBezTo>
                    <a:pt x="213" y="283"/>
                    <a:pt x="213" y="283"/>
                    <a:pt x="213" y="283"/>
                  </a:cubicBezTo>
                  <a:cubicBezTo>
                    <a:pt x="213" y="81"/>
                    <a:pt x="213" y="81"/>
                    <a:pt x="213" y="81"/>
                  </a:cubicBezTo>
                  <a:cubicBezTo>
                    <a:pt x="280" y="39"/>
                    <a:pt x="280" y="39"/>
                    <a:pt x="280" y="39"/>
                  </a:cubicBezTo>
                  <a:lnTo>
                    <a:pt x="280" y="241"/>
                  </a:lnTo>
                  <a:close/>
                  <a:moveTo>
                    <a:pt x="374" y="283"/>
                  </a:moveTo>
                  <a:cubicBezTo>
                    <a:pt x="306" y="241"/>
                    <a:pt x="306" y="241"/>
                    <a:pt x="306" y="241"/>
                  </a:cubicBezTo>
                  <a:cubicBezTo>
                    <a:pt x="306" y="39"/>
                    <a:pt x="306" y="39"/>
                    <a:pt x="306" y="39"/>
                  </a:cubicBezTo>
                  <a:cubicBezTo>
                    <a:pt x="374" y="81"/>
                    <a:pt x="374" y="81"/>
                    <a:pt x="374" y="81"/>
                  </a:cubicBezTo>
                  <a:lnTo>
                    <a:pt x="374" y="283"/>
                  </a:lnTo>
                  <a:close/>
                </a:path>
              </a:pathLst>
            </a:cu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262" tIns="45631" rIns="91262" bIns="4563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65" name="Oval 19"/>
            <p:cNvSpPr>
              <a:spLocks noChangeArrowheads="1"/>
            </p:cNvSpPr>
            <p:nvPr/>
          </p:nvSpPr>
          <p:spPr bwMode="auto">
            <a:xfrm>
              <a:off x="7580" y="6064"/>
              <a:ext cx="1206" cy="1206"/>
            </a:xfrm>
            <a:prstGeom prst="ellipse">
              <a:avLst/>
            </a:prstGeom>
            <a:noFill/>
            <a:ln w="28575">
              <a:solidFill>
                <a:srgbClr val="1C488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3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66" name="Freeform 21"/>
            <p:cNvSpPr>
              <a:spLocks noEditPoints="1"/>
            </p:cNvSpPr>
            <p:nvPr/>
          </p:nvSpPr>
          <p:spPr bwMode="auto">
            <a:xfrm>
              <a:off x="7869" y="6383"/>
              <a:ext cx="609" cy="611"/>
            </a:xfrm>
            <a:custGeom>
              <a:avLst/>
              <a:gdLst>
                <a:gd name="T0" fmla="*/ 2147483647 w 403"/>
                <a:gd name="T1" fmla="*/ 2147483647 h 404"/>
                <a:gd name="T2" fmla="*/ 2147483647 w 403"/>
                <a:gd name="T3" fmla="*/ 2147483647 h 404"/>
                <a:gd name="T4" fmla="*/ 2147483647 w 403"/>
                <a:gd name="T5" fmla="*/ 2147483647 h 404"/>
                <a:gd name="T6" fmla="*/ 2147483647 w 403"/>
                <a:gd name="T7" fmla="*/ 2147483647 h 404"/>
                <a:gd name="T8" fmla="*/ 2147483647 w 403"/>
                <a:gd name="T9" fmla="*/ 2147483647 h 404"/>
                <a:gd name="T10" fmla="*/ 2147483647 w 403"/>
                <a:gd name="T11" fmla="*/ 2147483647 h 404"/>
                <a:gd name="T12" fmla="*/ 2147483647 w 403"/>
                <a:gd name="T13" fmla="*/ 2147483647 h 404"/>
                <a:gd name="T14" fmla="*/ 2147483647 w 403"/>
                <a:gd name="T15" fmla="*/ 2147483647 h 404"/>
                <a:gd name="T16" fmla="*/ 2147483647 w 403"/>
                <a:gd name="T17" fmla="*/ 2147483647 h 404"/>
                <a:gd name="T18" fmla="*/ 2147483647 w 403"/>
                <a:gd name="T19" fmla="*/ 2147483647 h 404"/>
                <a:gd name="T20" fmla="*/ 2147483647 w 403"/>
                <a:gd name="T21" fmla="*/ 2147483647 h 404"/>
                <a:gd name="T22" fmla="*/ 2147483647 w 403"/>
                <a:gd name="T23" fmla="*/ 2147483647 h 404"/>
                <a:gd name="T24" fmla="*/ 2147483647 w 403"/>
                <a:gd name="T25" fmla="*/ 2147483647 h 404"/>
                <a:gd name="T26" fmla="*/ 2147483647 w 403"/>
                <a:gd name="T27" fmla="*/ 2147483647 h 404"/>
                <a:gd name="T28" fmla="*/ 2147483647 w 403"/>
                <a:gd name="T29" fmla="*/ 2147483647 h 404"/>
                <a:gd name="T30" fmla="*/ 2147483647 w 403"/>
                <a:gd name="T31" fmla="*/ 2147483647 h 404"/>
                <a:gd name="T32" fmla="*/ 2147483647 w 403"/>
                <a:gd name="T33" fmla="*/ 2147483647 h 404"/>
                <a:gd name="T34" fmla="*/ 2147483647 w 403"/>
                <a:gd name="T35" fmla="*/ 2147483647 h 404"/>
                <a:gd name="T36" fmla="*/ 2147483647 w 403"/>
                <a:gd name="T37" fmla="*/ 2147483647 h 404"/>
                <a:gd name="T38" fmla="*/ 2147483647 w 403"/>
                <a:gd name="T39" fmla="*/ 2147483647 h 404"/>
                <a:gd name="T40" fmla="*/ 2147483647 w 403"/>
                <a:gd name="T41" fmla="*/ 2147483647 h 404"/>
                <a:gd name="T42" fmla="*/ 2147483647 w 403"/>
                <a:gd name="T43" fmla="*/ 2147483647 h 404"/>
                <a:gd name="T44" fmla="*/ 2147483647 w 403"/>
                <a:gd name="T45" fmla="*/ 2147483647 h 404"/>
                <a:gd name="T46" fmla="*/ 2147483647 w 403"/>
                <a:gd name="T47" fmla="*/ 2147483647 h 404"/>
                <a:gd name="T48" fmla="*/ 2147483647 w 403"/>
                <a:gd name="T49" fmla="*/ 2147483647 h 404"/>
                <a:gd name="T50" fmla="*/ 2147483647 w 403"/>
                <a:gd name="T51" fmla="*/ 2147483647 h 404"/>
                <a:gd name="T52" fmla="*/ 2147483647 w 403"/>
                <a:gd name="T53" fmla="*/ 2147483647 h 404"/>
                <a:gd name="T54" fmla="*/ 2147483647 w 403"/>
                <a:gd name="T55" fmla="*/ 2147483647 h 40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403"/>
                <a:gd name="T85" fmla="*/ 0 h 404"/>
                <a:gd name="T86" fmla="*/ 403 w 403"/>
                <a:gd name="T87" fmla="*/ 404 h 40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403" h="404">
                  <a:moveTo>
                    <a:pt x="390" y="150"/>
                  </a:moveTo>
                  <a:cubicBezTo>
                    <a:pt x="241" y="110"/>
                    <a:pt x="241" y="110"/>
                    <a:pt x="241" y="110"/>
                  </a:cubicBezTo>
                  <a:cubicBezTo>
                    <a:pt x="215" y="13"/>
                    <a:pt x="215" y="13"/>
                    <a:pt x="215" y="13"/>
                  </a:cubicBezTo>
                  <a:cubicBezTo>
                    <a:pt x="213" y="5"/>
                    <a:pt x="204" y="0"/>
                    <a:pt x="195" y="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5" y="53"/>
                    <a:pt x="0" y="62"/>
                    <a:pt x="2" y="70"/>
                  </a:cubicBezTo>
                  <a:cubicBezTo>
                    <a:pt x="67" y="311"/>
                    <a:pt x="67" y="311"/>
                    <a:pt x="67" y="311"/>
                  </a:cubicBezTo>
                  <a:cubicBezTo>
                    <a:pt x="69" y="319"/>
                    <a:pt x="78" y="324"/>
                    <a:pt x="86" y="322"/>
                  </a:cubicBezTo>
                  <a:cubicBezTo>
                    <a:pt x="159" y="302"/>
                    <a:pt x="159" y="302"/>
                    <a:pt x="159" y="302"/>
                  </a:cubicBezTo>
                  <a:cubicBezTo>
                    <a:pt x="149" y="339"/>
                    <a:pt x="149" y="339"/>
                    <a:pt x="149" y="339"/>
                  </a:cubicBezTo>
                  <a:cubicBezTo>
                    <a:pt x="147" y="347"/>
                    <a:pt x="152" y="356"/>
                    <a:pt x="160" y="358"/>
                  </a:cubicBezTo>
                  <a:cubicBezTo>
                    <a:pt x="322" y="401"/>
                    <a:pt x="322" y="401"/>
                    <a:pt x="322" y="401"/>
                  </a:cubicBezTo>
                  <a:cubicBezTo>
                    <a:pt x="331" y="404"/>
                    <a:pt x="340" y="399"/>
                    <a:pt x="342" y="391"/>
                  </a:cubicBezTo>
                  <a:cubicBezTo>
                    <a:pt x="401" y="169"/>
                    <a:pt x="401" y="169"/>
                    <a:pt x="401" y="169"/>
                  </a:cubicBezTo>
                  <a:cubicBezTo>
                    <a:pt x="403" y="161"/>
                    <a:pt x="398" y="152"/>
                    <a:pt x="390" y="150"/>
                  </a:cubicBezTo>
                  <a:close/>
                  <a:moveTo>
                    <a:pt x="34" y="75"/>
                  </a:moveTo>
                  <a:cubicBezTo>
                    <a:pt x="191" y="33"/>
                    <a:pt x="191" y="33"/>
                    <a:pt x="191" y="33"/>
                  </a:cubicBezTo>
                  <a:cubicBezTo>
                    <a:pt x="249" y="249"/>
                    <a:pt x="249" y="249"/>
                    <a:pt x="249" y="249"/>
                  </a:cubicBezTo>
                  <a:cubicBezTo>
                    <a:pt x="92" y="291"/>
                    <a:pt x="92" y="291"/>
                    <a:pt x="92" y="291"/>
                  </a:cubicBezTo>
                  <a:lnTo>
                    <a:pt x="34" y="75"/>
                  </a:lnTo>
                  <a:close/>
                  <a:moveTo>
                    <a:pt x="315" y="371"/>
                  </a:moveTo>
                  <a:cubicBezTo>
                    <a:pt x="179" y="334"/>
                    <a:pt x="179" y="334"/>
                    <a:pt x="179" y="334"/>
                  </a:cubicBezTo>
                  <a:cubicBezTo>
                    <a:pt x="190" y="294"/>
                    <a:pt x="190" y="294"/>
                    <a:pt x="190" y="294"/>
                  </a:cubicBezTo>
                  <a:cubicBezTo>
                    <a:pt x="268" y="273"/>
                    <a:pt x="268" y="273"/>
                    <a:pt x="268" y="273"/>
                  </a:cubicBezTo>
                  <a:cubicBezTo>
                    <a:pt x="276" y="271"/>
                    <a:pt x="282" y="262"/>
                    <a:pt x="279" y="254"/>
                  </a:cubicBezTo>
                  <a:cubicBezTo>
                    <a:pt x="249" y="142"/>
                    <a:pt x="249" y="142"/>
                    <a:pt x="249" y="142"/>
                  </a:cubicBezTo>
                  <a:cubicBezTo>
                    <a:pt x="368" y="174"/>
                    <a:pt x="368" y="174"/>
                    <a:pt x="368" y="174"/>
                  </a:cubicBezTo>
                  <a:lnTo>
                    <a:pt x="315" y="371"/>
                  </a:lnTo>
                  <a:close/>
                </a:path>
              </a:pathLst>
            </a:cu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262" tIns="45631" rIns="91262" bIns="4563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67" name="Oval 16"/>
            <p:cNvSpPr>
              <a:spLocks noChangeArrowheads="1"/>
            </p:cNvSpPr>
            <p:nvPr/>
          </p:nvSpPr>
          <p:spPr bwMode="auto">
            <a:xfrm>
              <a:off x="10018" y="5757"/>
              <a:ext cx="857" cy="857"/>
            </a:xfrm>
            <a:prstGeom prst="ellipse">
              <a:avLst/>
            </a:prstGeom>
            <a:noFill/>
            <a:ln w="19050">
              <a:solidFill>
                <a:srgbClr val="4886D8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3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68" name="AutoShape 112"/>
            <p:cNvSpPr/>
            <p:nvPr/>
          </p:nvSpPr>
          <p:spPr bwMode="auto">
            <a:xfrm>
              <a:off x="9615" y="8448"/>
              <a:ext cx="437" cy="437"/>
            </a:xfrm>
            <a:custGeom>
              <a:avLst/>
              <a:gdLst>
                <a:gd name="T0" fmla="*/ 96664298 w 21020"/>
                <a:gd name="T1" fmla="*/ 45652023 h 21600"/>
                <a:gd name="T2" fmla="*/ 87586243 w 21020"/>
                <a:gd name="T3" fmla="*/ 25510113 h 21600"/>
                <a:gd name="T4" fmla="*/ 72296483 w 21020"/>
                <a:gd name="T5" fmla="*/ 11138099 h 21600"/>
                <a:gd name="T6" fmla="*/ 100157151 w 21020"/>
                <a:gd name="T7" fmla="*/ 13538602 h 21600"/>
                <a:gd name="T8" fmla="*/ 102690760 w 21020"/>
                <a:gd name="T9" fmla="*/ 39902356 h 21600"/>
                <a:gd name="T10" fmla="*/ 25773644 w 21020"/>
                <a:gd name="T11" fmla="*/ 84057942 h 21600"/>
                <a:gd name="T12" fmla="*/ 15861964 w 21020"/>
                <a:gd name="T13" fmla="*/ 66070210 h 21600"/>
                <a:gd name="T14" fmla="*/ 43155690 w 21020"/>
                <a:gd name="T15" fmla="*/ 67591853 h 21600"/>
                <a:gd name="T16" fmla="*/ 44986371 w 21020"/>
                <a:gd name="T17" fmla="*/ 93779965 h 21600"/>
                <a:gd name="T18" fmla="*/ 14913806 w 21020"/>
                <a:gd name="T19" fmla="*/ 101257112 h 21600"/>
                <a:gd name="T20" fmla="*/ 7154534 w 21020"/>
                <a:gd name="T21" fmla="*/ 96602141 h 21600"/>
                <a:gd name="T22" fmla="*/ 11284681 w 21020"/>
                <a:gd name="T23" fmla="*/ 81767994 h 21600"/>
                <a:gd name="T24" fmla="*/ 28231040 w 21020"/>
                <a:gd name="T25" fmla="*/ 97942848 h 21600"/>
                <a:gd name="T26" fmla="*/ 37532409 w 21020"/>
                <a:gd name="T27" fmla="*/ 56137351 h 21600"/>
                <a:gd name="T28" fmla="*/ 54832708 w 21020"/>
                <a:gd name="T29" fmla="*/ 27800061 h 21600"/>
                <a:gd name="T30" fmla="*/ 37532409 w 21020"/>
                <a:gd name="T31" fmla="*/ 56137351 h 21600"/>
                <a:gd name="T32" fmla="*/ 48212314 w 21020"/>
                <a:gd name="T33" fmla="*/ 62796086 h 21600"/>
                <a:gd name="T34" fmla="*/ 75015546 w 21020"/>
                <a:gd name="T35" fmla="*/ 25429765 h 21600"/>
                <a:gd name="T36" fmla="*/ 87112463 w 21020"/>
                <a:gd name="T37" fmla="*/ 36301874 h 21600"/>
                <a:gd name="T38" fmla="*/ 57317362 w 21020"/>
                <a:gd name="T39" fmla="*/ 80653330 h 21600"/>
                <a:gd name="T40" fmla="*/ 88583638 w 21020"/>
                <a:gd name="T41" fmla="*/ 39701486 h 21600"/>
                <a:gd name="T42" fmla="*/ 84965283 w 21020"/>
                <a:gd name="T43" fmla="*/ 56734993 h 21600"/>
                <a:gd name="T44" fmla="*/ 57350163 w 21020"/>
                <a:gd name="T45" fmla="*/ 83184048 h 21600"/>
                <a:gd name="T46" fmla="*/ 105208250 w 21020"/>
                <a:gd name="T47" fmla="*/ 8742850 h 21600"/>
                <a:gd name="T48" fmla="*/ 67212619 w 21020"/>
                <a:gd name="T49" fmla="*/ 6357587 h 21600"/>
                <a:gd name="T50" fmla="*/ 49628974 w 21020"/>
                <a:gd name="T51" fmla="*/ 23109883 h 21600"/>
                <a:gd name="T52" fmla="*/ 49563654 w 21020"/>
                <a:gd name="T53" fmla="*/ 23205198 h 21600"/>
                <a:gd name="T54" fmla="*/ 8963518 w 21020"/>
                <a:gd name="T55" fmla="*/ 64262623 h 21600"/>
                <a:gd name="T56" fmla="*/ 0 w 21020"/>
                <a:gd name="T57" fmla="*/ 96602141 h 21600"/>
                <a:gd name="T58" fmla="*/ 16684710 w 21020"/>
                <a:gd name="T59" fmla="*/ 107830567 h 21600"/>
                <a:gd name="T60" fmla="*/ 53127142 w 21020"/>
                <a:gd name="T61" fmla="*/ 96833253 h 21600"/>
                <a:gd name="T62" fmla="*/ 105208250 w 21020"/>
                <a:gd name="T63" fmla="*/ 8742850 h 216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020"/>
                <a:gd name="T97" fmla="*/ 0 h 21600"/>
                <a:gd name="T98" fmla="*/ 21020 w 21020"/>
                <a:gd name="T99" fmla="*/ 21600 h 2160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38026" tIns="38026" rIns="38026" bIns="38026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73" name="TextBox 13"/>
            <p:cNvSpPr txBox="1">
              <a:spLocks noChangeArrowheads="1"/>
            </p:cNvSpPr>
            <p:nvPr/>
          </p:nvSpPr>
          <p:spPr bwMode="auto">
            <a:xfrm>
              <a:off x="5290" y="9174"/>
              <a:ext cx="2762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200" b="1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督导评教</a:t>
              </a:r>
              <a:endParaRPr lang="zh-CN" altLang="en-US" sz="1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75" name="TextBox 13"/>
            <p:cNvSpPr txBox="1">
              <a:spLocks noChangeArrowheads="1"/>
            </p:cNvSpPr>
            <p:nvPr/>
          </p:nvSpPr>
          <p:spPr bwMode="auto">
            <a:xfrm>
              <a:off x="6864" y="7409"/>
              <a:ext cx="2762" cy="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200" b="1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多维度</a:t>
              </a:r>
              <a:endParaRPr lang="zh-CN" altLang="en-US" sz="1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spcBef>
                  <a:spcPct val="20000"/>
                </a:spcBef>
              </a:pPr>
              <a:r>
                <a:rPr lang="zh-CN" altLang="en-US" sz="1200" b="1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多角度</a:t>
              </a:r>
              <a:endParaRPr lang="zh-CN" altLang="en-US" sz="1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77" name="TextBox 13"/>
            <p:cNvSpPr txBox="1">
              <a:spLocks noChangeArrowheads="1"/>
            </p:cNvSpPr>
            <p:nvPr/>
          </p:nvSpPr>
          <p:spPr bwMode="auto">
            <a:xfrm>
              <a:off x="9156" y="9174"/>
              <a:ext cx="1802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200" b="1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教师自评</a:t>
              </a:r>
              <a:endParaRPr lang="zh-CN" altLang="en-US" sz="1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79" name="TextBox 13"/>
            <p:cNvSpPr txBox="1">
              <a:spLocks noChangeArrowheads="1"/>
            </p:cNvSpPr>
            <p:nvPr/>
          </p:nvSpPr>
          <p:spPr bwMode="auto">
            <a:xfrm>
              <a:off x="9816" y="6810"/>
              <a:ext cx="1685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200" b="1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教师互评</a:t>
              </a:r>
              <a:endParaRPr lang="zh-CN" altLang="en-US" sz="1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Oval 14"/>
            <p:cNvSpPr>
              <a:spLocks noChangeArrowheads="1"/>
            </p:cNvSpPr>
            <p:nvPr/>
          </p:nvSpPr>
          <p:spPr bwMode="auto">
            <a:xfrm>
              <a:off x="7754" y="4097"/>
              <a:ext cx="859" cy="857"/>
            </a:xfrm>
            <a:prstGeom prst="ellipse">
              <a:avLst/>
            </a:prstGeom>
            <a:noFill/>
            <a:ln w="19050">
              <a:solidFill>
                <a:srgbClr val="4886D8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3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AutoShape 81"/>
            <p:cNvSpPr/>
            <p:nvPr/>
          </p:nvSpPr>
          <p:spPr bwMode="auto">
            <a:xfrm>
              <a:off x="8011" y="4318"/>
              <a:ext cx="435" cy="435"/>
            </a:xfrm>
            <a:custGeom>
              <a:avLst/>
              <a:gdLst>
                <a:gd name="T0" fmla="*/ 93687609 w 21600"/>
                <a:gd name="T1" fmla="*/ 53538677 h 21600"/>
                <a:gd name="T2" fmla="*/ 85324883 w 21600"/>
                <a:gd name="T3" fmla="*/ 55209224 h 21600"/>
                <a:gd name="T4" fmla="*/ 93484362 w 21600"/>
                <a:gd name="T5" fmla="*/ 56884716 h 21600"/>
                <a:gd name="T6" fmla="*/ 91600712 w 21600"/>
                <a:gd name="T7" fmla="*/ 70269517 h 21600"/>
                <a:gd name="T8" fmla="*/ 81978537 w 21600"/>
                <a:gd name="T9" fmla="*/ 71940115 h 21600"/>
                <a:gd name="T10" fmla="*/ 90237457 w 21600"/>
                <a:gd name="T11" fmla="*/ 73615607 h 21600"/>
                <a:gd name="T12" fmla="*/ 85746177 w 21600"/>
                <a:gd name="T13" fmla="*/ 86995464 h 21600"/>
                <a:gd name="T14" fmla="*/ 78617665 w 21600"/>
                <a:gd name="T15" fmla="*/ 88670955 h 21600"/>
                <a:gd name="T16" fmla="*/ 85538019 w 21600"/>
                <a:gd name="T17" fmla="*/ 90346447 h 21600"/>
                <a:gd name="T18" fmla="*/ 88051393 w 21600"/>
                <a:gd name="T19" fmla="*/ 97460159 h 21600"/>
                <a:gd name="T20" fmla="*/ 63671323 w 21600"/>
                <a:gd name="T21" fmla="*/ 100379958 h 21600"/>
                <a:gd name="T22" fmla="*/ 29624635 w 21600"/>
                <a:gd name="T23" fmla="*/ 94545270 h 21600"/>
                <a:gd name="T24" fmla="*/ 26764394 w 21600"/>
                <a:gd name="T25" fmla="*/ 45383870 h 21600"/>
                <a:gd name="T26" fmla="*/ 30110449 w 21600"/>
                <a:gd name="T27" fmla="*/ 41646207 h 21600"/>
                <a:gd name="T28" fmla="*/ 53538677 w 21600"/>
                <a:gd name="T29" fmla="*/ 6692403 h 21600"/>
                <a:gd name="T30" fmla="*/ 60226116 w 21600"/>
                <a:gd name="T31" fmla="*/ 40154149 h 21600"/>
                <a:gd name="T32" fmla="*/ 100379958 w 21600"/>
                <a:gd name="T33" fmla="*/ 46529078 h 21600"/>
                <a:gd name="T34" fmla="*/ 23418339 w 21600"/>
                <a:gd name="T35" fmla="*/ 97038865 h 21600"/>
                <a:gd name="T36" fmla="*/ 10033533 w 21600"/>
                <a:gd name="T37" fmla="*/ 100379958 h 21600"/>
                <a:gd name="T38" fmla="*/ 6687458 w 21600"/>
                <a:gd name="T39" fmla="*/ 43495276 h 21600"/>
                <a:gd name="T40" fmla="*/ 20071993 w 21600"/>
                <a:gd name="T41" fmla="*/ 40154149 h 21600"/>
                <a:gd name="T42" fmla="*/ 23418339 w 21600"/>
                <a:gd name="T43" fmla="*/ 97038865 h 21600"/>
                <a:gd name="T44" fmla="*/ 69183919 w 21600"/>
                <a:gd name="T45" fmla="*/ 33575708 h 21600"/>
                <a:gd name="T46" fmla="*/ 53538677 w 21600"/>
                <a:gd name="T47" fmla="*/ 0 h 21600"/>
                <a:gd name="T48" fmla="*/ 30110449 w 21600"/>
                <a:gd name="T49" fmla="*/ 34235101 h 21600"/>
                <a:gd name="T50" fmla="*/ 26764394 w 21600"/>
                <a:gd name="T51" fmla="*/ 36133576 h 21600"/>
                <a:gd name="T52" fmla="*/ 10033533 w 21600"/>
                <a:gd name="T53" fmla="*/ 33461739 h 21600"/>
                <a:gd name="T54" fmla="*/ 0 w 21600"/>
                <a:gd name="T55" fmla="*/ 97038865 h 21600"/>
                <a:gd name="T56" fmla="*/ 20071993 w 21600"/>
                <a:gd name="T57" fmla="*/ 107072376 h 21600"/>
                <a:gd name="T58" fmla="*/ 29158872 w 21600"/>
                <a:gd name="T59" fmla="*/ 101336788 h 21600"/>
                <a:gd name="T60" fmla="*/ 30110449 w 21600"/>
                <a:gd name="T61" fmla="*/ 101584776 h 21600"/>
                <a:gd name="T62" fmla="*/ 63671323 w 21600"/>
                <a:gd name="T63" fmla="*/ 107072376 h 21600"/>
                <a:gd name="T64" fmla="*/ 93950397 w 21600"/>
                <a:gd name="T65" fmla="*/ 100623036 h 21600"/>
                <a:gd name="T66" fmla="*/ 95457562 w 21600"/>
                <a:gd name="T67" fmla="*/ 91134677 h 21600"/>
                <a:gd name="T68" fmla="*/ 100964941 w 21600"/>
                <a:gd name="T69" fmla="*/ 73382691 h 21600"/>
                <a:gd name="T70" fmla="*/ 104137708 w 21600"/>
                <a:gd name="T71" fmla="*/ 56185799 h 21600"/>
                <a:gd name="T72" fmla="*/ 107032818 w 21600"/>
                <a:gd name="T73" fmla="*/ 48204570 h 21600"/>
                <a:gd name="T74" fmla="*/ 97589200 w 21600"/>
                <a:gd name="T75" fmla="*/ 35043042 h 216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1600"/>
                <a:gd name="T115" fmla="*/ 0 h 21600"/>
                <a:gd name="T116" fmla="*/ 21600 w 21600"/>
                <a:gd name="T117" fmla="*/ 21600 h 2160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38026" tIns="38026" rIns="38026" bIns="38026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" name="AutoShape 82"/>
            <p:cNvSpPr/>
            <p:nvPr/>
          </p:nvSpPr>
          <p:spPr bwMode="auto">
            <a:xfrm>
              <a:off x="8011" y="4639"/>
              <a:ext cx="41" cy="41"/>
            </a:xfrm>
            <a:custGeom>
              <a:avLst/>
              <a:gdLst>
                <a:gd name="T0" fmla="*/ 45655 w 21600"/>
                <a:gd name="T1" fmla="*/ 60870 h 21600"/>
                <a:gd name="T2" fmla="*/ 30436 w 21600"/>
                <a:gd name="T3" fmla="*/ 45655 h 21600"/>
                <a:gd name="T4" fmla="*/ 45655 w 21600"/>
                <a:gd name="T5" fmla="*/ 30436 h 21600"/>
                <a:gd name="T6" fmla="*/ 60870 w 21600"/>
                <a:gd name="T7" fmla="*/ 45655 h 21600"/>
                <a:gd name="T8" fmla="*/ 45655 w 21600"/>
                <a:gd name="T9" fmla="*/ 60870 h 21600"/>
                <a:gd name="T10" fmla="*/ 45655 w 21600"/>
                <a:gd name="T11" fmla="*/ 0 h 21600"/>
                <a:gd name="T12" fmla="*/ 0 w 21600"/>
                <a:gd name="T13" fmla="*/ 45655 h 21600"/>
                <a:gd name="T14" fmla="*/ 45655 w 21600"/>
                <a:gd name="T15" fmla="*/ 91301 h 21600"/>
                <a:gd name="T16" fmla="*/ 91306 w 21600"/>
                <a:gd name="T17" fmla="*/ 45655 h 21600"/>
                <a:gd name="T18" fmla="*/ 45655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600"/>
                <a:gd name="T31" fmla="*/ 0 h 21600"/>
                <a:gd name="T32" fmla="*/ 21600 w 21600"/>
                <a:gd name="T33" fmla="*/ 216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solidFill>
              <a:srgbClr val="FDB8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38026" tIns="38026" rIns="38026" bIns="38026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" name="TextBox 13"/>
            <p:cNvSpPr txBox="1">
              <a:spLocks noChangeArrowheads="1"/>
            </p:cNvSpPr>
            <p:nvPr/>
          </p:nvSpPr>
          <p:spPr bwMode="auto">
            <a:xfrm>
              <a:off x="7257" y="5052"/>
              <a:ext cx="1528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200" b="1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学生评教</a:t>
              </a:r>
              <a:endParaRPr lang="zh-CN" altLang="en-US" sz="1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Oval 14"/>
            <p:cNvSpPr>
              <a:spLocks noChangeArrowheads="1"/>
            </p:cNvSpPr>
            <p:nvPr/>
          </p:nvSpPr>
          <p:spPr bwMode="auto">
            <a:xfrm>
              <a:off x="6213" y="8262"/>
              <a:ext cx="859" cy="857"/>
            </a:xfrm>
            <a:prstGeom prst="ellipse">
              <a:avLst/>
            </a:prstGeom>
            <a:noFill/>
            <a:ln w="19050">
              <a:solidFill>
                <a:srgbClr val="4886D8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3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AutoShape 82"/>
            <p:cNvSpPr/>
            <p:nvPr/>
          </p:nvSpPr>
          <p:spPr bwMode="auto">
            <a:xfrm>
              <a:off x="6470" y="8804"/>
              <a:ext cx="41" cy="41"/>
            </a:xfrm>
            <a:custGeom>
              <a:avLst/>
              <a:gdLst>
                <a:gd name="T0" fmla="*/ 45655 w 21600"/>
                <a:gd name="T1" fmla="*/ 60870 h 21600"/>
                <a:gd name="T2" fmla="*/ 30436 w 21600"/>
                <a:gd name="T3" fmla="*/ 45655 h 21600"/>
                <a:gd name="T4" fmla="*/ 45655 w 21600"/>
                <a:gd name="T5" fmla="*/ 30436 h 21600"/>
                <a:gd name="T6" fmla="*/ 60870 w 21600"/>
                <a:gd name="T7" fmla="*/ 45655 h 21600"/>
                <a:gd name="T8" fmla="*/ 45655 w 21600"/>
                <a:gd name="T9" fmla="*/ 60870 h 21600"/>
                <a:gd name="T10" fmla="*/ 45655 w 21600"/>
                <a:gd name="T11" fmla="*/ 0 h 21600"/>
                <a:gd name="T12" fmla="*/ 0 w 21600"/>
                <a:gd name="T13" fmla="*/ 45655 h 21600"/>
                <a:gd name="T14" fmla="*/ 45655 w 21600"/>
                <a:gd name="T15" fmla="*/ 91301 h 21600"/>
                <a:gd name="T16" fmla="*/ 91306 w 21600"/>
                <a:gd name="T17" fmla="*/ 45655 h 21600"/>
                <a:gd name="T18" fmla="*/ 45655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600"/>
                <a:gd name="T31" fmla="*/ 0 h 21600"/>
                <a:gd name="T32" fmla="*/ 21600 w 21600"/>
                <a:gd name="T33" fmla="*/ 216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solidFill>
              <a:srgbClr val="FDB8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38026" tIns="38026" rIns="38026" bIns="38026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332" name="组合 331"/>
            <p:cNvGrpSpPr/>
            <p:nvPr/>
          </p:nvGrpSpPr>
          <p:grpSpPr>
            <a:xfrm>
              <a:off x="5421" y="6058"/>
              <a:ext cx="598" cy="555"/>
              <a:chOff x="4720943" y="2905514"/>
              <a:chExt cx="314607" cy="291711"/>
            </a:xfrm>
            <a:solidFill>
              <a:srgbClr val="27506E"/>
            </a:solidFill>
          </p:grpSpPr>
          <p:sp>
            <p:nvSpPr>
              <p:cNvPr id="333" name="AutoShape 43"/>
              <p:cNvSpPr/>
              <p:nvPr/>
            </p:nvSpPr>
            <p:spPr bwMode="auto">
              <a:xfrm>
                <a:off x="4720943" y="2905514"/>
                <a:ext cx="314497" cy="23455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solidFill>
                <a:srgbClr val="4886D8"/>
              </a:solidFill>
              <a:ln>
                <a:noFill/>
              </a:ln>
            </p:spPr>
            <p:txBody>
              <a:bodyPr lIns="38026" tIns="38026" rIns="38026" bIns="38026" anchor="ctr"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lvl="0" algn="l"/>
                <a:endParaRPr lang="zh-CN" altLang="en-US">
                  <a:sym typeface="Gill Sans" charset="0"/>
                </a:endParaRPr>
              </a:p>
            </p:txBody>
          </p:sp>
          <p:sp>
            <p:nvSpPr>
              <p:cNvPr id="334" name="AutoShape 44"/>
              <p:cNvSpPr/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solidFill>
                <a:srgbClr val="4886D8"/>
              </a:solidFill>
              <a:ln>
                <a:noFill/>
              </a:ln>
            </p:spPr>
            <p:txBody>
              <a:bodyPr lIns="38026" tIns="38026" rIns="38026" bIns="38026" anchor="ctr"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lvl="0" algn="l"/>
                <a:endParaRPr lang="zh-CN" altLang="en-US">
                  <a:sym typeface="Gill Sans" charset="0"/>
                </a:endParaRPr>
              </a:p>
            </p:txBody>
          </p:sp>
          <p:sp>
            <p:nvSpPr>
              <p:cNvPr id="335" name="AutoShape 45"/>
              <p:cNvSpPr/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solidFill>
                <a:srgbClr val="4886D8"/>
              </a:solidFill>
              <a:ln>
                <a:noFill/>
              </a:ln>
            </p:spPr>
            <p:txBody>
              <a:bodyPr lIns="38026" tIns="38026" rIns="38026" bIns="38026" anchor="ctr"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lvl="0" algn="l"/>
                <a:endParaRPr lang="zh-CN" altLang="en-US">
                  <a:sym typeface="Gill Sans" charset="0"/>
                </a:endParaRPr>
              </a:p>
            </p:txBody>
          </p:sp>
        </p:grpSp>
        <p:sp>
          <p:nvSpPr>
            <p:cNvPr id="69" name="Freeform 305"/>
            <p:cNvSpPr>
              <a:spLocks noEditPoints="1"/>
            </p:cNvSpPr>
            <p:nvPr/>
          </p:nvSpPr>
          <p:spPr bwMode="auto">
            <a:xfrm>
              <a:off x="10273" y="6058"/>
              <a:ext cx="427" cy="340"/>
            </a:xfrm>
            <a:custGeom>
              <a:avLst/>
              <a:gdLst>
                <a:gd name="T0" fmla="*/ 2147483647 w 89"/>
                <a:gd name="T1" fmla="*/ 2147483647 h 75"/>
                <a:gd name="T2" fmla="*/ 2147483647 w 89"/>
                <a:gd name="T3" fmla="*/ 2147483647 h 75"/>
                <a:gd name="T4" fmla="*/ 2147483647 w 89"/>
                <a:gd name="T5" fmla="*/ 2147483647 h 75"/>
                <a:gd name="T6" fmla="*/ 2147483647 w 89"/>
                <a:gd name="T7" fmla="*/ 2147483647 h 75"/>
                <a:gd name="T8" fmla="*/ 2147483647 w 89"/>
                <a:gd name="T9" fmla="*/ 2147483647 h 75"/>
                <a:gd name="T10" fmla="*/ 2147483647 w 89"/>
                <a:gd name="T11" fmla="*/ 0 h 75"/>
                <a:gd name="T12" fmla="*/ 2147483647 w 89"/>
                <a:gd name="T13" fmla="*/ 2147483647 h 75"/>
                <a:gd name="T14" fmla="*/ 2147483647 w 89"/>
                <a:gd name="T15" fmla="*/ 2147483647 h 75"/>
                <a:gd name="T16" fmla="*/ 2147483647 w 89"/>
                <a:gd name="T17" fmla="*/ 2147483647 h 75"/>
                <a:gd name="T18" fmla="*/ 2147483647 w 89"/>
                <a:gd name="T19" fmla="*/ 2147483647 h 75"/>
                <a:gd name="T20" fmla="*/ 0 w 89"/>
                <a:gd name="T21" fmla="*/ 2147483647 h 75"/>
                <a:gd name="T22" fmla="*/ 2147483647 w 89"/>
                <a:gd name="T23" fmla="*/ 2147483647 h 75"/>
                <a:gd name="T24" fmla="*/ 2147483647 w 89"/>
                <a:gd name="T25" fmla="*/ 2147483647 h 75"/>
                <a:gd name="T26" fmla="*/ 2147483647 w 89"/>
                <a:gd name="T27" fmla="*/ 2147483647 h 75"/>
                <a:gd name="T28" fmla="*/ 2147483647 w 89"/>
                <a:gd name="T29" fmla="*/ 2147483647 h 75"/>
                <a:gd name="T30" fmla="*/ 2147483647 w 89"/>
                <a:gd name="T31" fmla="*/ 2147483647 h 75"/>
                <a:gd name="T32" fmla="*/ 2147483647 w 89"/>
                <a:gd name="T33" fmla="*/ 2147483647 h 75"/>
                <a:gd name="T34" fmla="*/ 2147483647 w 89"/>
                <a:gd name="T35" fmla="*/ 2147483647 h 75"/>
                <a:gd name="T36" fmla="*/ 2147483647 w 89"/>
                <a:gd name="T37" fmla="*/ 2147483647 h 75"/>
                <a:gd name="T38" fmla="*/ 2147483647 w 89"/>
                <a:gd name="T39" fmla="*/ 2147483647 h 75"/>
                <a:gd name="T40" fmla="*/ 2147483647 w 89"/>
                <a:gd name="T41" fmla="*/ 2147483647 h 75"/>
                <a:gd name="T42" fmla="*/ 2147483647 w 89"/>
                <a:gd name="T43" fmla="*/ 2147483647 h 75"/>
                <a:gd name="T44" fmla="*/ 2147483647 w 89"/>
                <a:gd name="T45" fmla="*/ 2147483647 h 75"/>
                <a:gd name="T46" fmla="*/ 2147483647 w 89"/>
                <a:gd name="T47" fmla="*/ 2147483647 h 7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89" h="75">
                  <a:moveTo>
                    <a:pt x="32" y="9"/>
                  </a:moveTo>
                  <a:cubicBezTo>
                    <a:pt x="38" y="10"/>
                    <a:pt x="44" y="11"/>
                    <a:pt x="49" y="13"/>
                  </a:cubicBezTo>
                  <a:cubicBezTo>
                    <a:pt x="53" y="15"/>
                    <a:pt x="56" y="17"/>
                    <a:pt x="60" y="2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2" y="7"/>
                    <a:pt x="57" y="5"/>
                    <a:pt x="52" y="4"/>
                  </a:cubicBezTo>
                  <a:cubicBezTo>
                    <a:pt x="45" y="3"/>
                    <a:pt x="38" y="2"/>
                    <a:pt x="32" y="3"/>
                  </a:cubicBezTo>
                  <a:cubicBezTo>
                    <a:pt x="25" y="3"/>
                    <a:pt x="19" y="5"/>
                    <a:pt x="13" y="8"/>
                  </a:cubicBezTo>
                  <a:cubicBezTo>
                    <a:pt x="7" y="11"/>
                    <a:pt x="2" y="16"/>
                    <a:pt x="0" y="22"/>
                  </a:cubicBezTo>
                  <a:cubicBezTo>
                    <a:pt x="6" y="10"/>
                    <a:pt x="20" y="8"/>
                    <a:pt x="32" y="9"/>
                  </a:cubicBezTo>
                  <a:close/>
                  <a:moveTo>
                    <a:pt x="58" y="66"/>
                  </a:moveTo>
                  <a:cubicBezTo>
                    <a:pt x="52" y="65"/>
                    <a:pt x="46" y="64"/>
                    <a:pt x="41" y="61"/>
                  </a:cubicBezTo>
                  <a:cubicBezTo>
                    <a:pt x="37" y="60"/>
                    <a:pt x="34" y="58"/>
                    <a:pt x="30" y="55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8" y="67"/>
                    <a:pt x="33" y="70"/>
                    <a:pt x="38" y="71"/>
                  </a:cubicBezTo>
                  <a:cubicBezTo>
                    <a:pt x="44" y="72"/>
                    <a:pt x="51" y="73"/>
                    <a:pt x="58" y="72"/>
                  </a:cubicBezTo>
                  <a:cubicBezTo>
                    <a:pt x="64" y="72"/>
                    <a:pt x="71" y="70"/>
                    <a:pt x="77" y="67"/>
                  </a:cubicBezTo>
                  <a:cubicBezTo>
                    <a:pt x="83" y="64"/>
                    <a:pt x="87" y="59"/>
                    <a:pt x="89" y="53"/>
                  </a:cubicBezTo>
                  <a:cubicBezTo>
                    <a:pt x="83" y="65"/>
                    <a:pt x="69" y="67"/>
                    <a:pt x="58" y="66"/>
                  </a:cubicBezTo>
                  <a:close/>
                </a:path>
              </a:pathLst>
            </a:custGeom>
            <a:solidFill>
              <a:srgbClr val="4886D8"/>
            </a:solidFill>
            <a:ln>
              <a:noFill/>
            </a:ln>
          </p:spPr>
          <p:txBody>
            <a:bodyPr lIns="38026" tIns="38026" rIns="38026" bIns="38026"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 algn="l"/>
              <a:endParaRPr lang="zh-CN" altLang="en-US">
                <a:sym typeface="+mn-ea"/>
              </a:endParaRPr>
            </a:p>
          </p:txBody>
        </p:sp>
        <p:sp>
          <p:nvSpPr>
            <p:cNvPr id="71" name="TextBox 13"/>
            <p:cNvSpPr txBox="1">
              <a:spLocks noChangeArrowheads="1"/>
            </p:cNvSpPr>
            <p:nvPr/>
          </p:nvSpPr>
          <p:spPr bwMode="auto">
            <a:xfrm>
              <a:off x="4894" y="6810"/>
              <a:ext cx="1653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200" b="1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毕业生评教</a:t>
              </a:r>
              <a:endParaRPr lang="zh-CN" altLang="en-US" sz="1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Oval 14"/>
            <p:cNvSpPr>
              <a:spLocks noChangeArrowheads="1"/>
            </p:cNvSpPr>
            <p:nvPr/>
          </p:nvSpPr>
          <p:spPr bwMode="auto">
            <a:xfrm>
              <a:off x="5290" y="5853"/>
              <a:ext cx="859" cy="857"/>
            </a:xfrm>
            <a:prstGeom prst="ellipse">
              <a:avLst/>
            </a:prstGeom>
            <a:noFill/>
            <a:ln w="19050">
              <a:solidFill>
                <a:srgbClr val="4886D8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3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4" name="TextBox 130"/>
          <p:cNvSpPr txBox="1"/>
          <p:nvPr/>
        </p:nvSpPr>
        <p:spPr>
          <a:xfrm>
            <a:off x="4514215" y="2705735"/>
            <a:ext cx="4303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</a:pPr>
            <a:endParaRPr lang="zh-CN" altLang="zh-CN" sz="1400" b="1" dirty="0">
              <a:latin typeface="方正书宋简体" charset="0"/>
              <a:ea typeface="方正书宋简体" charset="0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</a:pPr>
            <a:endParaRPr lang="zh-CN" altLang="zh-CN" sz="1400" b="1" dirty="0"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75" name="TextBox 32"/>
          <p:cNvSpPr txBox="1"/>
          <p:nvPr/>
        </p:nvSpPr>
        <p:spPr>
          <a:xfrm>
            <a:off x="643255" y="1409065"/>
            <a:ext cx="45065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教材的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采购、发放、财务</a:t>
            </a: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全过程管理</a:t>
            </a:r>
            <a:endParaRPr lang="zh-CN" altLang="zh-CN" sz="1400" b="1" dirty="0">
              <a:latin typeface="方正书宋简体" charset="0"/>
              <a:ea typeface="方正书宋简体" charset="0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库存、账目</a:t>
            </a: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等数据处理</a:t>
            </a:r>
            <a:endParaRPr lang="zh-CN" altLang="zh-CN" sz="1400" b="1" dirty="0">
              <a:latin typeface="方正书宋简体" charset="0"/>
              <a:ea typeface="方正书宋简体" charset="0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1400" b="1" dirty="0">
                <a:latin typeface="方正书宋简体" charset="0"/>
                <a:ea typeface="方正书宋简体" charset="0"/>
                <a:sym typeface="+mn-ea"/>
              </a:rPr>
              <a:t>按学校需求构建</a:t>
            </a:r>
            <a:r>
              <a:rPr lang="zh-CN" altLang="zh-CN" sz="14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教材考评体系</a:t>
            </a:r>
            <a:endParaRPr lang="zh-CN" altLang="zh-CN" sz="1400" b="1" dirty="0">
              <a:latin typeface="方正书宋简体" charset="0"/>
              <a:ea typeface="方正书宋简体" charset="0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</a:pPr>
            <a:endParaRPr lang="zh-CN" altLang="zh-CN" sz="1400" b="1" dirty="0"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928370" y="3155315"/>
            <a:ext cx="2762250" cy="2752725"/>
          </a:xfrm>
          <a:prstGeom prst="ellipse">
            <a:avLst/>
          </a:prstGeom>
          <a:noFill/>
          <a:ln>
            <a:solidFill>
              <a:srgbClr val="69A9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 noProof="1"/>
          </a:p>
        </p:txBody>
      </p:sp>
      <p:pic>
        <p:nvPicPr>
          <p:cNvPr id="77" name="Picture 2" descr="E:\2018\图表\PPT\书本-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" y="2607945"/>
            <a:ext cx="2625725" cy="322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椭圆 77"/>
          <p:cNvSpPr/>
          <p:nvPr/>
        </p:nvSpPr>
        <p:spPr bwMode="auto">
          <a:xfrm>
            <a:off x="2814489" y="3145639"/>
            <a:ext cx="216000" cy="216000"/>
          </a:xfrm>
          <a:prstGeom prst="ellipse">
            <a:avLst/>
          </a:prstGeom>
          <a:solidFill>
            <a:srgbClr val="279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 noProof="1"/>
          </a:p>
        </p:txBody>
      </p:sp>
      <p:sp>
        <p:nvSpPr>
          <p:cNvPr id="79" name="Rectangle 20"/>
          <p:cNvSpPr>
            <a:spLocks noChangeArrowheads="1"/>
          </p:cNvSpPr>
          <p:nvPr/>
        </p:nvSpPr>
        <p:spPr bwMode="auto">
          <a:xfrm>
            <a:off x="3191585" y="2975809"/>
            <a:ext cx="240030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2796DB"/>
                </a:solidFill>
                <a:ea typeface="微软雅黑" panose="020B0503020204020204" pitchFamily="34" charset="-122"/>
              </a:rPr>
              <a:t>环节流程化 </a:t>
            </a:r>
            <a:endParaRPr lang="zh-CN" altLang="en-US" sz="1600" b="1" dirty="0">
              <a:solidFill>
                <a:srgbClr val="2796DB"/>
              </a:solidFill>
              <a:ea typeface="微软雅黑" panose="020B0503020204020204" pitchFamily="34" charset="-122"/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3469264" y="3813500"/>
            <a:ext cx="216000" cy="216000"/>
          </a:xfrm>
          <a:prstGeom prst="ellipse">
            <a:avLst/>
          </a:prstGeom>
          <a:solidFill>
            <a:srgbClr val="69A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 noProof="1"/>
          </a:p>
        </p:txBody>
      </p:sp>
      <p:sp>
        <p:nvSpPr>
          <p:cNvPr id="81" name="椭圆 80"/>
          <p:cNvSpPr/>
          <p:nvPr/>
        </p:nvSpPr>
        <p:spPr bwMode="auto">
          <a:xfrm>
            <a:off x="3573835" y="4523716"/>
            <a:ext cx="216000" cy="216000"/>
          </a:xfrm>
          <a:prstGeom prst="ellipse">
            <a:avLst/>
          </a:prstGeom>
          <a:solidFill>
            <a:srgbClr val="4FB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 noProof="1"/>
          </a:p>
        </p:txBody>
      </p:sp>
      <p:sp>
        <p:nvSpPr>
          <p:cNvPr id="82" name="椭圆 81"/>
          <p:cNvSpPr/>
          <p:nvPr/>
        </p:nvSpPr>
        <p:spPr bwMode="auto">
          <a:xfrm>
            <a:off x="3253314" y="5363970"/>
            <a:ext cx="216000" cy="216000"/>
          </a:xfrm>
          <a:prstGeom prst="ellipse">
            <a:avLst/>
          </a:prstGeom>
          <a:solidFill>
            <a:srgbClr val="F9B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 noProof="1"/>
          </a:p>
        </p:txBody>
      </p:sp>
      <p:sp>
        <p:nvSpPr>
          <p:cNvPr id="83" name="Rectangle 20"/>
          <p:cNvSpPr>
            <a:spLocks noChangeArrowheads="1"/>
          </p:cNvSpPr>
          <p:nvPr/>
        </p:nvSpPr>
        <p:spPr bwMode="auto">
          <a:xfrm>
            <a:off x="3803430" y="3650699"/>
            <a:ext cx="240030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69A9DB"/>
                </a:solidFill>
                <a:ea typeface="微软雅黑" panose="020B0503020204020204" pitchFamily="34" charset="-122"/>
              </a:rPr>
              <a:t>库存管理合理化</a:t>
            </a:r>
            <a:endParaRPr lang="zh-CN" altLang="en-US" sz="1600" b="1" dirty="0">
              <a:solidFill>
                <a:srgbClr val="69A9DB"/>
              </a:solidFill>
              <a:ea typeface="微软雅黑" panose="020B0503020204020204" pitchFamily="34" charset="-122"/>
            </a:endParaRPr>
          </a:p>
        </p:txBody>
      </p:sp>
      <p:sp>
        <p:nvSpPr>
          <p:cNvPr id="84" name="Rectangle 20"/>
          <p:cNvSpPr>
            <a:spLocks noChangeArrowheads="1"/>
          </p:cNvSpPr>
          <p:nvPr/>
        </p:nvSpPr>
        <p:spPr bwMode="auto">
          <a:xfrm>
            <a:off x="4004564" y="4442010"/>
            <a:ext cx="240030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4FB8AB"/>
                </a:solidFill>
                <a:ea typeface="微软雅黑" panose="020B0503020204020204" pitchFamily="34" charset="-122"/>
              </a:rPr>
              <a:t>账目明细化</a:t>
            </a:r>
            <a:endParaRPr lang="zh-CN" altLang="en-US" sz="1600" b="1" dirty="0">
              <a:solidFill>
                <a:srgbClr val="4FB8AB"/>
              </a:solidFill>
              <a:ea typeface="微软雅黑" panose="020B0503020204020204" pitchFamily="34" charset="-122"/>
            </a:endParaRPr>
          </a:p>
        </p:txBody>
      </p:sp>
      <p:sp>
        <p:nvSpPr>
          <p:cNvPr id="85" name="Rectangle 20"/>
          <p:cNvSpPr>
            <a:spLocks noChangeArrowheads="1"/>
          </p:cNvSpPr>
          <p:nvPr/>
        </p:nvSpPr>
        <p:spPr bwMode="auto">
          <a:xfrm>
            <a:off x="3690800" y="5282725"/>
            <a:ext cx="240030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9BB58"/>
                </a:solidFill>
                <a:ea typeface="微软雅黑" panose="020B0503020204020204" pitchFamily="34" charset="-122"/>
              </a:rPr>
              <a:t>教材发放便捷化</a:t>
            </a:r>
            <a:endParaRPr lang="zh-CN" altLang="en-US" sz="1600" b="1" dirty="0">
              <a:solidFill>
                <a:srgbClr val="F9BB58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资产管理系统</a:t>
            </a:r>
            <a:endParaRPr lang="zh-CN" altLang="en-US" sz="14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27" name="Text Placeholder 33"/>
          <p:cNvSpPr txBox="1"/>
          <p:nvPr/>
        </p:nvSpPr>
        <p:spPr>
          <a:xfrm>
            <a:off x="732155" y="673100"/>
            <a:ext cx="10807065" cy="134175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 defTabSz="914400">
              <a:lnSpc>
                <a:spcPct val="150000"/>
              </a:lnSpc>
            </a:pPr>
            <a:r>
              <a:rPr lang="zh-CN" altLang="zh-CN" sz="1800" b="1" dirty="0">
                <a:latin typeface="方正书宋简体" charset="0"/>
                <a:ea typeface="方正书宋简体" charset="0"/>
                <a:sym typeface="+mn-ea"/>
              </a:rPr>
              <a:t>资产管理系统：</a:t>
            </a:r>
            <a:endParaRPr lang="zh-CN" altLang="zh-CN" sz="1800" b="1" dirty="0">
              <a:latin typeface="方正书宋简体" charset="0"/>
              <a:ea typeface="方正书宋简体" charset="0"/>
              <a:sym typeface="+mn-ea"/>
            </a:endParaRPr>
          </a:p>
          <a:p>
            <a:pPr marL="0" lvl="0" indent="0" algn="l" defTabSz="914400">
              <a:lnSpc>
                <a:spcPct val="150000"/>
              </a:lnSpc>
              <a:buNone/>
            </a:pPr>
            <a:r>
              <a:rPr lang="zh-CN" altLang="zh-CN" sz="1600" b="1" dirty="0">
                <a:latin typeface="方正书宋简体" charset="0"/>
                <a:ea typeface="方正书宋简体" charset="0"/>
                <a:sym typeface="+mn-ea"/>
              </a:rPr>
              <a:t>集合资产的</a:t>
            </a:r>
            <a:r>
              <a:rPr lang="zh-CN" altLang="zh-CN" sz="16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入库、领用、归还、维修、报废、清理和盘点</a:t>
            </a:r>
            <a:r>
              <a:rPr lang="zh-CN" altLang="zh-CN" sz="1600" b="1" dirty="0">
                <a:latin typeface="方正书宋简体" charset="0"/>
                <a:ea typeface="方正书宋简体" charset="0"/>
                <a:sym typeface="+mn-ea"/>
              </a:rPr>
              <a:t>统计等功能，准确有效定位资产位置及责任人，形成</a:t>
            </a:r>
            <a:r>
              <a:rPr lang="zh-CN" altLang="zh-CN" sz="1600" b="1" dirty="0">
                <a:solidFill>
                  <a:schemeClr val="accent2"/>
                </a:solidFill>
                <a:latin typeface="方正书宋简体" charset="0"/>
                <a:ea typeface="方正书宋简体" charset="0"/>
                <a:sym typeface="+mn-ea"/>
              </a:rPr>
              <a:t>资产的全生命周期管理</a:t>
            </a:r>
            <a:r>
              <a:rPr lang="zh-CN" altLang="zh-CN" sz="1600" b="1" dirty="0">
                <a:latin typeface="方正书宋简体" charset="0"/>
                <a:ea typeface="方正书宋简体" charset="0"/>
                <a:sym typeface="+mn-ea"/>
              </a:rPr>
              <a:t>。</a:t>
            </a:r>
            <a:endParaRPr lang="zh-CN" altLang="zh-CN" sz="1600" b="1" dirty="0"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62965" y="2885440"/>
            <a:ext cx="4664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b="1" dirty="0">
                <a:solidFill>
                  <a:schemeClr val="accent2"/>
                </a:solidFill>
                <a:latin typeface="方正书宋简体" charset="0"/>
                <a:ea typeface="方正书宋简体" charset="0"/>
              </a:rPr>
              <a:t>手机“扫一扫”，轻松完成资产盘点</a:t>
            </a:r>
            <a:endParaRPr lang="zh-CN" altLang="zh-CN" sz="1800" b="1" dirty="0">
              <a:solidFill>
                <a:schemeClr val="accent2"/>
              </a:solidFill>
              <a:latin typeface="方正书宋简体" charset="0"/>
              <a:ea typeface="方正书宋简体" charset="0"/>
            </a:endParaRPr>
          </a:p>
        </p:txBody>
      </p:sp>
      <p:pic>
        <p:nvPicPr>
          <p:cNvPr id="9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802" y="3611488"/>
            <a:ext cx="1492821" cy="2363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002" y="3581246"/>
            <a:ext cx="1475568" cy="239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5904865" y="2221230"/>
            <a:ext cx="6725920" cy="4083050"/>
            <a:chOff x="9299" y="3498"/>
            <a:chExt cx="10592" cy="6430"/>
          </a:xfrm>
        </p:grpSpPr>
        <p:sp>
          <p:nvSpPr>
            <p:cNvPr id="33" name="右箭头 32"/>
            <p:cNvSpPr/>
            <p:nvPr/>
          </p:nvSpPr>
          <p:spPr>
            <a:xfrm>
              <a:off x="17117" y="6748"/>
              <a:ext cx="335" cy="215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4560" y="3694"/>
              <a:ext cx="24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1800" b="1" dirty="0">
                  <a:latin typeface="方正书宋简体" charset="0"/>
                  <a:ea typeface="方正书宋简体" charset="0"/>
                </a:rPr>
                <a:t>系统设置</a:t>
              </a:r>
              <a:endParaRPr lang="zh-CN" altLang="zh-CN" sz="1800" b="1" dirty="0">
                <a:latin typeface="方正书宋简体" charset="0"/>
                <a:ea typeface="方正书宋简体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5505" y="5577"/>
              <a:ext cx="24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1800" b="1" dirty="0">
                  <a:latin typeface="方正书宋简体" charset="0"/>
                  <a:ea typeface="方正书宋简体" charset="0"/>
                </a:rPr>
                <a:t>资产管理流程</a:t>
              </a:r>
              <a:endParaRPr lang="zh-CN" altLang="zh-CN" sz="1800" b="1" dirty="0">
                <a:latin typeface="方正书宋简体" charset="0"/>
                <a:ea typeface="方正书宋简体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5309" y="7361"/>
              <a:ext cx="24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1800" b="1" dirty="0">
                  <a:latin typeface="方正书宋简体" charset="0"/>
                  <a:ea typeface="方正书宋简体" charset="0"/>
                </a:rPr>
                <a:t>移动端</a:t>
              </a:r>
              <a:endParaRPr lang="zh-CN" altLang="zh-CN" sz="1800" b="1" dirty="0">
                <a:latin typeface="方正书宋简体" charset="0"/>
                <a:ea typeface="方正书宋简体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4284" y="8877"/>
              <a:ext cx="24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1800" b="1" dirty="0">
                  <a:latin typeface="方正书宋简体" charset="0"/>
                  <a:ea typeface="方正书宋简体" charset="0"/>
                </a:rPr>
                <a:t>易耗品管理</a:t>
              </a:r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右箭头 40"/>
            <p:cNvSpPr/>
            <p:nvPr/>
          </p:nvSpPr>
          <p:spPr>
            <a:xfrm>
              <a:off x="17452" y="6394"/>
              <a:ext cx="335" cy="215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右箭头 41"/>
            <p:cNvSpPr/>
            <p:nvPr/>
          </p:nvSpPr>
          <p:spPr>
            <a:xfrm>
              <a:off x="16427" y="6394"/>
              <a:ext cx="335" cy="215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右箭头 42"/>
            <p:cNvSpPr/>
            <p:nvPr/>
          </p:nvSpPr>
          <p:spPr>
            <a:xfrm>
              <a:off x="16149" y="6770"/>
              <a:ext cx="335" cy="215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右箭头 46"/>
            <p:cNvSpPr/>
            <p:nvPr/>
          </p:nvSpPr>
          <p:spPr>
            <a:xfrm>
              <a:off x="15632" y="9587"/>
              <a:ext cx="335" cy="215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右箭头 47"/>
            <p:cNvSpPr/>
            <p:nvPr/>
          </p:nvSpPr>
          <p:spPr>
            <a:xfrm>
              <a:off x="16577" y="9600"/>
              <a:ext cx="335" cy="215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9299" y="3498"/>
              <a:ext cx="10593" cy="6431"/>
              <a:chOff x="924" y="3815"/>
              <a:chExt cx="10593" cy="6431"/>
            </a:xfrm>
          </p:grpSpPr>
          <p:sp>
            <p:nvSpPr>
              <p:cNvPr id="11" name="弧形 10"/>
              <p:cNvSpPr/>
              <p:nvPr/>
            </p:nvSpPr>
            <p:spPr>
              <a:xfrm>
                <a:off x="924" y="3815"/>
                <a:ext cx="6010" cy="5959"/>
              </a:xfrm>
              <a:prstGeom prst="arc">
                <a:avLst>
                  <a:gd name="adj1" fmla="val 16931681"/>
                  <a:gd name="adj2" fmla="val 4519513"/>
                </a:avLst>
              </a:prstGeom>
              <a:ln w="38100">
                <a:solidFill>
                  <a:srgbClr val="5357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31" name="组合 30"/>
              <p:cNvGrpSpPr/>
              <p:nvPr/>
            </p:nvGrpSpPr>
            <p:grpSpPr>
              <a:xfrm>
                <a:off x="1922" y="4192"/>
                <a:ext cx="9595" cy="6054"/>
                <a:chOff x="1922" y="4192"/>
                <a:chExt cx="9595" cy="6054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1922" y="5091"/>
                  <a:ext cx="3692" cy="18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资产类别</a:t>
                  </a:r>
                  <a:endPara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  <a:p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易耗品类别</a:t>
                  </a:r>
                  <a:endPara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  <a:p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场室管理</a:t>
                  </a:r>
                  <a:endPara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  <a:p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设置维修员</a:t>
                  </a:r>
                  <a:endPara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  <a:p>
                  <a:r>
                    <a:rPr lang="en-US" altLang="zh-CN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....</a:t>
                  </a:r>
                  <a:endPara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6639" y="4547"/>
                  <a:ext cx="3155" cy="10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285750" indent="0" algn="l" fontAlgn="auto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2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资产类别</a:t>
                  </a:r>
                  <a:endParaRPr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285750" indent="0" algn="l" fontAlgn="auto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资产管理员</a:t>
                  </a:r>
                  <a:endParaRPr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" name="椭圆 5"/>
                <p:cNvSpPr/>
                <p:nvPr/>
              </p:nvSpPr>
              <p:spPr>
                <a:xfrm>
                  <a:off x="2550" y="4954"/>
                  <a:ext cx="3481" cy="3456"/>
                </a:xfrm>
                <a:prstGeom prst="ellipse">
                  <a:avLst/>
                </a:prstGeom>
                <a:solidFill>
                  <a:srgbClr val="5357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>
                  <a:off x="5577" y="4192"/>
                  <a:ext cx="454" cy="454"/>
                </a:xfrm>
                <a:prstGeom prst="ellipse">
                  <a:avLst/>
                </a:prstGeom>
                <a:solidFill>
                  <a:srgbClr val="F17F4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6639" y="6031"/>
                  <a:ext cx="454" cy="454"/>
                </a:xfrm>
                <a:prstGeom prst="ellipse">
                  <a:avLst/>
                </a:prstGeom>
                <a:solidFill>
                  <a:srgbClr val="F17F4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dirty="0"/>
                    <a:t>2</a:t>
                  </a:r>
                  <a:endParaRPr lang="zh-CN" altLang="en-US" dirty="0"/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6480" y="7672"/>
                  <a:ext cx="454" cy="454"/>
                </a:xfrm>
                <a:prstGeom prst="ellipse">
                  <a:avLst/>
                </a:prstGeom>
                <a:solidFill>
                  <a:srgbClr val="F17F4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dirty="0"/>
                    <a:t>3</a:t>
                  </a:r>
                  <a:endParaRPr lang="zh-CN" altLang="en-US" dirty="0"/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5374" y="9073"/>
                  <a:ext cx="454" cy="454"/>
                </a:xfrm>
                <a:prstGeom prst="ellipse">
                  <a:avLst/>
                </a:prstGeom>
                <a:solidFill>
                  <a:srgbClr val="F17F4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dirty="0"/>
                    <a:t>4</a:t>
                  </a:r>
                  <a:endParaRPr lang="zh-CN" altLang="en-US" dirty="0"/>
                </a:p>
              </p:txBody>
            </p:sp>
            <p:pic>
              <p:nvPicPr>
                <p:cNvPr id="24" name="图片 2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79" y="5446"/>
                  <a:ext cx="1624" cy="1624"/>
                </a:xfrm>
                <a:prstGeom prst="rect">
                  <a:avLst/>
                </a:prstGeom>
              </p:spPr>
            </p:pic>
            <p:sp>
              <p:nvSpPr>
                <p:cNvPr id="25" name="文本框 24"/>
                <p:cNvSpPr txBox="1"/>
                <p:nvPr/>
              </p:nvSpPr>
              <p:spPr>
                <a:xfrm>
                  <a:off x="3421" y="7092"/>
                  <a:ext cx="1736" cy="5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b="1" dirty="0">
                      <a:solidFill>
                        <a:srgbClr val="F17F42"/>
                      </a:solidFill>
                      <a:latin typeface="Arial" panose="020B0604020202020204" pitchFamily="34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资产管理</a:t>
                  </a:r>
                  <a:endParaRPr lang="zh-CN" altLang="en-US" b="1" dirty="0">
                    <a:solidFill>
                      <a:srgbClr val="F17F42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6893" y="6512"/>
                  <a:ext cx="3155" cy="8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285750" indent="0" algn="l" fontAlgn="auto">
                    <a:lnSpc>
                      <a:spcPct val="130000"/>
                    </a:lnSpc>
                    <a:buFont typeface="Wingdings" panose="05000000000000000000" charset="0"/>
                    <a:buNone/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入账       分配       转移      维修      盘点</a:t>
                  </a:r>
                  <a:endParaRPr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8073" y="4596"/>
                  <a:ext cx="3155" cy="5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285750" indent="0" algn="l" fontAlgn="auto">
                    <a:lnSpc>
                      <a:spcPct val="130000"/>
                    </a:lnSpc>
                    <a:buFont typeface="Arial" panose="020B0604020202020204" pitchFamily="34" charset="0"/>
                  </a:pPr>
                  <a:r>
                    <a:rPr lang="en-US" altLang="zh-CN" sz="12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场室管理</a:t>
                  </a:r>
                  <a:endParaRPr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>
                  <a:off x="6802" y="8057"/>
                  <a:ext cx="3155" cy="10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285750" indent="0" algn="l" fontAlgn="auto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2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发起申请</a:t>
                  </a:r>
                  <a:endParaRPr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285750" indent="0" algn="l" fontAlgn="auto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资产分配</a:t>
                  </a:r>
                  <a:endParaRPr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8362" y="8057"/>
                  <a:ext cx="3155" cy="10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285750" indent="0" algn="l" fontAlgn="auto">
                    <a:lnSpc>
                      <a:spcPct val="150000"/>
                    </a:lnSpc>
                    <a:buFont typeface="Arial" panose="020B0604020202020204" pitchFamily="34" charset="0"/>
                  </a:pPr>
                  <a:r>
                    <a:rPr lang="en-US" altLang="zh-CN" sz="12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资产盘点</a:t>
                  </a:r>
                  <a:endParaRPr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285750" indent="0" algn="l" fontAlgn="auto">
                    <a:lnSpc>
                      <a:spcPct val="150000"/>
                    </a:lnSpc>
                    <a:buFont typeface="Arial" panose="020B0604020202020204" pitchFamily="34" charset="0"/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资产维修</a:t>
                  </a:r>
                  <a:endParaRPr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6094" y="9725"/>
                  <a:ext cx="3155" cy="5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285750" indent="0" algn="l" fontAlgn="auto">
                    <a:lnSpc>
                      <a:spcPct val="130000"/>
                    </a:lnSpc>
                    <a:buFont typeface="Wingdings" panose="05000000000000000000" charset="0"/>
                    <a:buNone/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入账       分配      统计</a:t>
                  </a:r>
                  <a:endParaRPr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教科研管理系统</a:t>
            </a:r>
            <a:endParaRPr lang="zh-CN" altLang="en-US" sz="14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4" name="Text Placeholder 33"/>
          <p:cNvSpPr txBox="1"/>
          <p:nvPr/>
        </p:nvSpPr>
        <p:spPr>
          <a:xfrm>
            <a:off x="848995" y="1087120"/>
            <a:ext cx="2813050" cy="479806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zh-CN" sz="1800" b="1" dirty="0">
                <a:latin typeface="方正书宋简体" charset="0"/>
                <a:ea typeface="方正书宋简体" charset="0"/>
              </a:rPr>
              <a:t>教科研管理系统：</a:t>
            </a:r>
            <a:endParaRPr lang="zh-CN" altLang="en-US" sz="1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b="1" dirty="0">
                <a:latin typeface="方正书宋简体" charset="0"/>
                <a:ea typeface="方正书宋简体" charset="0"/>
              </a:rPr>
              <a:t>以解决学校</a:t>
            </a:r>
            <a:r>
              <a:rPr lang="zh-CN" altLang="zh-CN" sz="1600" b="1" dirty="0">
                <a:solidFill>
                  <a:schemeClr val="accent2"/>
                </a:solidFill>
                <a:latin typeface="方正书宋简体" charset="0"/>
                <a:ea typeface="方正书宋简体" charset="0"/>
              </a:rPr>
              <a:t>教科研管理信息滞后、经费管理机制不完善、成果没有及时统计</a:t>
            </a:r>
            <a:r>
              <a:rPr lang="zh-CN" altLang="zh-CN" sz="1600" b="1" dirty="0">
                <a:latin typeface="方正书宋简体" charset="0"/>
                <a:ea typeface="方正书宋简体" charset="0"/>
              </a:rPr>
              <a:t>等问题为切入点，为学校教师及教科研管理人员提供教科研管理的全流程服务，优化管理流程，促进多角色共同参与，提升教科研管理效率。</a:t>
            </a:r>
            <a:endParaRPr lang="zh-CN" altLang="zh-CN" sz="1600" b="1" dirty="0">
              <a:latin typeface="方正书宋简体" charset="0"/>
              <a:ea typeface="方正书宋简体" charset="0"/>
            </a:endParaRPr>
          </a:p>
        </p:txBody>
      </p:sp>
      <p:cxnSp>
        <p:nvCxnSpPr>
          <p:cNvPr id="81" name="MH_Other_3"/>
          <p:cNvCxnSpPr/>
          <p:nvPr>
            <p:custDataLst>
              <p:tags r:id="rId1"/>
            </p:custDataLst>
          </p:nvPr>
        </p:nvCxnSpPr>
        <p:spPr>
          <a:xfrm flipV="1">
            <a:off x="6504484" y="3562887"/>
            <a:ext cx="0" cy="14774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MH_Other_3"/>
          <p:cNvCxnSpPr/>
          <p:nvPr>
            <p:custDataLst>
              <p:tags r:id="rId2"/>
            </p:custDataLst>
          </p:nvPr>
        </p:nvCxnSpPr>
        <p:spPr>
          <a:xfrm flipV="1">
            <a:off x="7932612" y="3530127"/>
            <a:ext cx="0" cy="14774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MH_Other_3"/>
          <p:cNvCxnSpPr/>
          <p:nvPr>
            <p:custDataLst>
              <p:tags r:id="rId3"/>
            </p:custDataLst>
          </p:nvPr>
        </p:nvCxnSpPr>
        <p:spPr>
          <a:xfrm flipV="1">
            <a:off x="9332448" y="3516994"/>
            <a:ext cx="0" cy="14774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MH_Other_3"/>
          <p:cNvCxnSpPr/>
          <p:nvPr>
            <p:custDataLst>
              <p:tags r:id="rId4"/>
            </p:custDataLst>
          </p:nvPr>
        </p:nvCxnSpPr>
        <p:spPr>
          <a:xfrm flipV="1">
            <a:off x="5082727" y="3482953"/>
            <a:ext cx="0" cy="14774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4124781" y="1694725"/>
            <a:ext cx="6406082" cy="2111586"/>
            <a:chOff x="2283884" y="2324101"/>
            <a:chExt cx="7905749" cy="2947364"/>
          </a:xfrm>
        </p:grpSpPr>
        <p:sp>
          <p:nvSpPr>
            <p:cNvPr id="7" name="MH_Other_1"/>
            <p:cNvSpPr/>
            <p:nvPr>
              <p:custDataLst>
                <p:tags r:id="rId5"/>
              </p:custDataLst>
            </p:nvPr>
          </p:nvSpPr>
          <p:spPr>
            <a:xfrm>
              <a:off x="2283884" y="4532313"/>
              <a:ext cx="7905749" cy="506412"/>
            </a:xfrm>
            <a:custGeom>
              <a:avLst/>
              <a:gdLst>
                <a:gd name="connsiteX0" fmla="*/ 0 w 5173980"/>
                <a:gd name="connsiteY0" fmla="*/ 0 h 456353"/>
                <a:gd name="connsiteX1" fmla="*/ 4936331 w 5173980"/>
                <a:gd name="connsiteY1" fmla="*/ 0 h 456353"/>
                <a:gd name="connsiteX2" fmla="*/ 5173980 w 5173980"/>
                <a:gd name="connsiteY2" fmla="*/ 237649 h 456353"/>
                <a:gd name="connsiteX3" fmla="*/ 4955276 w 5173980"/>
                <a:gd name="connsiteY3" fmla="*/ 456353 h 456353"/>
                <a:gd name="connsiteX4" fmla="*/ 0 w 5173980"/>
                <a:gd name="connsiteY4" fmla="*/ 456353 h 4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3980" h="456353">
                  <a:moveTo>
                    <a:pt x="0" y="0"/>
                  </a:moveTo>
                  <a:lnTo>
                    <a:pt x="4936331" y="0"/>
                  </a:lnTo>
                  <a:lnTo>
                    <a:pt x="5173980" y="237649"/>
                  </a:lnTo>
                  <a:lnTo>
                    <a:pt x="4955276" y="456353"/>
                  </a:lnTo>
                  <a:lnTo>
                    <a:pt x="0" y="45635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/>
              </a:solidFill>
            </a:ln>
            <a:effectLst>
              <a:outerShdw blurRad="50800" dist="25400" dir="16200000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MH_Other_2"/>
            <p:cNvSpPr/>
            <p:nvPr>
              <p:custDataLst>
                <p:tags r:id="rId6"/>
              </p:custDataLst>
            </p:nvPr>
          </p:nvSpPr>
          <p:spPr>
            <a:xfrm>
              <a:off x="2643718" y="4378325"/>
              <a:ext cx="239183" cy="153988"/>
            </a:xfrm>
            <a:custGeom>
              <a:avLst/>
              <a:gdLst>
                <a:gd name="connsiteX0" fmla="*/ 0 w 224170"/>
                <a:gd name="connsiteY0" fmla="*/ 131957 h 131957"/>
                <a:gd name="connsiteX1" fmla="*/ 112085 w 224170"/>
                <a:gd name="connsiteY1" fmla="*/ 0 h 131957"/>
                <a:gd name="connsiteX2" fmla="*/ 224170 w 224170"/>
                <a:gd name="connsiteY2" fmla="*/ 131957 h 131957"/>
                <a:gd name="connsiteX3" fmla="*/ 0 w 224170"/>
                <a:gd name="connsiteY3" fmla="*/ 131957 h 131957"/>
                <a:gd name="connsiteX0-1" fmla="*/ 0 w 157495"/>
                <a:gd name="connsiteY0-2" fmla="*/ 135132 h 135132"/>
                <a:gd name="connsiteX1-3" fmla="*/ 45410 w 157495"/>
                <a:gd name="connsiteY1-4" fmla="*/ 0 h 135132"/>
                <a:gd name="connsiteX2-5" fmla="*/ 157495 w 157495"/>
                <a:gd name="connsiteY2-6" fmla="*/ 131957 h 135132"/>
                <a:gd name="connsiteX3-7" fmla="*/ 0 w 157495"/>
                <a:gd name="connsiteY3-8" fmla="*/ 135132 h 135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7495" h="135132">
                  <a:moveTo>
                    <a:pt x="0" y="135132"/>
                  </a:moveTo>
                  <a:lnTo>
                    <a:pt x="45410" y="0"/>
                  </a:lnTo>
                  <a:lnTo>
                    <a:pt x="157495" y="131957"/>
                  </a:lnTo>
                  <a:lnTo>
                    <a:pt x="0" y="13513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MH_Other_3"/>
            <p:cNvCxnSpPr/>
            <p:nvPr>
              <p:custDataLst>
                <p:tags r:id="rId7"/>
              </p:custDataLst>
            </p:nvPr>
          </p:nvCxnSpPr>
          <p:spPr>
            <a:xfrm flipV="1">
              <a:off x="2711451" y="2324101"/>
              <a:ext cx="0" cy="206216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MH_Other_4"/>
            <p:cNvSpPr/>
            <p:nvPr>
              <p:custDataLst>
                <p:tags r:id="rId8"/>
              </p:custDataLst>
            </p:nvPr>
          </p:nvSpPr>
          <p:spPr>
            <a:xfrm rot="19469008" flipH="1">
              <a:off x="3194370" y="4060236"/>
              <a:ext cx="682786" cy="1211135"/>
            </a:xfrm>
            <a:custGeom>
              <a:avLst/>
              <a:gdLst>
                <a:gd name="connsiteX0" fmla="*/ 110889 w 505166"/>
                <a:gd name="connsiteY0" fmla="*/ 0 h 1076763"/>
                <a:gd name="connsiteX1" fmla="*/ 0 w 505166"/>
                <a:gd name="connsiteY1" fmla="*/ 1076763 h 1076763"/>
                <a:gd name="connsiteX2" fmla="*/ 425557 w 505166"/>
                <a:gd name="connsiteY2" fmla="*/ 773031 h 1076763"/>
                <a:gd name="connsiteX3" fmla="*/ 505166 w 505166"/>
                <a:gd name="connsiteY3" fmla="*/ 0 h 107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5166" h="1076763">
                  <a:moveTo>
                    <a:pt x="110889" y="0"/>
                  </a:moveTo>
                  <a:lnTo>
                    <a:pt x="0" y="1076763"/>
                  </a:lnTo>
                  <a:lnTo>
                    <a:pt x="425557" y="773031"/>
                  </a:lnTo>
                  <a:lnTo>
                    <a:pt x="505166" y="0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EFFFF"/>
                </a:solidFill>
              </a:endParaRPr>
            </a:p>
          </p:txBody>
        </p:sp>
        <p:cxnSp>
          <p:nvCxnSpPr>
            <p:cNvPr id="96" name="MH_Other_5"/>
            <p:cNvCxnSpPr/>
            <p:nvPr>
              <p:custDataLst>
                <p:tags r:id="rId9"/>
              </p:custDataLst>
            </p:nvPr>
          </p:nvCxnSpPr>
          <p:spPr>
            <a:xfrm flipV="1">
              <a:off x="4457700" y="2324101"/>
              <a:ext cx="0" cy="206216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MH_Other_6"/>
            <p:cNvSpPr/>
            <p:nvPr>
              <p:custDataLst>
                <p:tags r:id="rId10"/>
              </p:custDataLst>
            </p:nvPr>
          </p:nvSpPr>
          <p:spPr>
            <a:xfrm>
              <a:off x="4389967" y="4378325"/>
              <a:ext cx="241300" cy="153988"/>
            </a:xfrm>
            <a:custGeom>
              <a:avLst/>
              <a:gdLst>
                <a:gd name="connsiteX0" fmla="*/ 0 w 224170"/>
                <a:gd name="connsiteY0" fmla="*/ 131957 h 131957"/>
                <a:gd name="connsiteX1" fmla="*/ 112085 w 224170"/>
                <a:gd name="connsiteY1" fmla="*/ 0 h 131957"/>
                <a:gd name="connsiteX2" fmla="*/ 224170 w 224170"/>
                <a:gd name="connsiteY2" fmla="*/ 131957 h 131957"/>
                <a:gd name="connsiteX3" fmla="*/ 0 w 224170"/>
                <a:gd name="connsiteY3" fmla="*/ 131957 h 131957"/>
                <a:gd name="connsiteX0-1" fmla="*/ 0 w 157495"/>
                <a:gd name="connsiteY0-2" fmla="*/ 135132 h 135132"/>
                <a:gd name="connsiteX1-3" fmla="*/ 45410 w 157495"/>
                <a:gd name="connsiteY1-4" fmla="*/ 0 h 135132"/>
                <a:gd name="connsiteX2-5" fmla="*/ 157495 w 157495"/>
                <a:gd name="connsiteY2-6" fmla="*/ 131957 h 135132"/>
                <a:gd name="connsiteX3-7" fmla="*/ 0 w 157495"/>
                <a:gd name="connsiteY3-8" fmla="*/ 135132 h 135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7495" h="135132">
                  <a:moveTo>
                    <a:pt x="0" y="135132"/>
                  </a:moveTo>
                  <a:lnTo>
                    <a:pt x="45410" y="0"/>
                  </a:lnTo>
                  <a:lnTo>
                    <a:pt x="157495" y="131957"/>
                  </a:lnTo>
                  <a:lnTo>
                    <a:pt x="0" y="13513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MH_Other_7"/>
            <p:cNvSpPr/>
            <p:nvPr>
              <p:custDataLst>
                <p:tags r:id="rId11"/>
              </p:custDataLst>
            </p:nvPr>
          </p:nvSpPr>
          <p:spPr>
            <a:xfrm rot="19469008" flipH="1">
              <a:off x="4940621" y="4060238"/>
              <a:ext cx="682789" cy="1211137"/>
            </a:xfrm>
            <a:custGeom>
              <a:avLst/>
              <a:gdLst>
                <a:gd name="connsiteX0" fmla="*/ 110889 w 505166"/>
                <a:gd name="connsiteY0" fmla="*/ 0 h 1076763"/>
                <a:gd name="connsiteX1" fmla="*/ 0 w 505166"/>
                <a:gd name="connsiteY1" fmla="*/ 1076763 h 1076763"/>
                <a:gd name="connsiteX2" fmla="*/ 425557 w 505166"/>
                <a:gd name="connsiteY2" fmla="*/ 773031 h 1076763"/>
                <a:gd name="connsiteX3" fmla="*/ 505166 w 505166"/>
                <a:gd name="connsiteY3" fmla="*/ 0 h 107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5166" h="1076763">
                  <a:moveTo>
                    <a:pt x="110889" y="0"/>
                  </a:moveTo>
                  <a:lnTo>
                    <a:pt x="0" y="1076763"/>
                  </a:lnTo>
                  <a:lnTo>
                    <a:pt x="425557" y="773031"/>
                  </a:lnTo>
                  <a:lnTo>
                    <a:pt x="505166" y="0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EFFFF"/>
                </a:solidFill>
              </a:endParaRPr>
            </a:p>
          </p:txBody>
        </p:sp>
        <p:cxnSp>
          <p:nvCxnSpPr>
            <p:cNvPr id="99" name="MH_Other_8"/>
            <p:cNvCxnSpPr/>
            <p:nvPr>
              <p:custDataLst>
                <p:tags r:id="rId12"/>
              </p:custDataLst>
            </p:nvPr>
          </p:nvCxnSpPr>
          <p:spPr>
            <a:xfrm flipV="1">
              <a:off x="6206067" y="2324101"/>
              <a:ext cx="0" cy="206216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MH_Other_9"/>
            <p:cNvSpPr/>
            <p:nvPr>
              <p:custDataLst>
                <p:tags r:id="rId13"/>
              </p:custDataLst>
            </p:nvPr>
          </p:nvSpPr>
          <p:spPr>
            <a:xfrm>
              <a:off x="6136218" y="4378325"/>
              <a:ext cx="241300" cy="153988"/>
            </a:xfrm>
            <a:custGeom>
              <a:avLst/>
              <a:gdLst>
                <a:gd name="connsiteX0" fmla="*/ 0 w 224170"/>
                <a:gd name="connsiteY0" fmla="*/ 131957 h 131957"/>
                <a:gd name="connsiteX1" fmla="*/ 112085 w 224170"/>
                <a:gd name="connsiteY1" fmla="*/ 0 h 131957"/>
                <a:gd name="connsiteX2" fmla="*/ 224170 w 224170"/>
                <a:gd name="connsiteY2" fmla="*/ 131957 h 131957"/>
                <a:gd name="connsiteX3" fmla="*/ 0 w 224170"/>
                <a:gd name="connsiteY3" fmla="*/ 131957 h 131957"/>
                <a:gd name="connsiteX0-1" fmla="*/ 0 w 157495"/>
                <a:gd name="connsiteY0-2" fmla="*/ 135132 h 135132"/>
                <a:gd name="connsiteX1-3" fmla="*/ 45410 w 157495"/>
                <a:gd name="connsiteY1-4" fmla="*/ 0 h 135132"/>
                <a:gd name="connsiteX2-5" fmla="*/ 157495 w 157495"/>
                <a:gd name="connsiteY2-6" fmla="*/ 131957 h 135132"/>
                <a:gd name="connsiteX3-7" fmla="*/ 0 w 157495"/>
                <a:gd name="connsiteY3-8" fmla="*/ 135132 h 135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7495" h="135132">
                  <a:moveTo>
                    <a:pt x="0" y="135132"/>
                  </a:moveTo>
                  <a:lnTo>
                    <a:pt x="45410" y="0"/>
                  </a:lnTo>
                  <a:lnTo>
                    <a:pt x="157495" y="131957"/>
                  </a:lnTo>
                  <a:lnTo>
                    <a:pt x="0" y="13513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MH_Other_10"/>
            <p:cNvSpPr/>
            <p:nvPr>
              <p:custDataLst>
                <p:tags r:id="rId14"/>
              </p:custDataLst>
            </p:nvPr>
          </p:nvSpPr>
          <p:spPr>
            <a:xfrm rot="19469008" flipH="1">
              <a:off x="6686869" y="4060236"/>
              <a:ext cx="682786" cy="1211135"/>
            </a:xfrm>
            <a:custGeom>
              <a:avLst/>
              <a:gdLst>
                <a:gd name="connsiteX0" fmla="*/ 110889 w 505166"/>
                <a:gd name="connsiteY0" fmla="*/ 0 h 1076763"/>
                <a:gd name="connsiteX1" fmla="*/ 0 w 505166"/>
                <a:gd name="connsiteY1" fmla="*/ 1076763 h 1076763"/>
                <a:gd name="connsiteX2" fmla="*/ 425557 w 505166"/>
                <a:gd name="connsiteY2" fmla="*/ 773031 h 1076763"/>
                <a:gd name="connsiteX3" fmla="*/ 505166 w 505166"/>
                <a:gd name="connsiteY3" fmla="*/ 0 h 107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5166" h="1076763">
                  <a:moveTo>
                    <a:pt x="110889" y="0"/>
                  </a:moveTo>
                  <a:lnTo>
                    <a:pt x="0" y="1076763"/>
                  </a:lnTo>
                  <a:lnTo>
                    <a:pt x="425557" y="773031"/>
                  </a:lnTo>
                  <a:lnTo>
                    <a:pt x="505166" y="0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EFFFF"/>
                </a:solidFill>
              </a:endParaRPr>
            </a:p>
          </p:txBody>
        </p:sp>
        <p:cxnSp>
          <p:nvCxnSpPr>
            <p:cNvPr id="102" name="MH_Other_11"/>
            <p:cNvCxnSpPr/>
            <p:nvPr>
              <p:custDataLst>
                <p:tags r:id="rId15"/>
              </p:custDataLst>
            </p:nvPr>
          </p:nvCxnSpPr>
          <p:spPr>
            <a:xfrm flipV="1">
              <a:off x="7952317" y="2324101"/>
              <a:ext cx="0" cy="206216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MH_Other_12"/>
            <p:cNvSpPr/>
            <p:nvPr>
              <p:custDataLst>
                <p:tags r:id="rId16"/>
              </p:custDataLst>
            </p:nvPr>
          </p:nvSpPr>
          <p:spPr>
            <a:xfrm>
              <a:off x="7882467" y="4378325"/>
              <a:ext cx="241300" cy="153988"/>
            </a:xfrm>
            <a:custGeom>
              <a:avLst/>
              <a:gdLst>
                <a:gd name="connsiteX0" fmla="*/ 0 w 224170"/>
                <a:gd name="connsiteY0" fmla="*/ 131957 h 131957"/>
                <a:gd name="connsiteX1" fmla="*/ 112085 w 224170"/>
                <a:gd name="connsiteY1" fmla="*/ 0 h 131957"/>
                <a:gd name="connsiteX2" fmla="*/ 224170 w 224170"/>
                <a:gd name="connsiteY2" fmla="*/ 131957 h 131957"/>
                <a:gd name="connsiteX3" fmla="*/ 0 w 224170"/>
                <a:gd name="connsiteY3" fmla="*/ 131957 h 131957"/>
                <a:gd name="connsiteX0-1" fmla="*/ 0 w 157495"/>
                <a:gd name="connsiteY0-2" fmla="*/ 135132 h 135132"/>
                <a:gd name="connsiteX1-3" fmla="*/ 45410 w 157495"/>
                <a:gd name="connsiteY1-4" fmla="*/ 0 h 135132"/>
                <a:gd name="connsiteX2-5" fmla="*/ 157495 w 157495"/>
                <a:gd name="connsiteY2-6" fmla="*/ 131957 h 135132"/>
                <a:gd name="connsiteX3-7" fmla="*/ 0 w 157495"/>
                <a:gd name="connsiteY3-8" fmla="*/ 135132 h 135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7495" h="135132">
                  <a:moveTo>
                    <a:pt x="0" y="135132"/>
                  </a:moveTo>
                  <a:lnTo>
                    <a:pt x="45410" y="0"/>
                  </a:lnTo>
                  <a:lnTo>
                    <a:pt x="157495" y="131957"/>
                  </a:lnTo>
                  <a:lnTo>
                    <a:pt x="0" y="13513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MH_Other_13"/>
            <p:cNvSpPr/>
            <p:nvPr>
              <p:custDataLst>
                <p:tags r:id="rId17"/>
              </p:custDataLst>
            </p:nvPr>
          </p:nvSpPr>
          <p:spPr>
            <a:xfrm rot="19469008" flipH="1">
              <a:off x="8435013" y="4060330"/>
              <a:ext cx="680917" cy="1211135"/>
            </a:xfrm>
            <a:custGeom>
              <a:avLst/>
              <a:gdLst>
                <a:gd name="connsiteX0" fmla="*/ 110889 w 505166"/>
                <a:gd name="connsiteY0" fmla="*/ 0 h 1076763"/>
                <a:gd name="connsiteX1" fmla="*/ 0 w 505166"/>
                <a:gd name="connsiteY1" fmla="*/ 1076763 h 1076763"/>
                <a:gd name="connsiteX2" fmla="*/ 425556 w 505166"/>
                <a:gd name="connsiteY2" fmla="*/ 773031 h 1076763"/>
                <a:gd name="connsiteX3" fmla="*/ 505166 w 505166"/>
                <a:gd name="connsiteY3" fmla="*/ 0 h 107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5166" h="1076763">
                  <a:moveTo>
                    <a:pt x="110889" y="0"/>
                  </a:moveTo>
                  <a:lnTo>
                    <a:pt x="0" y="1076763"/>
                  </a:lnTo>
                  <a:lnTo>
                    <a:pt x="425556" y="773031"/>
                  </a:lnTo>
                  <a:lnTo>
                    <a:pt x="505166" y="0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EFFFF"/>
                </a:solidFill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4462592" y="1847864"/>
            <a:ext cx="430887" cy="12980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15929"/>
                </a:solidFill>
                <a:latin typeface="方正书宋简体" pitchFamily="65" charset="-122"/>
                <a:ea typeface="方正书宋简体" pitchFamily="65" charset="-122"/>
              </a:rPr>
              <a:t>课题申报</a:t>
            </a:r>
            <a:endParaRPr lang="zh-CN" altLang="en-US" sz="1600" dirty="0">
              <a:solidFill>
                <a:srgbClr val="F15929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901119" y="1885340"/>
            <a:ext cx="430887" cy="1480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15929"/>
                </a:solidFill>
                <a:latin typeface="方正书宋简体" pitchFamily="65" charset="-122"/>
                <a:ea typeface="方正书宋简体" pitchFamily="65" charset="-122"/>
              </a:rPr>
              <a:t>经费管理</a:t>
            </a:r>
            <a:endParaRPr lang="zh-CN" altLang="en-US" sz="1600" dirty="0">
              <a:solidFill>
                <a:srgbClr val="F15929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136368" y="3644148"/>
            <a:ext cx="430887" cy="1480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15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课题立项</a:t>
            </a:r>
            <a:endParaRPr lang="zh-CN" altLang="en-US" sz="1600" dirty="0">
              <a:solidFill>
                <a:srgbClr val="F15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529501" y="3653003"/>
            <a:ext cx="430887" cy="1480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15929"/>
                </a:solidFill>
                <a:latin typeface="方正书宋简体" pitchFamily="65" charset="-122"/>
                <a:ea typeface="方正书宋简体" pitchFamily="65" charset="-122"/>
              </a:rPr>
              <a:t>过程管理</a:t>
            </a:r>
            <a:endParaRPr lang="zh-CN" altLang="en-US" sz="1600" dirty="0">
              <a:solidFill>
                <a:srgbClr val="F15929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948809" y="3635098"/>
            <a:ext cx="430887" cy="1480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15929"/>
                </a:solidFill>
                <a:latin typeface="方正书宋简体" pitchFamily="65" charset="-122"/>
                <a:ea typeface="方正书宋简体" pitchFamily="65" charset="-122"/>
              </a:rPr>
              <a:t>成果管理</a:t>
            </a:r>
            <a:endParaRPr lang="zh-CN" altLang="en-US" sz="1600" dirty="0">
              <a:solidFill>
                <a:srgbClr val="F15929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342948" y="3664944"/>
            <a:ext cx="430887" cy="1480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15929"/>
                </a:solidFill>
                <a:latin typeface="方正书宋简体" pitchFamily="65" charset="-122"/>
                <a:ea typeface="方正书宋简体" pitchFamily="65" charset="-122"/>
              </a:rPr>
              <a:t>文档管理</a:t>
            </a:r>
            <a:endParaRPr lang="zh-CN" altLang="en-US" sz="1600" dirty="0">
              <a:solidFill>
                <a:srgbClr val="F15929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314002" y="1868638"/>
            <a:ext cx="430887" cy="1480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>
                <a:solidFill>
                  <a:srgbClr val="F15929"/>
                </a:solidFill>
                <a:latin typeface="方正书宋简体" pitchFamily="65" charset="-122"/>
                <a:ea typeface="方正书宋简体" pitchFamily="65" charset="-122"/>
              </a:rPr>
              <a:t>结</a:t>
            </a:r>
            <a:r>
              <a:rPr lang="zh-CN" altLang="en-US" sz="1600" dirty="0" smtClean="0">
                <a:solidFill>
                  <a:srgbClr val="F15929"/>
                </a:solidFill>
                <a:latin typeface="方正书宋简体" pitchFamily="65" charset="-122"/>
                <a:ea typeface="方正书宋简体" pitchFamily="65" charset="-122"/>
              </a:rPr>
              <a:t>题管理</a:t>
            </a:r>
            <a:endParaRPr lang="zh-CN" altLang="en-US" sz="1600" dirty="0">
              <a:solidFill>
                <a:srgbClr val="F15929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739350" y="1854644"/>
            <a:ext cx="430887" cy="1480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15929"/>
                </a:solidFill>
                <a:latin typeface="方正书宋简体" pitchFamily="65" charset="-122"/>
                <a:ea typeface="方正书宋简体" pitchFamily="65" charset="-122"/>
              </a:rPr>
              <a:t>获奖管理</a:t>
            </a:r>
            <a:endParaRPr lang="zh-CN" altLang="en-US" sz="1600" dirty="0">
              <a:solidFill>
                <a:srgbClr val="F15929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pic>
        <p:nvPicPr>
          <p:cNvPr id="113" name="图片 11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048" y="1883032"/>
            <a:ext cx="1766803" cy="117669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4" name="Picture 2" descr="C:\Users\fei.wu2\Desktop\PPT图片\图\tooopen_sy_121104657165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869" y="3774878"/>
            <a:ext cx="1659652" cy="126868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后勤管理系统</a:t>
            </a:r>
            <a:endParaRPr lang="zh-CN" altLang="en-US" sz="14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2" name="Text Placeholder 33"/>
          <p:cNvSpPr txBox="1"/>
          <p:nvPr/>
        </p:nvSpPr>
        <p:spPr>
          <a:xfrm>
            <a:off x="862965" y="680085"/>
            <a:ext cx="10287000" cy="172339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b="1" dirty="0" smtClean="0">
                <a:latin typeface="方正书宋简体" pitchFamily="65" charset="-122"/>
                <a:ea typeface="方正书宋简体" pitchFamily="65" charset="-122"/>
              </a:rPr>
              <a:t>后勤管理系统：</a:t>
            </a:r>
            <a:endParaRPr lang="zh-CN" altLang="en-US" sz="1800" b="1" dirty="0" smtClean="0">
              <a:latin typeface="方正书宋简体" pitchFamily="65" charset="-122"/>
              <a:ea typeface="方正书宋简体" pitchFamily="65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为学校解决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</a:rPr>
              <a:t>后勤事务繁杂、工作业务标准缺失，整体后勤管理缺乏联动性</a:t>
            </a:r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  <a:latin typeface="方正书宋简体" pitchFamily="65" charset="-122"/>
                <a:ea typeface="方正书宋简体" pitchFamily="65" charset="-122"/>
              </a:rPr>
              <a:t>等问题，以“服务师生”为核心，涵盖学校后勤管理工作，实现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</a:rPr>
              <a:t>后勤工作系统化、流程化</a:t>
            </a:r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  <a:latin typeface="方正书宋简体" pitchFamily="65" charset="-122"/>
                <a:ea typeface="方正书宋简体" pitchFamily="65" charset="-122"/>
              </a:rPr>
              <a:t>的系统，提高后期工作效率和人员积极性，简化管理流程，提高管理效率。</a:t>
            </a:r>
            <a:endParaRPr lang="zh-CN" altLang="en-US" sz="1600" b="1" dirty="0" smtClean="0">
              <a:solidFill>
                <a:schemeClr val="tx2">
                  <a:lumMod val="50000"/>
                </a:schemeClr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935355" y="3521075"/>
            <a:ext cx="4645660" cy="10160"/>
          </a:xfrm>
          <a:prstGeom prst="line">
            <a:avLst/>
          </a:prstGeom>
          <a:ln>
            <a:solidFill>
              <a:srgbClr val="E5B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KSO_Shape"/>
          <p:cNvSpPr/>
          <p:nvPr/>
        </p:nvSpPr>
        <p:spPr bwMode="auto">
          <a:xfrm>
            <a:off x="4683760" y="5092065"/>
            <a:ext cx="488950" cy="433705"/>
          </a:xfrm>
          <a:custGeom>
            <a:avLst/>
            <a:gdLst>
              <a:gd name="T0" fmla="*/ 332222 w 2301876"/>
              <a:gd name="T1" fmla="*/ 1410232 h 1941513"/>
              <a:gd name="T2" fmla="*/ 321717 w 2301876"/>
              <a:gd name="T3" fmla="*/ 1470415 h 1941513"/>
              <a:gd name="T4" fmla="*/ 382384 w 2301876"/>
              <a:gd name="T5" fmla="*/ 1525343 h 1941513"/>
              <a:gd name="T6" fmla="*/ 696485 w 2301876"/>
              <a:gd name="T7" fmla="*/ 1509573 h 1941513"/>
              <a:gd name="T8" fmla="*/ 723010 w 2301876"/>
              <a:gd name="T9" fmla="*/ 1444398 h 1941513"/>
              <a:gd name="T10" fmla="*/ 671273 w 2301876"/>
              <a:gd name="T11" fmla="*/ 1380797 h 1941513"/>
              <a:gd name="T12" fmla="*/ 1348867 w 2301876"/>
              <a:gd name="T13" fmla="*/ 1247408 h 1941513"/>
              <a:gd name="T14" fmla="*/ 1327043 w 2301876"/>
              <a:gd name="T15" fmla="*/ 1320445 h 1941513"/>
              <a:gd name="T16" fmla="*/ 1593934 w 2301876"/>
              <a:gd name="T17" fmla="*/ 1356438 h 1941513"/>
              <a:gd name="T18" fmla="*/ 1647838 w 2301876"/>
              <a:gd name="T19" fmla="*/ 1303105 h 1941513"/>
              <a:gd name="T20" fmla="*/ 1606030 w 2301876"/>
              <a:gd name="T21" fmla="*/ 1239789 h 1941513"/>
              <a:gd name="T22" fmla="*/ 1529191 w 2301876"/>
              <a:gd name="T23" fmla="*/ 516517 h 1941513"/>
              <a:gd name="T24" fmla="*/ 1584982 w 2301876"/>
              <a:gd name="T25" fmla="*/ 576970 h 1941513"/>
              <a:gd name="T26" fmla="*/ 1601035 w 2301876"/>
              <a:gd name="T27" fmla="*/ 667649 h 1941513"/>
              <a:gd name="T28" fmla="*/ 1640510 w 2301876"/>
              <a:gd name="T29" fmla="*/ 716799 h 1941513"/>
              <a:gd name="T30" fmla="*/ 1583140 w 2301876"/>
              <a:gd name="T31" fmla="*/ 840071 h 1941513"/>
              <a:gd name="T32" fmla="*/ 1691827 w 2301876"/>
              <a:gd name="T33" fmla="*/ 916820 h 1941513"/>
              <a:gd name="T34" fmla="*/ 1229710 w 2301876"/>
              <a:gd name="T35" fmla="*/ 1106063 h 1941513"/>
              <a:gd name="T36" fmla="*/ 1284448 w 2301876"/>
              <a:gd name="T37" fmla="*/ 909460 h 1941513"/>
              <a:gd name="T38" fmla="*/ 1396556 w 2301876"/>
              <a:gd name="T39" fmla="*/ 836654 h 1941513"/>
              <a:gd name="T40" fmla="*/ 1335239 w 2301876"/>
              <a:gd name="T41" fmla="*/ 712857 h 1941513"/>
              <a:gd name="T42" fmla="*/ 1370240 w 2301876"/>
              <a:gd name="T43" fmla="*/ 660815 h 1941513"/>
              <a:gd name="T44" fmla="*/ 1388398 w 2301876"/>
              <a:gd name="T45" fmla="*/ 571451 h 1941513"/>
              <a:gd name="T46" fmla="*/ 1446031 w 2301876"/>
              <a:gd name="T47" fmla="*/ 514152 h 1941513"/>
              <a:gd name="T48" fmla="*/ 570227 w 2301876"/>
              <a:gd name="T49" fmla="*/ 477627 h 1941513"/>
              <a:gd name="T50" fmla="*/ 641756 w 2301876"/>
              <a:gd name="T51" fmla="*/ 549062 h 1941513"/>
              <a:gd name="T52" fmla="*/ 661216 w 2301876"/>
              <a:gd name="T53" fmla="*/ 657005 h 1941513"/>
              <a:gd name="T54" fmla="*/ 633078 w 2301876"/>
              <a:gd name="T55" fmla="*/ 739471 h 1941513"/>
              <a:gd name="T56" fmla="*/ 574697 w 2301876"/>
              <a:gd name="T57" fmla="*/ 792786 h 1941513"/>
              <a:gd name="T58" fmla="*/ 708552 w 2301876"/>
              <a:gd name="T59" fmla="*/ 915697 h 1941513"/>
              <a:gd name="T60" fmla="*/ 815320 w 2301876"/>
              <a:gd name="T61" fmla="*/ 1036508 h 1941513"/>
              <a:gd name="T62" fmla="*/ 222836 w 2301876"/>
              <a:gd name="T63" fmla="*/ 1047276 h 1941513"/>
              <a:gd name="T64" fmla="*/ 324870 w 2301876"/>
              <a:gd name="T65" fmla="*/ 922526 h 1941513"/>
              <a:gd name="T66" fmla="*/ 473189 w 2301876"/>
              <a:gd name="T67" fmla="*/ 794886 h 1941513"/>
              <a:gd name="T68" fmla="*/ 413493 w 2301876"/>
              <a:gd name="T69" fmla="*/ 744461 h 1941513"/>
              <a:gd name="T70" fmla="*/ 382462 w 2301876"/>
              <a:gd name="T71" fmla="*/ 663570 h 1941513"/>
              <a:gd name="T72" fmla="*/ 397978 w 2301876"/>
              <a:gd name="T73" fmla="*/ 556154 h 1941513"/>
              <a:gd name="T74" fmla="*/ 466878 w 2301876"/>
              <a:gd name="T75" fmla="*/ 480778 h 1941513"/>
              <a:gd name="T76" fmla="*/ 140242 w 2301876"/>
              <a:gd name="T77" fmla="*/ 134558 h 1941513"/>
              <a:gd name="T78" fmla="*/ 133677 w 2301876"/>
              <a:gd name="T79" fmla="*/ 1210760 h 1941513"/>
              <a:gd name="T80" fmla="*/ 198545 w 2301876"/>
              <a:gd name="T81" fmla="*/ 1290654 h 1941513"/>
              <a:gd name="T82" fmla="*/ 905010 w 2301876"/>
              <a:gd name="T83" fmla="*/ 1223901 h 1941513"/>
              <a:gd name="T84" fmla="*/ 906061 w 2301876"/>
              <a:gd name="T85" fmla="*/ 137186 h 1941513"/>
              <a:gd name="T86" fmla="*/ 1795088 w 2301876"/>
              <a:gd name="T87" fmla="*/ 130835 h 1941513"/>
              <a:gd name="T88" fmla="*/ 1869239 w 2301876"/>
              <a:gd name="T89" fmla="*/ 166040 h 1941513"/>
              <a:gd name="T90" fmla="*/ 1904211 w 2301876"/>
              <a:gd name="T91" fmla="*/ 240391 h 1941513"/>
              <a:gd name="T92" fmla="*/ 1879757 w 2301876"/>
              <a:gd name="T93" fmla="*/ 1330166 h 1941513"/>
              <a:gd name="T94" fmla="*/ 1769057 w 2301876"/>
              <a:gd name="T95" fmla="*/ 1410033 h 1941513"/>
              <a:gd name="T96" fmla="*/ 1237904 w 2301876"/>
              <a:gd name="T97" fmla="*/ 1415550 h 1941513"/>
              <a:gd name="T98" fmla="*/ 1189785 w 2301876"/>
              <a:gd name="T99" fmla="*/ 1139429 h 1941513"/>
              <a:gd name="T100" fmla="*/ 1756435 w 2301876"/>
              <a:gd name="T101" fmla="*/ 1159921 h 1941513"/>
              <a:gd name="T102" fmla="*/ 1799821 w 2301876"/>
              <a:gd name="T103" fmla="*/ 1088198 h 1941513"/>
              <a:gd name="T104" fmla="*/ 898445 w 2301876"/>
              <a:gd name="T105" fmla="*/ 262 h 1941513"/>
              <a:gd name="T106" fmla="*/ 992990 w 2301876"/>
              <a:gd name="T107" fmla="*/ 39421 h 1941513"/>
              <a:gd name="T108" fmla="*/ 1041313 w 2301876"/>
              <a:gd name="T109" fmla="*/ 129302 h 1941513"/>
              <a:gd name="T110" fmla="*/ 1017414 w 2301876"/>
              <a:gd name="T111" fmla="*/ 1483030 h 1941513"/>
              <a:gd name="T112" fmla="*/ 887939 w 2301876"/>
              <a:gd name="T113" fmla="*/ 1588417 h 1941513"/>
              <a:gd name="T114" fmla="*/ 200909 w 2301876"/>
              <a:gd name="T115" fmla="*/ 1599454 h 1941513"/>
              <a:gd name="T116" fmla="*/ 45959 w 2301876"/>
              <a:gd name="T117" fmla="*/ 1513779 h 1941513"/>
              <a:gd name="T118" fmla="*/ 0 w 2301876"/>
              <a:gd name="T119" fmla="*/ 152429 h 1941513"/>
              <a:gd name="T120" fmla="*/ 34667 w 2301876"/>
              <a:gd name="T121" fmla="*/ 55452 h 1941513"/>
              <a:gd name="T122" fmla="*/ 121596 w 2301876"/>
              <a:gd name="T123" fmla="*/ 2891 h 19415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6" h="1941513">
                <a:moveTo>
                  <a:pt x="475693" y="1664563"/>
                </a:moveTo>
                <a:lnTo>
                  <a:pt x="471250" y="1664880"/>
                </a:lnTo>
                <a:lnTo>
                  <a:pt x="466490" y="1665198"/>
                </a:lnTo>
                <a:lnTo>
                  <a:pt x="462047" y="1665515"/>
                </a:lnTo>
                <a:lnTo>
                  <a:pt x="457605" y="1666468"/>
                </a:lnTo>
                <a:lnTo>
                  <a:pt x="453162" y="1667421"/>
                </a:lnTo>
                <a:lnTo>
                  <a:pt x="449354" y="1668691"/>
                </a:lnTo>
                <a:lnTo>
                  <a:pt x="440786" y="1671550"/>
                </a:lnTo>
                <a:lnTo>
                  <a:pt x="433170" y="1675679"/>
                </a:lnTo>
                <a:lnTo>
                  <a:pt x="425553" y="1680125"/>
                </a:lnTo>
                <a:lnTo>
                  <a:pt x="418572" y="1685207"/>
                </a:lnTo>
                <a:lnTo>
                  <a:pt x="412542" y="1691241"/>
                </a:lnTo>
                <a:lnTo>
                  <a:pt x="406513" y="1697276"/>
                </a:lnTo>
                <a:lnTo>
                  <a:pt x="401435" y="1704263"/>
                </a:lnTo>
                <a:lnTo>
                  <a:pt x="396993" y="1711886"/>
                </a:lnTo>
                <a:lnTo>
                  <a:pt x="392867" y="1719508"/>
                </a:lnTo>
                <a:lnTo>
                  <a:pt x="390011" y="1728083"/>
                </a:lnTo>
                <a:lnTo>
                  <a:pt x="388742" y="1732212"/>
                </a:lnTo>
                <a:lnTo>
                  <a:pt x="387790" y="1736341"/>
                </a:lnTo>
                <a:lnTo>
                  <a:pt x="386838" y="1740787"/>
                </a:lnTo>
                <a:lnTo>
                  <a:pt x="386203" y="1745552"/>
                </a:lnTo>
                <a:lnTo>
                  <a:pt x="385886" y="1749998"/>
                </a:lnTo>
                <a:lnTo>
                  <a:pt x="385886" y="1754444"/>
                </a:lnTo>
                <a:lnTo>
                  <a:pt x="385886" y="1759209"/>
                </a:lnTo>
                <a:lnTo>
                  <a:pt x="386203" y="1763655"/>
                </a:lnTo>
                <a:lnTo>
                  <a:pt x="386838" y="1768419"/>
                </a:lnTo>
                <a:lnTo>
                  <a:pt x="387790" y="1772865"/>
                </a:lnTo>
                <a:lnTo>
                  <a:pt x="388742" y="1776994"/>
                </a:lnTo>
                <a:lnTo>
                  <a:pt x="390011" y="1781441"/>
                </a:lnTo>
                <a:lnTo>
                  <a:pt x="392867" y="1789698"/>
                </a:lnTo>
                <a:lnTo>
                  <a:pt x="396993" y="1797639"/>
                </a:lnTo>
                <a:lnTo>
                  <a:pt x="401435" y="1804943"/>
                </a:lnTo>
                <a:lnTo>
                  <a:pt x="406513" y="1812248"/>
                </a:lnTo>
                <a:lnTo>
                  <a:pt x="412542" y="1818283"/>
                </a:lnTo>
                <a:lnTo>
                  <a:pt x="418572" y="1824317"/>
                </a:lnTo>
                <a:lnTo>
                  <a:pt x="425553" y="1829399"/>
                </a:lnTo>
                <a:lnTo>
                  <a:pt x="433170" y="1833845"/>
                </a:lnTo>
                <a:lnTo>
                  <a:pt x="440786" y="1837657"/>
                </a:lnTo>
                <a:lnTo>
                  <a:pt x="449354" y="1840515"/>
                </a:lnTo>
                <a:lnTo>
                  <a:pt x="453162" y="1842103"/>
                </a:lnTo>
                <a:lnTo>
                  <a:pt x="457605" y="1842738"/>
                </a:lnTo>
                <a:lnTo>
                  <a:pt x="462047" y="1843374"/>
                </a:lnTo>
                <a:lnTo>
                  <a:pt x="466490" y="1844326"/>
                </a:lnTo>
                <a:lnTo>
                  <a:pt x="471250" y="1844644"/>
                </a:lnTo>
                <a:lnTo>
                  <a:pt x="475693" y="1844644"/>
                </a:lnTo>
                <a:lnTo>
                  <a:pt x="784465" y="1844644"/>
                </a:lnTo>
                <a:lnTo>
                  <a:pt x="788908" y="1844644"/>
                </a:lnTo>
                <a:lnTo>
                  <a:pt x="793668" y="1844326"/>
                </a:lnTo>
                <a:lnTo>
                  <a:pt x="798111" y="1843374"/>
                </a:lnTo>
                <a:lnTo>
                  <a:pt x="802553" y="1842738"/>
                </a:lnTo>
                <a:lnTo>
                  <a:pt x="806996" y="1842103"/>
                </a:lnTo>
                <a:lnTo>
                  <a:pt x="811122" y="1840515"/>
                </a:lnTo>
                <a:lnTo>
                  <a:pt x="819690" y="1837657"/>
                </a:lnTo>
                <a:lnTo>
                  <a:pt x="827306" y="1833845"/>
                </a:lnTo>
                <a:lnTo>
                  <a:pt x="834605" y="1829399"/>
                </a:lnTo>
                <a:lnTo>
                  <a:pt x="841586" y="1824317"/>
                </a:lnTo>
                <a:lnTo>
                  <a:pt x="847933" y="1818283"/>
                </a:lnTo>
                <a:lnTo>
                  <a:pt x="853963" y="1812248"/>
                </a:lnTo>
                <a:lnTo>
                  <a:pt x="859040" y="1804943"/>
                </a:lnTo>
                <a:lnTo>
                  <a:pt x="863483" y="1797639"/>
                </a:lnTo>
                <a:lnTo>
                  <a:pt x="867608" y="1789698"/>
                </a:lnTo>
                <a:lnTo>
                  <a:pt x="870464" y="1781441"/>
                </a:lnTo>
                <a:lnTo>
                  <a:pt x="871734" y="1776994"/>
                </a:lnTo>
                <a:lnTo>
                  <a:pt x="872686" y="1772865"/>
                </a:lnTo>
                <a:lnTo>
                  <a:pt x="873320" y="1768419"/>
                </a:lnTo>
                <a:lnTo>
                  <a:pt x="873638" y="1763655"/>
                </a:lnTo>
                <a:lnTo>
                  <a:pt x="874272" y="1759209"/>
                </a:lnTo>
                <a:lnTo>
                  <a:pt x="874590" y="1754444"/>
                </a:lnTo>
                <a:lnTo>
                  <a:pt x="874272" y="1749998"/>
                </a:lnTo>
                <a:lnTo>
                  <a:pt x="873638" y="1745552"/>
                </a:lnTo>
                <a:lnTo>
                  <a:pt x="873320" y="1740787"/>
                </a:lnTo>
                <a:lnTo>
                  <a:pt x="872686" y="1736341"/>
                </a:lnTo>
                <a:lnTo>
                  <a:pt x="871734" y="1732212"/>
                </a:lnTo>
                <a:lnTo>
                  <a:pt x="870464" y="1728083"/>
                </a:lnTo>
                <a:lnTo>
                  <a:pt x="867608" y="1719508"/>
                </a:lnTo>
                <a:lnTo>
                  <a:pt x="863483" y="1711886"/>
                </a:lnTo>
                <a:lnTo>
                  <a:pt x="859040" y="1704263"/>
                </a:lnTo>
                <a:lnTo>
                  <a:pt x="853963" y="1697276"/>
                </a:lnTo>
                <a:lnTo>
                  <a:pt x="847933" y="1691241"/>
                </a:lnTo>
                <a:lnTo>
                  <a:pt x="841586" y="1685207"/>
                </a:lnTo>
                <a:lnTo>
                  <a:pt x="834605" y="1680125"/>
                </a:lnTo>
                <a:lnTo>
                  <a:pt x="827306" y="1675679"/>
                </a:lnTo>
                <a:lnTo>
                  <a:pt x="819690" y="1671550"/>
                </a:lnTo>
                <a:lnTo>
                  <a:pt x="811122" y="1668691"/>
                </a:lnTo>
                <a:lnTo>
                  <a:pt x="806996" y="1667421"/>
                </a:lnTo>
                <a:lnTo>
                  <a:pt x="802553" y="1666468"/>
                </a:lnTo>
                <a:lnTo>
                  <a:pt x="798111" y="1665515"/>
                </a:lnTo>
                <a:lnTo>
                  <a:pt x="793668" y="1665198"/>
                </a:lnTo>
                <a:lnTo>
                  <a:pt x="788908" y="1664880"/>
                </a:lnTo>
                <a:lnTo>
                  <a:pt x="784465" y="1664563"/>
                </a:lnTo>
                <a:lnTo>
                  <a:pt x="475693" y="1664563"/>
                </a:lnTo>
                <a:close/>
                <a:moveTo>
                  <a:pt x="1670551" y="1495108"/>
                </a:moveTo>
                <a:lnTo>
                  <a:pt x="1662926" y="1495425"/>
                </a:lnTo>
                <a:lnTo>
                  <a:pt x="1655936" y="1496695"/>
                </a:lnTo>
                <a:lnTo>
                  <a:pt x="1648946" y="1498283"/>
                </a:lnTo>
                <a:lnTo>
                  <a:pt x="1642274" y="1500823"/>
                </a:lnTo>
                <a:lnTo>
                  <a:pt x="1636237" y="1503998"/>
                </a:lnTo>
                <a:lnTo>
                  <a:pt x="1629882" y="1507490"/>
                </a:lnTo>
                <a:lnTo>
                  <a:pt x="1624481" y="1511618"/>
                </a:lnTo>
                <a:lnTo>
                  <a:pt x="1619080" y="1516380"/>
                </a:lnTo>
                <a:lnTo>
                  <a:pt x="1614631" y="1521778"/>
                </a:lnTo>
                <a:lnTo>
                  <a:pt x="1610183" y="1527175"/>
                </a:lnTo>
                <a:lnTo>
                  <a:pt x="1606688" y="1533208"/>
                </a:lnTo>
                <a:lnTo>
                  <a:pt x="1603511" y="1539240"/>
                </a:lnTo>
                <a:lnTo>
                  <a:pt x="1601605" y="1545908"/>
                </a:lnTo>
                <a:lnTo>
                  <a:pt x="1599698" y="1552893"/>
                </a:lnTo>
                <a:lnTo>
                  <a:pt x="1598427" y="1559878"/>
                </a:lnTo>
                <a:lnTo>
                  <a:pt x="1598110" y="1567498"/>
                </a:lnTo>
                <a:lnTo>
                  <a:pt x="1598427" y="1574800"/>
                </a:lnTo>
                <a:lnTo>
                  <a:pt x="1599698" y="1582103"/>
                </a:lnTo>
                <a:lnTo>
                  <a:pt x="1601605" y="1589088"/>
                </a:lnTo>
                <a:lnTo>
                  <a:pt x="1603511" y="1595755"/>
                </a:lnTo>
                <a:lnTo>
                  <a:pt x="1606688" y="1602105"/>
                </a:lnTo>
                <a:lnTo>
                  <a:pt x="1610183" y="1607820"/>
                </a:lnTo>
                <a:lnTo>
                  <a:pt x="1614631" y="1613535"/>
                </a:lnTo>
                <a:lnTo>
                  <a:pt x="1619080" y="1618615"/>
                </a:lnTo>
                <a:lnTo>
                  <a:pt x="1624481" y="1623378"/>
                </a:lnTo>
                <a:lnTo>
                  <a:pt x="1629882" y="1627505"/>
                </a:lnTo>
                <a:lnTo>
                  <a:pt x="1636237" y="1630998"/>
                </a:lnTo>
                <a:lnTo>
                  <a:pt x="1642274" y="1634173"/>
                </a:lnTo>
                <a:lnTo>
                  <a:pt x="1648946" y="1636713"/>
                </a:lnTo>
                <a:lnTo>
                  <a:pt x="1655936" y="1638300"/>
                </a:lnTo>
                <a:lnTo>
                  <a:pt x="1662926" y="1639253"/>
                </a:lnTo>
                <a:lnTo>
                  <a:pt x="1670551" y="1639570"/>
                </a:lnTo>
                <a:lnTo>
                  <a:pt x="1918697" y="1639570"/>
                </a:lnTo>
                <a:lnTo>
                  <a:pt x="1926004" y="1639253"/>
                </a:lnTo>
                <a:lnTo>
                  <a:pt x="1933630" y="1638300"/>
                </a:lnTo>
                <a:lnTo>
                  <a:pt x="1940620" y="1636713"/>
                </a:lnTo>
                <a:lnTo>
                  <a:pt x="1947292" y="1634173"/>
                </a:lnTo>
                <a:lnTo>
                  <a:pt x="1953329" y="1630998"/>
                </a:lnTo>
                <a:lnTo>
                  <a:pt x="1959366" y="1627505"/>
                </a:lnTo>
                <a:lnTo>
                  <a:pt x="1964767" y="1623378"/>
                </a:lnTo>
                <a:lnTo>
                  <a:pt x="1970168" y="1618615"/>
                </a:lnTo>
                <a:lnTo>
                  <a:pt x="1974934" y="1613535"/>
                </a:lnTo>
                <a:lnTo>
                  <a:pt x="1979065" y="1607820"/>
                </a:lnTo>
                <a:lnTo>
                  <a:pt x="1982560" y="1602105"/>
                </a:lnTo>
                <a:lnTo>
                  <a:pt x="1985419" y="1595755"/>
                </a:lnTo>
                <a:lnTo>
                  <a:pt x="1988279" y="1589088"/>
                </a:lnTo>
                <a:lnTo>
                  <a:pt x="1989868" y="1582103"/>
                </a:lnTo>
                <a:lnTo>
                  <a:pt x="1991138" y="1574800"/>
                </a:lnTo>
                <a:lnTo>
                  <a:pt x="1991456" y="1567498"/>
                </a:lnTo>
                <a:lnTo>
                  <a:pt x="1991138" y="1559878"/>
                </a:lnTo>
                <a:lnTo>
                  <a:pt x="1989868" y="1552893"/>
                </a:lnTo>
                <a:lnTo>
                  <a:pt x="1988279" y="1545908"/>
                </a:lnTo>
                <a:lnTo>
                  <a:pt x="1985419" y="1539240"/>
                </a:lnTo>
                <a:lnTo>
                  <a:pt x="1982560" y="1533208"/>
                </a:lnTo>
                <a:lnTo>
                  <a:pt x="1979065" y="1527175"/>
                </a:lnTo>
                <a:lnTo>
                  <a:pt x="1974934" y="1521778"/>
                </a:lnTo>
                <a:lnTo>
                  <a:pt x="1970168" y="1516380"/>
                </a:lnTo>
                <a:lnTo>
                  <a:pt x="1964767" y="1511618"/>
                </a:lnTo>
                <a:lnTo>
                  <a:pt x="1959366" y="1507490"/>
                </a:lnTo>
                <a:lnTo>
                  <a:pt x="1953329" y="1503998"/>
                </a:lnTo>
                <a:lnTo>
                  <a:pt x="1947292" y="1500823"/>
                </a:lnTo>
                <a:lnTo>
                  <a:pt x="1940620" y="1498283"/>
                </a:lnTo>
                <a:lnTo>
                  <a:pt x="1933630" y="1496695"/>
                </a:lnTo>
                <a:lnTo>
                  <a:pt x="1926004" y="1495425"/>
                </a:lnTo>
                <a:lnTo>
                  <a:pt x="1918697" y="1495108"/>
                </a:lnTo>
                <a:lnTo>
                  <a:pt x="1670551" y="1495108"/>
                </a:lnTo>
                <a:close/>
                <a:moveTo>
                  <a:pt x="1787673" y="611187"/>
                </a:moveTo>
                <a:lnTo>
                  <a:pt x="1794669" y="611187"/>
                </a:lnTo>
                <a:lnTo>
                  <a:pt x="1801665" y="611187"/>
                </a:lnTo>
                <a:lnTo>
                  <a:pt x="1808661" y="612140"/>
                </a:lnTo>
                <a:lnTo>
                  <a:pt x="1815338" y="613093"/>
                </a:lnTo>
                <a:lnTo>
                  <a:pt x="1822016" y="614681"/>
                </a:lnTo>
                <a:lnTo>
                  <a:pt x="1828694" y="616587"/>
                </a:lnTo>
                <a:lnTo>
                  <a:pt x="1835372" y="618810"/>
                </a:lnTo>
                <a:lnTo>
                  <a:pt x="1841732" y="621352"/>
                </a:lnTo>
                <a:lnTo>
                  <a:pt x="1847773" y="624210"/>
                </a:lnTo>
                <a:lnTo>
                  <a:pt x="1853815" y="627387"/>
                </a:lnTo>
                <a:lnTo>
                  <a:pt x="1859539" y="631198"/>
                </a:lnTo>
                <a:lnTo>
                  <a:pt x="1865581" y="635010"/>
                </a:lnTo>
                <a:lnTo>
                  <a:pt x="1870987" y="639457"/>
                </a:lnTo>
                <a:lnTo>
                  <a:pt x="1876393" y="643904"/>
                </a:lnTo>
                <a:lnTo>
                  <a:pt x="1881480" y="648986"/>
                </a:lnTo>
                <a:lnTo>
                  <a:pt x="1886568" y="654068"/>
                </a:lnTo>
                <a:lnTo>
                  <a:pt x="1891338" y="659151"/>
                </a:lnTo>
                <a:lnTo>
                  <a:pt x="1895790" y="665186"/>
                </a:lnTo>
                <a:lnTo>
                  <a:pt x="1900242" y="670903"/>
                </a:lnTo>
                <a:lnTo>
                  <a:pt x="1904376" y="677256"/>
                </a:lnTo>
                <a:lnTo>
                  <a:pt x="1908192" y="683609"/>
                </a:lnTo>
                <a:lnTo>
                  <a:pt x="1911690" y="690597"/>
                </a:lnTo>
                <a:lnTo>
                  <a:pt x="1915188" y="697267"/>
                </a:lnTo>
                <a:lnTo>
                  <a:pt x="1918049" y="704255"/>
                </a:lnTo>
                <a:lnTo>
                  <a:pt x="1920593" y="711561"/>
                </a:lnTo>
                <a:lnTo>
                  <a:pt x="1923137" y="718867"/>
                </a:lnTo>
                <a:lnTo>
                  <a:pt x="1925363" y="726808"/>
                </a:lnTo>
                <a:lnTo>
                  <a:pt x="1927271" y="734431"/>
                </a:lnTo>
                <a:lnTo>
                  <a:pt x="1928861" y="742690"/>
                </a:lnTo>
                <a:lnTo>
                  <a:pt x="1929815" y="750631"/>
                </a:lnTo>
                <a:lnTo>
                  <a:pt x="1930451" y="758889"/>
                </a:lnTo>
                <a:lnTo>
                  <a:pt x="1931405" y="767466"/>
                </a:lnTo>
                <a:lnTo>
                  <a:pt x="1931405" y="775724"/>
                </a:lnTo>
                <a:lnTo>
                  <a:pt x="1931723" y="784301"/>
                </a:lnTo>
                <a:lnTo>
                  <a:pt x="1932359" y="791924"/>
                </a:lnTo>
                <a:lnTo>
                  <a:pt x="1933313" y="799865"/>
                </a:lnTo>
                <a:lnTo>
                  <a:pt x="1934585" y="806853"/>
                </a:lnTo>
                <a:lnTo>
                  <a:pt x="1936175" y="813206"/>
                </a:lnTo>
                <a:lnTo>
                  <a:pt x="1938401" y="819241"/>
                </a:lnTo>
                <a:lnTo>
                  <a:pt x="1940627" y="824958"/>
                </a:lnTo>
                <a:lnTo>
                  <a:pt x="1943171" y="830041"/>
                </a:lnTo>
                <a:lnTo>
                  <a:pt x="1945715" y="834805"/>
                </a:lnTo>
                <a:lnTo>
                  <a:pt x="1948576" y="839252"/>
                </a:lnTo>
                <a:lnTo>
                  <a:pt x="1951756" y="843381"/>
                </a:lnTo>
                <a:lnTo>
                  <a:pt x="1954936" y="846875"/>
                </a:lnTo>
                <a:lnTo>
                  <a:pt x="1958116" y="850687"/>
                </a:lnTo>
                <a:lnTo>
                  <a:pt x="1961614" y="853546"/>
                </a:lnTo>
                <a:lnTo>
                  <a:pt x="1965430" y="856087"/>
                </a:lnTo>
                <a:lnTo>
                  <a:pt x="1968610" y="858946"/>
                </a:lnTo>
                <a:lnTo>
                  <a:pt x="1975606" y="862757"/>
                </a:lnTo>
                <a:lnTo>
                  <a:pt x="1982284" y="866251"/>
                </a:lnTo>
                <a:lnTo>
                  <a:pt x="1988643" y="868475"/>
                </a:lnTo>
                <a:lnTo>
                  <a:pt x="1994049" y="869745"/>
                </a:lnTo>
                <a:lnTo>
                  <a:pt x="1998819" y="871016"/>
                </a:lnTo>
                <a:lnTo>
                  <a:pt x="2002635" y="871334"/>
                </a:lnTo>
                <a:lnTo>
                  <a:pt x="2005815" y="871651"/>
                </a:lnTo>
                <a:lnTo>
                  <a:pt x="2005815" y="932320"/>
                </a:lnTo>
                <a:lnTo>
                  <a:pt x="1841096" y="932320"/>
                </a:lnTo>
                <a:lnTo>
                  <a:pt x="1841096" y="997119"/>
                </a:lnTo>
                <a:lnTo>
                  <a:pt x="1853815" y="999025"/>
                </a:lnTo>
                <a:lnTo>
                  <a:pt x="1865899" y="1001566"/>
                </a:lnTo>
                <a:lnTo>
                  <a:pt x="1877983" y="1004107"/>
                </a:lnTo>
                <a:lnTo>
                  <a:pt x="1890066" y="1007601"/>
                </a:lnTo>
                <a:lnTo>
                  <a:pt x="1901514" y="1011095"/>
                </a:lnTo>
                <a:lnTo>
                  <a:pt x="1912962" y="1015224"/>
                </a:lnTo>
                <a:lnTo>
                  <a:pt x="1923773" y="1019354"/>
                </a:lnTo>
                <a:lnTo>
                  <a:pt x="1934903" y="1024118"/>
                </a:lnTo>
                <a:lnTo>
                  <a:pt x="1945715" y="1029200"/>
                </a:lnTo>
                <a:lnTo>
                  <a:pt x="1956208" y="1034918"/>
                </a:lnTo>
                <a:lnTo>
                  <a:pt x="1966384" y="1040635"/>
                </a:lnTo>
                <a:lnTo>
                  <a:pt x="1976242" y="1046988"/>
                </a:lnTo>
                <a:lnTo>
                  <a:pt x="1986099" y="1053659"/>
                </a:lnTo>
                <a:lnTo>
                  <a:pt x="1995321" y="1060329"/>
                </a:lnTo>
                <a:lnTo>
                  <a:pt x="2003907" y="1067635"/>
                </a:lnTo>
                <a:lnTo>
                  <a:pt x="2012811" y="1074940"/>
                </a:lnTo>
                <a:lnTo>
                  <a:pt x="2021396" y="1082881"/>
                </a:lnTo>
                <a:lnTo>
                  <a:pt x="2029028" y="1090822"/>
                </a:lnTo>
                <a:lnTo>
                  <a:pt x="2036978" y="1099081"/>
                </a:lnTo>
                <a:lnTo>
                  <a:pt x="2044292" y="1107975"/>
                </a:lnTo>
                <a:lnTo>
                  <a:pt x="2051288" y="1116551"/>
                </a:lnTo>
                <a:lnTo>
                  <a:pt x="2057965" y="1125445"/>
                </a:lnTo>
                <a:lnTo>
                  <a:pt x="2064325" y="1135292"/>
                </a:lnTo>
                <a:lnTo>
                  <a:pt x="2069731" y="1144821"/>
                </a:lnTo>
                <a:lnTo>
                  <a:pt x="2075455" y="1154350"/>
                </a:lnTo>
                <a:lnTo>
                  <a:pt x="2080225" y="1164515"/>
                </a:lnTo>
                <a:lnTo>
                  <a:pt x="2084995" y="1174679"/>
                </a:lnTo>
                <a:lnTo>
                  <a:pt x="2089128" y="1185161"/>
                </a:lnTo>
                <a:lnTo>
                  <a:pt x="2092626" y="1195643"/>
                </a:lnTo>
                <a:lnTo>
                  <a:pt x="2095488" y="1206761"/>
                </a:lnTo>
                <a:lnTo>
                  <a:pt x="2098668" y="1217560"/>
                </a:lnTo>
                <a:lnTo>
                  <a:pt x="2100894" y="1228995"/>
                </a:lnTo>
                <a:lnTo>
                  <a:pt x="2103438" y="1336675"/>
                </a:lnTo>
                <a:lnTo>
                  <a:pt x="1485900" y="1336675"/>
                </a:lnTo>
                <a:lnTo>
                  <a:pt x="1488444" y="1228995"/>
                </a:lnTo>
                <a:lnTo>
                  <a:pt x="1490670" y="1217560"/>
                </a:lnTo>
                <a:lnTo>
                  <a:pt x="1493214" y="1206761"/>
                </a:lnTo>
                <a:lnTo>
                  <a:pt x="1496712" y="1195643"/>
                </a:lnTo>
                <a:lnTo>
                  <a:pt x="1500210" y="1185161"/>
                </a:lnTo>
                <a:lnTo>
                  <a:pt x="1504343" y="1174679"/>
                </a:lnTo>
                <a:lnTo>
                  <a:pt x="1508795" y="1164515"/>
                </a:lnTo>
                <a:lnTo>
                  <a:pt x="1513565" y="1154350"/>
                </a:lnTo>
                <a:lnTo>
                  <a:pt x="1519289" y="1144821"/>
                </a:lnTo>
                <a:lnTo>
                  <a:pt x="1525013" y="1135292"/>
                </a:lnTo>
                <a:lnTo>
                  <a:pt x="1531055" y="1125763"/>
                </a:lnTo>
                <a:lnTo>
                  <a:pt x="1537732" y="1116551"/>
                </a:lnTo>
                <a:lnTo>
                  <a:pt x="1544728" y="1107975"/>
                </a:lnTo>
                <a:lnTo>
                  <a:pt x="1552042" y="1099081"/>
                </a:lnTo>
                <a:lnTo>
                  <a:pt x="1559674" y="1090822"/>
                </a:lnTo>
                <a:lnTo>
                  <a:pt x="1567942" y="1082881"/>
                </a:lnTo>
                <a:lnTo>
                  <a:pt x="1576209" y="1074940"/>
                </a:lnTo>
                <a:lnTo>
                  <a:pt x="1584795" y="1067635"/>
                </a:lnTo>
                <a:lnTo>
                  <a:pt x="1593699" y="1060329"/>
                </a:lnTo>
                <a:lnTo>
                  <a:pt x="1603239" y="1053659"/>
                </a:lnTo>
                <a:lnTo>
                  <a:pt x="1613096" y="1046988"/>
                </a:lnTo>
                <a:lnTo>
                  <a:pt x="1622954" y="1040635"/>
                </a:lnTo>
                <a:lnTo>
                  <a:pt x="1632812" y="1034918"/>
                </a:lnTo>
                <a:lnTo>
                  <a:pt x="1643305" y="1029200"/>
                </a:lnTo>
                <a:lnTo>
                  <a:pt x="1654117" y="1024118"/>
                </a:lnTo>
                <a:lnTo>
                  <a:pt x="1664929" y="1019671"/>
                </a:lnTo>
                <a:lnTo>
                  <a:pt x="1676058" y="1015224"/>
                </a:lnTo>
                <a:lnTo>
                  <a:pt x="1687506" y="1011095"/>
                </a:lnTo>
                <a:lnTo>
                  <a:pt x="1699272" y="1007601"/>
                </a:lnTo>
                <a:lnTo>
                  <a:pt x="1711355" y="1004107"/>
                </a:lnTo>
                <a:lnTo>
                  <a:pt x="1723439" y="1001566"/>
                </a:lnTo>
                <a:lnTo>
                  <a:pt x="1735523" y="999025"/>
                </a:lnTo>
                <a:lnTo>
                  <a:pt x="1747924" y="997119"/>
                </a:lnTo>
                <a:lnTo>
                  <a:pt x="1747924" y="932320"/>
                </a:lnTo>
                <a:lnTo>
                  <a:pt x="1583205" y="932320"/>
                </a:lnTo>
                <a:lnTo>
                  <a:pt x="1583205" y="871651"/>
                </a:lnTo>
                <a:lnTo>
                  <a:pt x="1586385" y="871334"/>
                </a:lnTo>
                <a:lnTo>
                  <a:pt x="1590201" y="870698"/>
                </a:lnTo>
                <a:lnTo>
                  <a:pt x="1594971" y="869110"/>
                </a:lnTo>
                <a:lnTo>
                  <a:pt x="1600377" y="867204"/>
                </a:lnTo>
                <a:lnTo>
                  <a:pt x="1606736" y="864663"/>
                </a:lnTo>
                <a:lnTo>
                  <a:pt x="1613414" y="861487"/>
                </a:lnTo>
                <a:lnTo>
                  <a:pt x="1620410" y="857358"/>
                </a:lnTo>
                <a:lnTo>
                  <a:pt x="1624226" y="854816"/>
                </a:lnTo>
                <a:lnTo>
                  <a:pt x="1627406" y="851958"/>
                </a:lnTo>
                <a:lnTo>
                  <a:pt x="1630586" y="848464"/>
                </a:lnTo>
                <a:lnTo>
                  <a:pt x="1634084" y="845287"/>
                </a:lnTo>
                <a:lnTo>
                  <a:pt x="1637264" y="841476"/>
                </a:lnTo>
                <a:lnTo>
                  <a:pt x="1640444" y="837346"/>
                </a:lnTo>
                <a:lnTo>
                  <a:pt x="1643305" y="832899"/>
                </a:lnTo>
                <a:lnTo>
                  <a:pt x="1646167" y="828135"/>
                </a:lnTo>
                <a:lnTo>
                  <a:pt x="1648393" y="823052"/>
                </a:lnTo>
                <a:lnTo>
                  <a:pt x="1650619" y="817653"/>
                </a:lnTo>
                <a:lnTo>
                  <a:pt x="1652845" y="811617"/>
                </a:lnTo>
                <a:lnTo>
                  <a:pt x="1654435" y="805265"/>
                </a:lnTo>
                <a:lnTo>
                  <a:pt x="1655707" y="798594"/>
                </a:lnTo>
                <a:lnTo>
                  <a:pt x="1656979" y="791289"/>
                </a:lnTo>
                <a:lnTo>
                  <a:pt x="1657297" y="783983"/>
                </a:lnTo>
                <a:lnTo>
                  <a:pt x="1657615" y="775724"/>
                </a:lnTo>
                <a:lnTo>
                  <a:pt x="1657933" y="767466"/>
                </a:lnTo>
                <a:lnTo>
                  <a:pt x="1658569" y="758889"/>
                </a:lnTo>
                <a:lnTo>
                  <a:pt x="1659205" y="750631"/>
                </a:lnTo>
                <a:lnTo>
                  <a:pt x="1660477" y="742690"/>
                </a:lnTo>
                <a:lnTo>
                  <a:pt x="1662067" y="734431"/>
                </a:lnTo>
                <a:lnTo>
                  <a:pt x="1663975" y="726808"/>
                </a:lnTo>
                <a:lnTo>
                  <a:pt x="1666201" y="718867"/>
                </a:lnTo>
                <a:lnTo>
                  <a:pt x="1668427" y="711561"/>
                </a:lnTo>
                <a:lnTo>
                  <a:pt x="1671289" y="704255"/>
                </a:lnTo>
                <a:lnTo>
                  <a:pt x="1674151" y="697267"/>
                </a:lnTo>
                <a:lnTo>
                  <a:pt x="1677648" y="690597"/>
                </a:lnTo>
                <a:lnTo>
                  <a:pt x="1680828" y="683609"/>
                </a:lnTo>
                <a:lnTo>
                  <a:pt x="1684962" y="677256"/>
                </a:lnTo>
                <a:lnTo>
                  <a:pt x="1689096" y="670903"/>
                </a:lnTo>
                <a:lnTo>
                  <a:pt x="1693230" y="665186"/>
                </a:lnTo>
                <a:lnTo>
                  <a:pt x="1698000" y="659151"/>
                </a:lnTo>
                <a:lnTo>
                  <a:pt x="1702770" y="654068"/>
                </a:lnTo>
                <a:lnTo>
                  <a:pt x="1707540" y="648986"/>
                </a:lnTo>
                <a:lnTo>
                  <a:pt x="1712627" y="643904"/>
                </a:lnTo>
                <a:lnTo>
                  <a:pt x="1718351" y="639457"/>
                </a:lnTo>
                <a:lnTo>
                  <a:pt x="1723757" y="635010"/>
                </a:lnTo>
                <a:lnTo>
                  <a:pt x="1729163" y="631198"/>
                </a:lnTo>
                <a:lnTo>
                  <a:pt x="1735205" y="627387"/>
                </a:lnTo>
                <a:lnTo>
                  <a:pt x="1741565" y="624210"/>
                </a:lnTo>
                <a:lnTo>
                  <a:pt x="1747288" y="621352"/>
                </a:lnTo>
                <a:lnTo>
                  <a:pt x="1753966" y="618810"/>
                </a:lnTo>
                <a:lnTo>
                  <a:pt x="1760326" y="616587"/>
                </a:lnTo>
                <a:lnTo>
                  <a:pt x="1767004" y="614681"/>
                </a:lnTo>
                <a:lnTo>
                  <a:pt x="1773682" y="613093"/>
                </a:lnTo>
                <a:lnTo>
                  <a:pt x="1780677" y="612140"/>
                </a:lnTo>
                <a:lnTo>
                  <a:pt x="1787673" y="611187"/>
                </a:lnTo>
                <a:close/>
                <a:moveTo>
                  <a:pt x="630238" y="565150"/>
                </a:moveTo>
                <a:lnTo>
                  <a:pt x="639136" y="565468"/>
                </a:lnTo>
                <a:lnTo>
                  <a:pt x="647397" y="566420"/>
                </a:lnTo>
                <a:lnTo>
                  <a:pt x="655977" y="567372"/>
                </a:lnTo>
                <a:lnTo>
                  <a:pt x="664557" y="569276"/>
                </a:lnTo>
                <a:lnTo>
                  <a:pt x="672501" y="571498"/>
                </a:lnTo>
                <a:lnTo>
                  <a:pt x="680762" y="574354"/>
                </a:lnTo>
                <a:lnTo>
                  <a:pt x="689024" y="577211"/>
                </a:lnTo>
                <a:lnTo>
                  <a:pt x="696333" y="581020"/>
                </a:lnTo>
                <a:lnTo>
                  <a:pt x="703959" y="585463"/>
                </a:lnTo>
                <a:lnTo>
                  <a:pt x="711268" y="589907"/>
                </a:lnTo>
                <a:lnTo>
                  <a:pt x="718258" y="594667"/>
                </a:lnTo>
                <a:lnTo>
                  <a:pt x="725249" y="600063"/>
                </a:lnTo>
                <a:lnTo>
                  <a:pt x="731922" y="605776"/>
                </a:lnTo>
                <a:lnTo>
                  <a:pt x="738278" y="611489"/>
                </a:lnTo>
                <a:lnTo>
                  <a:pt x="744633" y="618154"/>
                </a:lnTo>
                <a:lnTo>
                  <a:pt x="750353" y="624820"/>
                </a:lnTo>
                <a:lnTo>
                  <a:pt x="756072" y="632437"/>
                </a:lnTo>
                <a:lnTo>
                  <a:pt x="761474" y="639737"/>
                </a:lnTo>
                <a:lnTo>
                  <a:pt x="766241" y="647354"/>
                </a:lnTo>
                <a:lnTo>
                  <a:pt x="771007" y="655289"/>
                </a:lnTo>
                <a:lnTo>
                  <a:pt x="775456" y="663541"/>
                </a:lnTo>
                <a:lnTo>
                  <a:pt x="779587" y="672111"/>
                </a:lnTo>
                <a:lnTo>
                  <a:pt x="783400" y="680998"/>
                </a:lnTo>
                <a:lnTo>
                  <a:pt x="786895" y="690202"/>
                </a:lnTo>
                <a:lnTo>
                  <a:pt x="790073" y="699406"/>
                </a:lnTo>
                <a:lnTo>
                  <a:pt x="792615" y="708611"/>
                </a:lnTo>
                <a:lnTo>
                  <a:pt x="794839" y="718450"/>
                </a:lnTo>
                <a:lnTo>
                  <a:pt x="796746" y="728606"/>
                </a:lnTo>
                <a:lnTo>
                  <a:pt x="798017" y="738445"/>
                </a:lnTo>
                <a:lnTo>
                  <a:pt x="799288" y="748919"/>
                </a:lnTo>
                <a:lnTo>
                  <a:pt x="799923" y="759076"/>
                </a:lnTo>
                <a:lnTo>
                  <a:pt x="800241" y="769550"/>
                </a:lnTo>
                <a:lnTo>
                  <a:pt x="799923" y="777802"/>
                </a:lnTo>
                <a:lnTo>
                  <a:pt x="799606" y="786054"/>
                </a:lnTo>
                <a:lnTo>
                  <a:pt x="798970" y="793989"/>
                </a:lnTo>
                <a:lnTo>
                  <a:pt x="798017" y="801923"/>
                </a:lnTo>
                <a:lnTo>
                  <a:pt x="797064" y="809541"/>
                </a:lnTo>
                <a:lnTo>
                  <a:pt x="795475" y="817476"/>
                </a:lnTo>
                <a:lnTo>
                  <a:pt x="793568" y="825093"/>
                </a:lnTo>
                <a:lnTo>
                  <a:pt x="791979" y="832710"/>
                </a:lnTo>
                <a:lnTo>
                  <a:pt x="789755" y="840328"/>
                </a:lnTo>
                <a:lnTo>
                  <a:pt x="787531" y="847310"/>
                </a:lnTo>
                <a:lnTo>
                  <a:pt x="784671" y="854293"/>
                </a:lnTo>
                <a:lnTo>
                  <a:pt x="781811" y="861276"/>
                </a:lnTo>
                <a:lnTo>
                  <a:pt x="778951" y="868258"/>
                </a:lnTo>
                <a:lnTo>
                  <a:pt x="775456" y="874923"/>
                </a:lnTo>
                <a:lnTo>
                  <a:pt x="772278" y="880954"/>
                </a:lnTo>
                <a:lnTo>
                  <a:pt x="768465" y="887619"/>
                </a:lnTo>
                <a:lnTo>
                  <a:pt x="764970" y="893649"/>
                </a:lnTo>
                <a:lnTo>
                  <a:pt x="760839" y="899680"/>
                </a:lnTo>
                <a:lnTo>
                  <a:pt x="756708" y="905393"/>
                </a:lnTo>
                <a:lnTo>
                  <a:pt x="752259" y="911106"/>
                </a:lnTo>
                <a:lnTo>
                  <a:pt x="747810" y="916501"/>
                </a:lnTo>
                <a:lnTo>
                  <a:pt x="743044" y="921580"/>
                </a:lnTo>
                <a:lnTo>
                  <a:pt x="738278" y="926341"/>
                </a:lnTo>
                <a:lnTo>
                  <a:pt x="733193" y="931101"/>
                </a:lnTo>
                <a:lnTo>
                  <a:pt x="728109" y="936180"/>
                </a:lnTo>
                <a:lnTo>
                  <a:pt x="722707" y="939988"/>
                </a:lnTo>
                <a:lnTo>
                  <a:pt x="717305" y="944114"/>
                </a:lnTo>
                <a:lnTo>
                  <a:pt x="711903" y="948241"/>
                </a:lnTo>
                <a:lnTo>
                  <a:pt x="706183" y="951414"/>
                </a:lnTo>
                <a:lnTo>
                  <a:pt x="700464" y="954906"/>
                </a:lnTo>
                <a:lnTo>
                  <a:pt x="694426" y="958080"/>
                </a:lnTo>
                <a:lnTo>
                  <a:pt x="688071" y="960619"/>
                </a:lnTo>
                <a:lnTo>
                  <a:pt x="688071" y="1044727"/>
                </a:lnTo>
                <a:lnTo>
                  <a:pt x="703641" y="1047266"/>
                </a:lnTo>
                <a:lnTo>
                  <a:pt x="718894" y="1050440"/>
                </a:lnTo>
                <a:lnTo>
                  <a:pt x="733829" y="1053614"/>
                </a:lnTo>
                <a:lnTo>
                  <a:pt x="748764" y="1057740"/>
                </a:lnTo>
                <a:lnTo>
                  <a:pt x="763063" y="1062184"/>
                </a:lnTo>
                <a:lnTo>
                  <a:pt x="777045" y="1066945"/>
                </a:lnTo>
                <a:lnTo>
                  <a:pt x="791026" y="1072340"/>
                </a:lnTo>
                <a:lnTo>
                  <a:pt x="804690" y="1078371"/>
                </a:lnTo>
                <a:lnTo>
                  <a:pt x="818036" y="1085036"/>
                </a:lnTo>
                <a:lnTo>
                  <a:pt x="831064" y="1091701"/>
                </a:lnTo>
                <a:lnTo>
                  <a:pt x="843775" y="1099001"/>
                </a:lnTo>
                <a:lnTo>
                  <a:pt x="856167" y="1106618"/>
                </a:lnTo>
                <a:lnTo>
                  <a:pt x="867925" y="1114871"/>
                </a:lnTo>
                <a:lnTo>
                  <a:pt x="879682" y="1123440"/>
                </a:lnTo>
                <a:lnTo>
                  <a:pt x="890804" y="1132010"/>
                </a:lnTo>
                <a:lnTo>
                  <a:pt x="901925" y="1141214"/>
                </a:lnTo>
                <a:lnTo>
                  <a:pt x="912094" y="1151370"/>
                </a:lnTo>
                <a:lnTo>
                  <a:pt x="921944" y="1161210"/>
                </a:lnTo>
                <a:lnTo>
                  <a:pt x="931795" y="1171683"/>
                </a:lnTo>
                <a:lnTo>
                  <a:pt x="940692" y="1182157"/>
                </a:lnTo>
                <a:lnTo>
                  <a:pt x="949272" y="1193266"/>
                </a:lnTo>
                <a:lnTo>
                  <a:pt x="957534" y="1204692"/>
                </a:lnTo>
                <a:lnTo>
                  <a:pt x="965160" y="1216118"/>
                </a:lnTo>
                <a:lnTo>
                  <a:pt x="972151" y="1227862"/>
                </a:lnTo>
                <a:lnTo>
                  <a:pt x="979142" y="1240557"/>
                </a:lnTo>
                <a:lnTo>
                  <a:pt x="985179" y="1252618"/>
                </a:lnTo>
                <a:lnTo>
                  <a:pt x="991217" y="1265631"/>
                </a:lnTo>
                <a:lnTo>
                  <a:pt x="995983" y="1278327"/>
                </a:lnTo>
                <a:lnTo>
                  <a:pt x="1000749" y="1291657"/>
                </a:lnTo>
                <a:lnTo>
                  <a:pt x="1004880" y="1304988"/>
                </a:lnTo>
                <a:lnTo>
                  <a:pt x="1008058" y="1318635"/>
                </a:lnTo>
                <a:lnTo>
                  <a:pt x="1010600" y="1332600"/>
                </a:lnTo>
                <a:lnTo>
                  <a:pt x="1014413" y="1484313"/>
                </a:lnTo>
                <a:lnTo>
                  <a:pt x="246063" y="1484313"/>
                </a:lnTo>
                <a:lnTo>
                  <a:pt x="249876" y="1332600"/>
                </a:lnTo>
                <a:lnTo>
                  <a:pt x="252419" y="1318635"/>
                </a:lnTo>
                <a:lnTo>
                  <a:pt x="255596" y="1304988"/>
                </a:lnTo>
                <a:lnTo>
                  <a:pt x="259727" y="1291657"/>
                </a:lnTo>
                <a:lnTo>
                  <a:pt x="264176" y="1278327"/>
                </a:lnTo>
                <a:lnTo>
                  <a:pt x="269260" y="1265631"/>
                </a:lnTo>
                <a:lnTo>
                  <a:pt x="275297" y="1252618"/>
                </a:lnTo>
                <a:lnTo>
                  <a:pt x="281017" y="1240557"/>
                </a:lnTo>
                <a:lnTo>
                  <a:pt x="288008" y="1227862"/>
                </a:lnTo>
                <a:lnTo>
                  <a:pt x="294999" y="1216118"/>
                </a:lnTo>
                <a:lnTo>
                  <a:pt x="302943" y="1204692"/>
                </a:lnTo>
                <a:lnTo>
                  <a:pt x="310887" y="1193266"/>
                </a:lnTo>
                <a:lnTo>
                  <a:pt x="319784" y="1182157"/>
                </a:lnTo>
                <a:lnTo>
                  <a:pt x="328682" y="1171683"/>
                </a:lnTo>
                <a:lnTo>
                  <a:pt x="338214" y="1161210"/>
                </a:lnTo>
                <a:lnTo>
                  <a:pt x="348383" y="1151370"/>
                </a:lnTo>
                <a:lnTo>
                  <a:pt x="358869" y="1141214"/>
                </a:lnTo>
                <a:lnTo>
                  <a:pt x="369673" y="1132010"/>
                </a:lnTo>
                <a:lnTo>
                  <a:pt x="380795" y="1123440"/>
                </a:lnTo>
                <a:lnTo>
                  <a:pt x="392552" y="1114871"/>
                </a:lnTo>
                <a:lnTo>
                  <a:pt x="404309" y="1106618"/>
                </a:lnTo>
                <a:lnTo>
                  <a:pt x="417020" y="1099001"/>
                </a:lnTo>
                <a:lnTo>
                  <a:pt x="429412" y="1091701"/>
                </a:lnTo>
                <a:lnTo>
                  <a:pt x="442441" y="1085036"/>
                </a:lnTo>
                <a:lnTo>
                  <a:pt x="455787" y="1078371"/>
                </a:lnTo>
                <a:lnTo>
                  <a:pt x="469450" y="1072340"/>
                </a:lnTo>
                <a:lnTo>
                  <a:pt x="483432" y="1066945"/>
                </a:lnTo>
                <a:lnTo>
                  <a:pt x="497413" y="1062184"/>
                </a:lnTo>
                <a:lnTo>
                  <a:pt x="511713" y="1057740"/>
                </a:lnTo>
                <a:lnTo>
                  <a:pt x="526648" y="1053614"/>
                </a:lnTo>
                <a:lnTo>
                  <a:pt x="541582" y="1050440"/>
                </a:lnTo>
                <a:lnTo>
                  <a:pt x="556835" y="1047266"/>
                </a:lnTo>
                <a:lnTo>
                  <a:pt x="571770" y="1044727"/>
                </a:lnTo>
                <a:lnTo>
                  <a:pt x="571770" y="960619"/>
                </a:lnTo>
                <a:lnTo>
                  <a:pt x="566050" y="958080"/>
                </a:lnTo>
                <a:lnTo>
                  <a:pt x="560013" y="954906"/>
                </a:lnTo>
                <a:lnTo>
                  <a:pt x="554293" y="951414"/>
                </a:lnTo>
                <a:lnTo>
                  <a:pt x="548573" y="948241"/>
                </a:lnTo>
                <a:lnTo>
                  <a:pt x="543171" y="944114"/>
                </a:lnTo>
                <a:lnTo>
                  <a:pt x="537452" y="939988"/>
                </a:lnTo>
                <a:lnTo>
                  <a:pt x="532367" y="935545"/>
                </a:lnTo>
                <a:lnTo>
                  <a:pt x="527283" y="931101"/>
                </a:lnTo>
                <a:lnTo>
                  <a:pt x="522199" y="926341"/>
                </a:lnTo>
                <a:lnTo>
                  <a:pt x="517433" y="921580"/>
                </a:lnTo>
                <a:lnTo>
                  <a:pt x="512348" y="916501"/>
                </a:lnTo>
                <a:lnTo>
                  <a:pt x="507900" y="911106"/>
                </a:lnTo>
                <a:lnTo>
                  <a:pt x="503769" y="905393"/>
                </a:lnTo>
                <a:lnTo>
                  <a:pt x="499638" y="899680"/>
                </a:lnTo>
                <a:lnTo>
                  <a:pt x="495507" y="893649"/>
                </a:lnTo>
                <a:lnTo>
                  <a:pt x="491694" y="887302"/>
                </a:lnTo>
                <a:lnTo>
                  <a:pt x="488198" y="880954"/>
                </a:lnTo>
                <a:lnTo>
                  <a:pt x="484385" y="874923"/>
                </a:lnTo>
                <a:lnTo>
                  <a:pt x="481525" y="868258"/>
                </a:lnTo>
                <a:lnTo>
                  <a:pt x="478665" y="861276"/>
                </a:lnTo>
                <a:lnTo>
                  <a:pt x="475488" y="854293"/>
                </a:lnTo>
                <a:lnTo>
                  <a:pt x="472946" y="847310"/>
                </a:lnTo>
                <a:lnTo>
                  <a:pt x="470404" y="839693"/>
                </a:lnTo>
                <a:lnTo>
                  <a:pt x="468497" y="832393"/>
                </a:lnTo>
                <a:lnTo>
                  <a:pt x="466273" y="825093"/>
                </a:lnTo>
                <a:lnTo>
                  <a:pt x="465002" y="817476"/>
                </a:lnTo>
                <a:lnTo>
                  <a:pt x="463413" y="809541"/>
                </a:lnTo>
                <a:lnTo>
                  <a:pt x="462142" y="801923"/>
                </a:lnTo>
                <a:lnTo>
                  <a:pt x="461189" y="793989"/>
                </a:lnTo>
                <a:lnTo>
                  <a:pt x="460871" y="786054"/>
                </a:lnTo>
                <a:lnTo>
                  <a:pt x="460235" y="777802"/>
                </a:lnTo>
                <a:lnTo>
                  <a:pt x="460235" y="769550"/>
                </a:lnTo>
                <a:lnTo>
                  <a:pt x="460553" y="759076"/>
                </a:lnTo>
                <a:lnTo>
                  <a:pt x="460871" y="748919"/>
                </a:lnTo>
                <a:lnTo>
                  <a:pt x="461824" y="738445"/>
                </a:lnTo>
                <a:lnTo>
                  <a:pt x="463413" y="728606"/>
                </a:lnTo>
                <a:lnTo>
                  <a:pt x="465637" y="718450"/>
                </a:lnTo>
                <a:lnTo>
                  <a:pt x="467862" y="708611"/>
                </a:lnTo>
                <a:lnTo>
                  <a:pt x="470404" y="699406"/>
                </a:lnTo>
                <a:lnTo>
                  <a:pt x="473264" y="690202"/>
                </a:lnTo>
                <a:lnTo>
                  <a:pt x="477077" y="680998"/>
                </a:lnTo>
                <a:lnTo>
                  <a:pt x="480890" y="672111"/>
                </a:lnTo>
                <a:lnTo>
                  <a:pt x="484703" y="663541"/>
                </a:lnTo>
                <a:lnTo>
                  <a:pt x="489152" y="655289"/>
                </a:lnTo>
                <a:lnTo>
                  <a:pt x="493918" y="647354"/>
                </a:lnTo>
                <a:lnTo>
                  <a:pt x="498685" y="639737"/>
                </a:lnTo>
                <a:lnTo>
                  <a:pt x="504404" y="632437"/>
                </a:lnTo>
                <a:lnTo>
                  <a:pt x="509806" y="624820"/>
                </a:lnTo>
                <a:lnTo>
                  <a:pt x="515844" y="618154"/>
                </a:lnTo>
                <a:lnTo>
                  <a:pt x="522199" y="611489"/>
                </a:lnTo>
                <a:lnTo>
                  <a:pt x="528236" y="605776"/>
                </a:lnTo>
                <a:lnTo>
                  <a:pt x="534909" y="600063"/>
                </a:lnTo>
                <a:lnTo>
                  <a:pt x="541900" y="594667"/>
                </a:lnTo>
                <a:lnTo>
                  <a:pt x="548891" y="589907"/>
                </a:lnTo>
                <a:lnTo>
                  <a:pt x="556517" y="585463"/>
                </a:lnTo>
                <a:lnTo>
                  <a:pt x="564144" y="581020"/>
                </a:lnTo>
                <a:lnTo>
                  <a:pt x="571770" y="577211"/>
                </a:lnTo>
                <a:lnTo>
                  <a:pt x="579714" y="574354"/>
                </a:lnTo>
                <a:lnTo>
                  <a:pt x="587658" y="571498"/>
                </a:lnTo>
                <a:lnTo>
                  <a:pt x="595920" y="569276"/>
                </a:lnTo>
                <a:lnTo>
                  <a:pt x="604499" y="567372"/>
                </a:lnTo>
                <a:lnTo>
                  <a:pt x="612761" y="566420"/>
                </a:lnTo>
                <a:lnTo>
                  <a:pt x="621659" y="565468"/>
                </a:lnTo>
                <a:lnTo>
                  <a:pt x="630238" y="565150"/>
                </a:lnTo>
                <a:close/>
                <a:moveTo>
                  <a:pt x="181836" y="158167"/>
                </a:moveTo>
                <a:lnTo>
                  <a:pt x="178980" y="158484"/>
                </a:lnTo>
                <a:lnTo>
                  <a:pt x="176441" y="159119"/>
                </a:lnTo>
                <a:lnTo>
                  <a:pt x="173902" y="160390"/>
                </a:lnTo>
                <a:lnTo>
                  <a:pt x="171681" y="161343"/>
                </a:lnTo>
                <a:lnTo>
                  <a:pt x="169459" y="162613"/>
                </a:lnTo>
                <a:lnTo>
                  <a:pt x="167238" y="163884"/>
                </a:lnTo>
                <a:lnTo>
                  <a:pt x="165651" y="165789"/>
                </a:lnTo>
                <a:lnTo>
                  <a:pt x="164065" y="167695"/>
                </a:lnTo>
                <a:lnTo>
                  <a:pt x="162478" y="169918"/>
                </a:lnTo>
                <a:lnTo>
                  <a:pt x="161209" y="171824"/>
                </a:lnTo>
                <a:lnTo>
                  <a:pt x="159939" y="174364"/>
                </a:lnTo>
                <a:lnTo>
                  <a:pt x="159305" y="176588"/>
                </a:lnTo>
                <a:lnTo>
                  <a:pt x="158352" y="179128"/>
                </a:lnTo>
                <a:lnTo>
                  <a:pt x="158035" y="181669"/>
                </a:lnTo>
                <a:lnTo>
                  <a:pt x="157718" y="184210"/>
                </a:lnTo>
                <a:lnTo>
                  <a:pt x="157718" y="1440334"/>
                </a:lnTo>
                <a:lnTo>
                  <a:pt x="158352" y="1447639"/>
                </a:lnTo>
                <a:lnTo>
                  <a:pt x="159622" y="1454944"/>
                </a:lnTo>
                <a:lnTo>
                  <a:pt x="161526" y="1463202"/>
                </a:lnTo>
                <a:lnTo>
                  <a:pt x="164065" y="1471142"/>
                </a:lnTo>
                <a:lnTo>
                  <a:pt x="167238" y="1479717"/>
                </a:lnTo>
                <a:lnTo>
                  <a:pt x="171363" y="1488610"/>
                </a:lnTo>
                <a:lnTo>
                  <a:pt x="175806" y="1497185"/>
                </a:lnTo>
                <a:lnTo>
                  <a:pt x="181201" y="1506078"/>
                </a:lnTo>
                <a:lnTo>
                  <a:pt x="187230" y="1514336"/>
                </a:lnTo>
                <a:lnTo>
                  <a:pt x="193577" y="1522594"/>
                </a:lnTo>
                <a:lnTo>
                  <a:pt x="200876" y="1530534"/>
                </a:lnTo>
                <a:lnTo>
                  <a:pt x="208492" y="1538156"/>
                </a:lnTo>
                <a:lnTo>
                  <a:pt x="216743" y="1545143"/>
                </a:lnTo>
                <a:lnTo>
                  <a:pt x="225629" y="1551178"/>
                </a:lnTo>
                <a:lnTo>
                  <a:pt x="230389" y="1554354"/>
                </a:lnTo>
                <a:lnTo>
                  <a:pt x="235149" y="1557212"/>
                </a:lnTo>
                <a:lnTo>
                  <a:pt x="239909" y="1559753"/>
                </a:lnTo>
                <a:lnTo>
                  <a:pt x="244669" y="1561976"/>
                </a:lnTo>
                <a:lnTo>
                  <a:pt x="1018979" y="1561976"/>
                </a:lnTo>
                <a:lnTo>
                  <a:pt x="1018979" y="1559436"/>
                </a:lnTo>
                <a:lnTo>
                  <a:pt x="1028182" y="1554354"/>
                </a:lnTo>
                <a:lnTo>
                  <a:pt x="1037068" y="1548637"/>
                </a:lnTo>
                <a:lnTo>
                  <a:pt x="1045636" y="1542603"/>
                </a:lnTo>
                <a:lnTo>
                  <a:pt x="1053252" y="1535298"/>
                </a:lnTo>
                <a:lnTo>
                  <a:pt x="1060551" y="1527993"/>
                </a:lnTo>
                <a:lnTo>
                  <a:pt x="1067532" y="1520370"/>
                </a:lnTo>
                <a:lnTo>
                  <a:pt x="1073879" y="1512113"/>
                </a:lnTo>
                <a:lnTo>
                  <a:pt x="1079908" y="1504173"/>
                </a:lnTo>
                <a:lnTo>
                  <a:pt x="1084986" y="1495597"/>
                </a:lnTo>
                <a:lnTo>
                  <a:pt x="1089429" y="1487022"/>
                </a:lnTo>
                <a:lnTo>
                  <a:pt x="1093554" y="1479082"/>
                </a:lnTo>
                <a:lnTo>
                  <a:pt x="1096728" y="1470507"/>
                </a:lnTo>
                <a:lnTo>
                  <a:pt x="1099266" y="1462884"/>
                </a:lnTo>
                <a:lnTo>
                  <a:pt x="1101170" y="1454626"/>
                </a:lnTo>
                <a:lnTo>
                  <a:pt x="1102122" y="1447321"/>
                </a:lnTo>
                <a:lnTo>
                  <a:pt x="1102757" y="1440334"/>
                </a:lnTo>
                <a:lnTo>
                  <a:pt x="1102757" y="184210"/>
                </a:lnTo>
                <a:lnTo>
                  <a:pt x="1102122" y="181669"/>
                </a:lnTo>
                <a:lnTo>
                  <a:pt x="1101805" y="179128"/>
                </a:lnTo>
                <a:lnTo>
                  <a:pt x="1101170" y="176588"/>
                </a:lnTo>
                <a:lnTo>
                  <a:pt x="1100536" y="174364"/>
                </a:lnTo>
                <a:lnTo>
                  <a:pt x="1099266" y="171824"/>
                </a:lnTo>
                <a:lnTo>
                  <a:pt x="1097997" y="169918"/>
                </a:lnTo>
                <a:lnTo>
                  <a:pt x="1096410" y="167695"/>
                </a:lnTo>
                <a:lnTo>
                  <a:pt x="1094824" y="165789"/>
                </a:lnTo>
                <a:lnTo>
                  <a:pt x="1092919" y="163884"/>
                </a:lnTo>
                <a:lnTo>
                  <a:pt x="1090698" y="162613"/>
                </a:lnTo>
                <a:lnTo>
                  <a:pt x="1088794" y="161343"/>
                </a:lnTo>
                <a:lnTo>
                  <a:pt x="1086573" y="160390"/>
                </a:lnTo>
                <a:lnTo>
                  <a:pt x="1083716" y="159119"/>
                </a:lnTo>
                <a:lnTo>
                  <a:pt x="1081178" y="158484"/>
                </a:lnTo>
                <a:lnTo>
                  <a:pt x="1078639" y="158167"/>
                </a:lnTo>
                <a:lnTo>
                  <a:pt x="1076100" y="158167"/>
                </a:lnTo>
                <a:lnTo>
                  <a:pt x="184374" y="158167"/>
                </a:lnTo>
                <a:lnTo>
                  <a:pt x="181836" y="158167"/>
                </a:lnTo>
                <a:close/>
                <a:moveTo>
                  <a:pt x="1414463" y="157162"/>
                </a:moveTo>
                <a:lnTo>
                  <a:pt x="2153497" y="157162"/>
                </a:lnTo>
                <a:lnTo>
                  <a:pt x="2161123" y="157162"/>
                </a:lnTo>
                <a:lnTo>
                  <a:pt x="2169066" y="158114"/>
                </a:lnTo>
                <a:lnTo>
                  <a:pt x="2176374" y="158749"/>
                </a:lnTo>
                <a:lnTo>
                  <a:pt x="2183364" y="160337"/>
                </a:lnTo>
                <a:lnTo>
                  <a:pt x="2190671" y="161924"/>
                </a:lnTo>
                <a:lnTo>
                  <a:pt x="2197661" y="163829"/>
                </a:lnTo>
                <a:lnTo>
                  <a:pt x="2204651" y="166052"/>
                </a:lnTo>
                <a:lnTo>
                  <a:pt x="2211324" y="168909"/>
                </a:lnTo>
                <a:lnTo>
                  <a:pt x="2217996" y="172084"/>
                </a:lnTo>
                <a:lnTo>
                  <a:pt x="2224350" y="174942"/>
                </a:lnTo>
                <a:lnTo>
                  <a:pt x="2230387" y="178752"/>
                </a:lnTo>
                <a:lnTo>
                  <a:pt x="2236424" y="182562"/>
                </a:lnTo>
                <a:lnTo>
                  <a:pt x="2242461" y="186689"/>
                </a:lnTo>
                <a:lnTo>
                  <a:pt x="2247862" y="191134"/>
                </a:lnTo>
                <a:lnTo>
                  <a:pt x="2253264" y="195579"/>
                </a:lnTo>
                <a:lnTo>
                  <a:pt x="2258665" y="200659"/>
                </a:lnTo>
                <a:lnTo>
                  <a:pt x="2263431" y="206057"/>
                </a:lnTo>
                <a:lnTo>
                  <a:pt x="2268197" y="211137"/>
                </a:lnTo>
                <a:lnTo>
                  <a:pt x="2272645" y="216852"/>
                </a:lnTo>
                <a:lnTo>
                  <a:pt x="2276776" y="222567"/>
                </a:lnTo>
                <a:lnTo>
                  <a:pt x="2280270" y="228917"/>
                </a:lnTo>
                <a:lnTo>
                  <a:pt x="2284083" y="234949"/>
                </a:lnTo>
                <a:lnTo>
                  <a:pt x="2287261" y="241299"/>
                </a:lnTo>
                <a:lnTo>
                  <a:pt x="2290438" y="247967"/>
                </a:lnTo>
                <a:lnTo>
                  <a:pt x="2292980" y="254634"/>
                </a:lnTo>
                <a:lnTo>
                  <a:pt x="2295204" y="261619"/>
                </a:lnTo>
                <a:lnTo>
                  <a:pt x="2297428" y="268604"/>
                </a:lnTo>
                <a:lnTo>
                  <a:pt x="2298699" y="275589"/>
                </a:lnTo>
                <a:lnTo>
                  <a:pt x="2300287" y="282892"/>
                </a:lnTo>
                <a:lnTo>
                  <a:pt x="2300923" y="290512"/>
                </a:lnTo>
                <a:lnTo>
                  <a:pt x="2301876" y="297814"/>
                </a:lnTo>
                <a:lnTo>
                  <a:pt x="2301876" y="305434"/>
                </a:lnTo>
                <a:lnTo>
                  <a:pt x="2301876" y="1484630"/>
                </a:lnTo>
                <a:lnTo>
                  <a:pt x="2301876" y="1497013"/>
                </a:lnTo>
                <a:lnTo>
                  <a:pt x="2300923" y="1509078"/>
                </a:lnTo>
                <a:lnTo>
                  <a:pt x="2299652" y="1521143"/>
                </a:lnTo>
                <a:lnTo>
                  <a:pt x="2298063" y="1533208"/>
                </a:lnTo>
                <a:lnTo>
                  <a:pt x="2295839" y="1544638"/>
                </a:lnTo>
                <a:lnTo>
                  <a:pt x="2292980" y="1555433"/>
                </a:lnTo>
                <a:lnTo>
                  <a:pt x="2289802" y="1566545"/>
                </a:lnTo>
                <a:lnTo>
                  <a:pt x="2285990" y="1577340"/>
                </a:lnTo>
                <a:lnTo>
                  <a:pt x="2281859" y="1587500"/>
                </a:lnTo>
                <a:lnTo>
                  <a:pt x="2277093" y="1597660"/>
                </a:lnTo>
                <a:lnTo>
                  <a:pt x="2271374" y="1607503"/>
                </a:lnTo>
                <a:lnTo>
                  <a:pt x="2265655" y="1616710"/>
                </a:lnTo>
                <a:lnTo>
                  <a:pt x="2259300" y="1625918"/>
                </a:lnTo>
                <a:lnTo>
                  <a:pt x="2252310" y="1634808"/>
                </a:lnTo>
                <a:lnTo>
                  <a:pt x="2244685" y="1643063"/>
                </a:lnTo>
                <a:lnTo>
                  <a:pt x="2236424" y="1651000"/>
                </a:lnTo>
                <a:lnTo>
                  <a:pt x="2227846" y="1658938"/>
                </a:lnTo>
                <a:lnTo>
                  <a:pt x="2218631" y="1665923"/>
                </a:lnTo>
                <a:lnTo>
                  <a:pt x="2208782" y="1672908"/>
                </a:lnTo>
                <a:lnTo>
                  <a:pt x="2198297" y="1678940"/>
                </a:lnTo>
                <a:lnTo>
                  <a:pt x="2187494" y="1684973"/>
                </a:lnTo>
                <a:lnTo>
                  <a:pt x="2176056" y="1690370"/>
                </a:lnTo>
                <a:lnTo>
                  <a:pt x="2163664" y="1695450"/>
                </a:lnTo>
                <a:lnTo>
                  <a:pt x="2150955" y="1700213"/>
                </a:lnTo>
                <a:lnTo>
                  <a:pt x="2137611" y="1704023"/>
                </a:lnTo>
                <a:lnTo>
                  <a:pt x="2123631" y="1707515"/>
                </a:lnTo>
                <a:lnTo>
                  <a:pt x="2108698" y="1710373"/>
                </a:lnTo>
                <a:lnTo>
                  <a:pt x="2093764" y="1712913"/>
                </a:lnTo>
                <a:lnTo>
                  <a:pt x="2077878" y="1715135"/>
                </a:lnTo>
                <a:lnTo>
                  <a:pt x="2061038" y="1716405"/>
                </a:lnTo>
                <a:lnTo>
                  <a:pt x="2044199" y="1717358"/>
                </a:lnTo>
                <a:lnTo>
                  <a:pt x="2026406" y="1717675"/>
                </a:lnTo>
                <a:lnTo>
                  <a:pt x="1563159" y="1717675"/>
                </a:lnTo>
                <a:lnTo>
                  <a:pt x="1551721" y="1717358"/>
                </a:lnTo>
                <a:lnTo>
                  <a:pt x="1540601" y="1716723"/>
                </a:lnTo>
                <a:lnTo>
                  <a:pt x="1529163" y="1715453"/>
                </a:lnTo>
                <a:lnTo>
                  <a:pt x="1518042" y="1714500"/>
                </a:lnTo>
                <a:lnTo>
                  <a:pt x="1506922" y="1712913"/>
                </a:lnTo>
                <a:lnTo>
                  <a:pt x="1495801" y="1710690"/>
                </a:lnTo>
                <a:lnTo>
                  <a:pt x="1485634" y="1709103"/>
                </a:lnTo>
                <a:lnTo>
                  <a:pt x="1475149" y="1706880"/>
                </a:lnTo>
                <a:lnTo>
                  <a:pt x="1456085" y="1701800"/>
                </a:lnTo>
                <a:lnTo>
                  <a:pt x="1439246" y="1697038"/>
                </a:lnTo>
                <a:lnTo>
                  <a:pt x="1424948" y="1692593"/>
                </a:lnTo>
                <a:lnTo>
                  <a:pt x="1414463" y="1688783"/>
                </a:lnTo>
                <a:lnTo>
                  <a:pt x="1414463" y="1342708"/>
                </a:lnTo>
                <a:lnTo>
                  <a:pt x="1416687" y="1347470"/>
                </a:lnTo>
                <a:lnTo>
                  <a:pt x="1419229" y="1352233"/>
                </a:lnTo>
                <a:lnTo>
                  <a:pt x="1422088" y="1357630"/>
                </a:lnTo>
                <a:lnTo>
                  <a:pt x="1425583" y="1362393"/>
                </a:lnTo>
                <a:lnTo>
                  <a:pt x="1429078" y="1367473"/>
                </a:lnTo>
                <a:lnTo>
                  <a:pt x="1433209" y="1372235"/>
                </a:lnTo>
                <a:lnTo>
                  <a:pt x="1437657" y="1376998"/>
                </a:lnTo>
                <a:lnTo>
                  <a:pt x="1442105" y="1381760"/>
                </a:lnTo>
                <a:lnTo>
                  <a:pt x="1446871" y="1386523"/>
                </a:lnTo>
                <a:lnTo>
                  <a:pt x="1451637" y="1390968"/>
                </a:lnTo>
                <a:lnTo>
                  <a:pt x="1456721" y="1395413"/>
                </a:lnTo>
                <a:lnTo>
                  <a:pt x="1462440" y="1399540"/>
                </a:lnTo>
                <a:lnTo>
                  <a:pt x="1467523" y="1403350"/>
                </a:lnTo>
                <a:lnTo>
                  <a:pt x="1472925" y="1406525"/>
                </a:lnTo>
                <a:lnTo>
                  <a:pt x="1478644" y="1410018"/>
                </a:lnTo>
                <a:lnTo>
                  <a:pt x="1484045" y="1412558"/>
                </a:lnTo>
                <a:lnTo>
                  <a:pt x="1484045" y="1413510"/>
                </a:lnTo>
                <a:lnTo>
                  <a:pt x="2108062" y="1413510"/>
                </a:lnTo>
                <a:lnTo>
                  <a:pt x="2108062" y="1410335"/>
                </a:lnTo>
                <a:lnTo>
                  <a:pt x="2115370" y="1406208"/>
                </a:lnTo>
                <a:lnTo>
                  <a:pt x="2122360" y="1401763"/>
                </a:lnTo>
                <a:lnTo>
                  <a:pt x="2129032" y="1396683"/>
                </a:lnTo>
                <a:lnTo>
                  <a:pt x="2135387" y="1390968"/>
                </a:lnTo>
                <a:lnTo>
                  <a:pt x="2141106" y="1385253"/>
                </a:lnTo>
                <a:lnTo>
                  <a:pt x="2146825" y="1378903"/>
                </a:lnTo>
                <a:lnTo>
                  <a:pt x="2151909" y="1372235"/>
                </a:lnTo>
                <a:lnTo>
                  <a:pt x="2156357" y="1365568"/>
                </a:lnTo>
                <a:lnTo>
                  <a:pt x="2160805" y="1358900"/>
                </a:lnTo>
                <a:lnTo>
                  <a:pt x="2163982" y="1352233"/>
                </a:lnTo>
                <a:lnTo>
                  <a:pt x="2167477" y="1345883"/>
                </a:lnTo>
                <a:lnTo>
                  <a:pt x="2170019" y="1339215"/>
                </a:lnTo>
                <a:lnTo>
                  <a:pt x="2172243" y="1332865"/>
                </a:lnTo>
                <a:lnTo>
                  <a:pt x="2173832" y="1326515"/>
                </a:lnTo>
                <a:lnTo>
                  <a:pt x="2174467" y="1320800"/>
                </a:lnTo>
                <a:lnTo>
                  <a:pt x="2174785" y="1315085"/>
                </a:lnTo>
                <a:lnTo>
                  <a:pt x="2174785" y="305434"/>
                </a:lnTo>
                <a:lnTo>
                  <a:pt x="2174467" y="301307"/>
                </a:lnTo>
                <a:lnTo>
                  <a:pt x="2172879" y="297497"/>
                </a:lnTo>
                <a:lnTo>
                  <a:pt x="2171290" y="293687"/>
                </a:lnTo>
                <a:lnTo>
                  <a:pt x="2168430" y="290829"/>
                </a:lnTo>
                <a:lnTo>
                  <a:pt x="2165571" y="288289"/>
                </a:lnTo>
                <a:lnTo>
                  <a:pt x="2162076" y="286067"/>
                </a:lnTo>
                <a:lnTo>
                  <a:pt x="2157945" y="284797"/>
                </a:lnTo>
                <a:lnTo>
                  <a:pt x="2153497" y="284479"/>
                </a:lnTo>
                <a:lnTo>
                  <a:pt x="1414463" y="284479"/>
                </a:lnTo>
                <a:lnTo>
                  <a:pt x="1414463" y="157162"/>
                </a:lnTo>
                <a:close/>
                <a:moveTo>
                  <a:pt x="184374" y="0"/>
                </a:moveTo>
                <a:lnTo>
                  <a:pt x="1076100" y="0"/>
                </a:lnTo>
                <a:lnTo>
                  <a:pt x="1085621" y="317"/>
                </a:lnTo>
                <a:lnTo>
                  <a:pt x="1094824" y="953"/>
                </a:lnTo>
                <a:lnTo>
                  <a:pt x="1104026" y="1905"/>
                </a:lnTo>
                <a:lnTo>
                  <a:pt x="1113229" y="3494"/>
                </a:lnTo>
                <a:lnTo>
                  <a:pt x="1122115" y="5717"/>
                </a:lnTo>
                <a:lnTo>
                  <a:pt x="1131000" y="8258"/>
                </a:lnTo>
                <a:lnTo>
                  <a:pt x="1139568" y="11434"/>
                </a:lnTo>
                <a:lnTo>
                  <a:pt x="1147502" y="14610"/>
                </a:lnTo>
                <a:lnTo>
                  <a:pt x="1156070" y="18421"/>
                </a:lnTo>
                <a:lnTo>
                  <a:pt x="1163686" y="22232"/>
                </a:lnTo>
                <a:lnTo>
                  <a:pt x="1171620" y="26679"/>
                </a:lnTo>
                <a:lnTo>
                  <a:pt x="1178919" y="31443"/>
                </a:lnTo>
                <a:lnTo>
                  <a:pt x="1186217" y="36842"/>
                </a:lnTo>
                <a:lnTo>
                  <a:pt x="1193199" y="42241"/>
                </a:lnTo>
                <a:lnTo>
                  <a:pt x="1199863" y="47640"/>
                </a:lnTo>
                <a:lnTo>
                  <a:pt x="1206210" y="53993"/>
                </a:lnTo>
                <a:lnTo>
                  <a:pt x="1212557" y="60345"/>
                </a:lnTo>
                <a:lnTo>
                  <a:pt x="1218269" y="67014"/>
                </a:lnTo>
                <a:lnTo>
                  <a:pt x="1223981" y="74002"/>
                </a:lnTo>
                <a:lnTo>
                  <a:pt x="1229058" y="81306"/>
                </a:lnTo>
                <a:lnTo>
                  <a:pt x="1233818" y="88611"/>
                </a:lnTo>
                <a:lnTo>
                  <a:pt x="1238261" y="96551"/>
                </a:lnTo>
                <a:lnTo>
                  <a:pt x="1242387" y="104492"/>
                </a:lnTo>
                <a:lnTo>
                  <a:pt x="1245877" y="112749"/>
                </a:lnTo>
                <a:lnTo>
                  <a:pt x="1249368" y="121325"/>
                </a:lnTo>
                <a:lnTo>
                  <a:pt x="1252224" y="129582"/>
                </a:lnTo>
                <a:lnTo>
                  <a:pt x="1254446" y="138475"/>
                </a:lnTo>
                <a:lnTo>
                  <a:pt x="1256667" y="147368"/>
                </a:lnTo>
                <a:lnTo>
                  <a:pt x="1258254" y="156261"/>
                </a:lnTo>
                <a:lnTo>
                  <a:pt x="1259523" y="165472"/>
                </a:lnTo>
                <a:lnTo>
                  <a:pt x="1259840" y="175000"/>
                </a:lnTo>
                <a:lnTo>
                  <a:pt x="1260475" y="184210"/>
                </a:lnTo>
                <a:lnTo>
                  <a:pt x="1260475" y="1651541"/>
                </a:lnTo>
                <a:lnTo>
                  <a:pt x="1259840" y="1667103"/>
                </a:lnTo>
                <a:lnTo>
                  <a:pt x="1259206" y="1682348"/>
                </a:lnTo>
                <a:lnTo>
                  <a:pt x="1257936" y="1696958"/>
                </a:lnTo>
                <a:lnTo>
                  <a:pt x="1255715" y="1711886"/>
                </a:lnTo>
                <a:lnTo>
                  <a:pt x="1252542" y="1725860"/>
                </a:lnTo>
                <a:lnTo>
                  <a:pt x="1249368" y="1739835"/>
                </a:lnTo>
                <a:lnTo>
                  <a:pt x="1245243" y="1753492"/>
                </a:lnTo>
                <a:lnTo>
                  <a:pt x="1240483" y="1766831"/>
                </a:lnTo>
                <a:lnTo>
                  <a:pt x="1235405" y="1779535"/>
                </a:lnTo>
                <a:lnTo>
                  <a:pt x="1229376" y="1792239"/>
                </a:lnTo>
                <a:lnTo>
                  <a:pt x="1222712" y="1804308"/>
                </a:lnTo>
                <a:lnTo>
                  <a:pt x="1215413" y="1816060"/>
                </a:lnTo>
                <a:lnTo>
                  <a:pt x="1207162" y="1827493"/>
                </a:lnTo>
                <a:lnTo>
                  <a:pt x="1198594" y="1838292"/>
                </a:lnTo>
                <a:lnTo>
                  <a:pt x="1189391" y="1848773"/>
                </a:lnTo>
                <a:lnTo>
                  <a:pt x="1179236" y="1858619"/>
                </a:lnTo>
                <a:lnTo>
                  <a:pt x="1168129" y="1868147"/>
                </a:lnTo>
                <a:lnTo>
                  <a:pt x="1156705" y="1877040"/>
                </a:lnTo>
                <a:lnTo>
                  <a:pt x="1144646" y="1885615"/>
                </a:lnTo>
                <a:lnTo>
                  <a:pt x="1131635" y="1893555"/>
                </a:lnTo>
                <a:lnTo>
                  <a:pt x="1117989" y="1900860"/>
                </a:lnTo>
                <a:lnTo>
                  <a:pt x="1103709" y="1907530"/>
                </a:lnTo>
                <a:lnTo>
                  <a:pt x="1088794" y="1913882"/>
                </a:lnTo>
                <a:lnTo>
                  <a:pt x="1072927" y="1919599"/>
                </a:lnTo>
                <a:lnTo>
                  <a:pt x="1056108" y="1924680"/>
                </a:lnTo>
                <a:lnTo>
                  <a:pt x="1038654" y="1929127"/>
                </a:lnTo>
                <a:lnTo>
                  <a:pt x="1020566" y="1932620"/>
                </a:lnTo>
                <a:lnTo>
                  <a:pt x="1001526" y="1936114"/>
                </a:lnTo>
                <a:lnTo>
                  <a:pt x="981851" y="1938337"/>
                </a:lnTo>
                <a:lnTo>
                  <a:pt x="961541" y="1940243"/>
                </a:lnTo>
                <a:lnTo>
                  <a:pt x="940279" y="1941196"/>
                </a:lnTo>
                <a:lnTo>
                  <a:pt x="918065" y="1941513"/>
                </a:lnTo>
                <a:lnTo>
                  <a:pt x="342410" y="1941513"/>
                </a:lnTo>
                <a:lnTo>
                  <a:pt x="321148" y="1941196"/>
                </a:lnTo>
                <a:lnTo>
                  <a:pt x="300839" y="1940243"/>
                </a:lnTo>
                <a:lnTo>
                  <a:pt x="280846" y="1938337"/>
                </a:lnTo>
                <a:lnTo>
                  <a:pt x="261806" y="1936114"/>
                </a:lnTo>
                <a:lnTo>
                  <a:pt x="242765" y="1932938"/>
                </a:lnTo>
                <a:lnTo>
                  <a:pt x="225311" y="1929444"/>
                </a:lnTo>
                <a:lnTo>
                  <a:pt x="208175" y="1924998"/>
                </a:lnTo>
                <a:lnTo>
                  <a:pt x="191673" y="1920234"/>
                </a:lnTo>
                <a:lnTo>
                  <a:pt x="175806" y="1914517"/>
                </a:lnTo>
                <a:lnTo>
                  <a:pt x="160574" y="1908800"/>
                </a:lnTo>
                <a:lnTo>
                  <a:pt x="146294" y="1902130"/>
                </a:lnTo>
                <a:lnTo>
                  <a:pt x="132648" y="1894825"/>
                </a:lnTo>
                <a:lnTo>
                  <a:pt x="119954" y="1886885"/>
                </a:lnTo>
                <a:lnTo>
                  <a:pt x="107261" y="1878628"/>
                </a:lnTo>
                <a:lnTo>
                  <a:pt x="95836" y="1869735"/>
                </a:lnTo>
                <a:lnTo>
                  <a:pt x="84730" y="1860524"/>
                </a:lnTo>
                <a:lnTo>
                  <a:pt x="74575" y="1850361"/>
                </a:lnTo>
                <a:lnTo>
                  <a:pt x="64737" y="1840198"/>
                </a:lnTo>
                <a:lnTo>
                  <a:pt x="55534" y="1829399"/>
                </a:lnTo>
                <a:lnTo>
                  <a:pt x="47601" y="1817965"/>
                </a:lnTo>
                <a:lnTo>
                  <a:pt x="39985" y="1806532"/>
                </a:lnTo>
                <a:lnTo>
                  <a:pt x="32686" y="1794463"/>
                </a:lnTo>
                <a:lnTo>
                  <a:pt x="26656" y="1781758"/>
                </a:lnTo>
                <a:lnTo>
                  <a:pt x="20944" y="1768419"/>
                </a:lnTo>
                <a:lnTo>
                  <a:pt x="16184" y="1755397"/>
                </a:lnTo>
                <a:lnTo>
                  <a:pt x="11741" y="1741740"/>
                </a:lnTo>
                <a:lnTo>
                  <a:pt x="8251" y="1727131"/>
                </a:lnTo>
                <a:lnTo>
                  <a:pt x="5077" y="1712838"/>
                </a:lnTo>
                <a:lnTo>
                  <a:pt x="2856" y="1698229"/>
                </a:lnTo>
                <a:lnTo>
                  <a:pt x="1269" y="1682984"/>
                </a:lnTo>
                <a:lnTo>
                  <a:pt x="317" y="1667421"/>
                </a:lnTo>
                <a:lnTo>
                  <a:pt x="0" y="1651541"/>
                </a:lnTo>
                <a:lnTo>
                  <a:pt x="0" y="184210"/>
                </a:lnTo>
                <a:lnTo>
                  <a:pt x="0" y="175000"/>
                </a:lnTo>
                <a:lnTo>
                  <a:pt x="634" y="165472"/>
                </a:lnTo>
                <a:lnTo>
                  <a:pt x="1904" y="156261"/>
                </a:lnTo>
                <a:lnTo>
                  <a:pt x="3808" y="147368"/>
                </a:lnTo>
                <a:lnTo>
                  <a:pt x="6029" y="138475"/>
                </a:lnTo>
                <a:lnTo>
                  <a:pt x="8251" y="129582"/>
                </a:lnTo>
                <a:lnTo>
                  <a:pt x="11107" y="121325"/>
                </a:lnTo>
                <a:lnTo>
                  <a:pt x="14280" y="112749"/>
                </a:lnTo>
                <a:lnTo>
                  <a:pt x="18088" y="104492"/>
                </a:lnTo>
                <a:lnTo>
                  <a:pt x="22214" y="96551"/>
                </a:lnTo>
                <a:lnTo>
                  <a:pt x="26656" y="88611"/>
                </a:lnTo>
                <a:lnTo>
                  <a:pt x="31416" y="81306"/>
                </a:lnTo>
                <a:lnTo>
                  <a:pt x="36494" y="74002"/>
                </a:lnTo>
                <a:lnTo>
                  <a:pt x="41889" y="67014"/>
                </a:lnTo>
                <a:lnTo>
                  <a:pt x="47918" y="60345"/>
                </a:lnTo>
                <a:lnTo>
                  <a:pt x="53948" y="53993"/>
                </a:lnTo>
                <a:lnTo>
                  <a:pt x="60612" y="47640"/>
                </a:lnTo>
                <a:lnTo>
                  <a:pt x="66959" y="42241"/>
                </a:lnTo>
                <a:lnTo>
                  <a:pt x="74257" y="36842"/>
                </a:lnTo>
                <a:lnTo>
                  <a:pt x="81556" y="31443"/>
                </a:lnTo>
                <a:lnTo>
                  <a:pt x="88855" y="26679"/>
                </a:lnTo>
                <a:lnTo>
                  <a:pt x="96471" y="22232"/>
                </a:lnTo>
                <a:lnTo>
                  <a:pt x="104405" y="18421"/>
                </a:lnTo>
                <a:lnTo>
                  <a:pt x="112338" y="14610"/>
                </a:lnTo>
                <a:lnTo>
                  <a:pt x="120906" y="11434"/>
                </a:lnTo>
                <a:lnTo>
                  <a:pt x="129475" y="8258"/>
                </a:lnTo>
                <a:lnTo>
                  <a:pt x="138360" y="5717"/>
                </a:lnTo>
                <a:lnTo>
                  <a:pt x="146928" y="3494"/>
                </a:lnTo>
                <a:lnTo>
                  <a:pt x="156131" y="1905"/>
                </a:lnTo>
                <a:lnTo>
                  <a:pt x="165651" y="953"/>
                </a:lnTo>
                <a:lnTo>
                  <a:pt x="174854" y="317"/>
                </a:lnTo>
                <a:lnTo>
                  <a:pt x="184374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8" name="KSO_Shape"/>
          <p:cNvSpPr/>
          <p:nvPr/>
        </p:nvSpPr>
        <p:spPr bwMode="auto">
          <a:xfrm>
            <a:off x="4634333" y="2520442"/>
            <a:ext cx="538163" cy="442913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rgbClr val="E5B704"/>
          </a:solidFill>
          <a:ln>
            <a:noFill/>
          </a:ln>
        </p:spPr>
        <p:txBody>
          <a:bodyPr anchor="ctr">
            <a:noAutofit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lvl="0" algn="ctr"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8335" y="5607685"/>
            <a:ext cx="1716405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后勤人员管理</a:t>
            </a:r>
            <a:endParaRPr lang="zh-CN" altLang="en-US" sz="1600" b="1" dirty="0" smtClean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1830" y="4368165"/>
            <a:ext cx="166878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消防设施管理</a:t>
            </a:r>
            <a:endParaRPr lang="zh-CN" altLang="en-US" sz="1600" b="1" dirty="0" smtClean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44115" y="3096260"/>
            <a:ext cx="149479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医疗服务管理</a:t>
            </a:r>
            <a:endParaRPr lang="zh-CN" altLang="en-US" sz="1600" b="1" dirty="0" smtClean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70045" y="5607685"/>
            <a:ext cx="166751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失物招领管理</a:t>
            </a:r>
            <a:endParaRPr lang="zh-CN" altLang="en-US" sz="1600" b="1" dirty="0" smtClean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70045" y="3096260"/>
            <a:ext cx="151130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基础设置管理</a:t>
            </a:r>
            <a:endParaRPr lang="zh-CN" altLang="en-US" sz="1600" b="1" dirty="0" smtClean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340610" y="4368165"/>
            <a:ext cx="168402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绿化保洁管理</a:t>
            </a:r>
            <a:endParaRPr lang="zh-CN" altLang="en-US" sz="1600" b="1" dirty="0" smtClean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flipH="1">
            <a:off x="2330450" y="2403475"/>
            <a:ext cx="4445" cy="3764280"/>
          </a:xfrm>
          <a:prstGeom prst="line">
            <a:avLst/>
          </a:prstGeom>
          <a:ln>
            <a:solidFill>
              <a:srgbClr val="E5B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4024630" y="2403475"/>
            <a:ext cx="11430" cy="3723005"/>
          </a:xfrm>
          <a:prstGeom prst="line">
            <a:avLst/>
          </a:prstGeom>
          <a:ln>
            <a:solidFill>
              <a:srgbClr val="E5B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220595" y="5607685"/>
            <a:ext cx="1923415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投诉与建议管理</a:t>
            </a:r>
            <a:endParaRPr lang="zh-CN" altLang="en-US" sz="1600" b="1" dirty="0" smtClean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170045" y="4368165"/>
            <a:ext cx="151130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安全保卫管理</a:t>
            </a:r>
            <a:endParaRPr lang="zh-CN" altLang="en-US" sz="1600" b="1" dirty="0" smtClean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06450" y="3096260"/>
            <a:ext cx="1486535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餐饮管理</a:t>
            </a:r>
            <a:endParaRPr lang="zh-CN" altLang="en-US" sz="1600" b="1" dirty="0" smtClean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927100" y="4824095"/>
            <a:ext cx="4700905" cy="0"/>
          </a:xfrm>
          <a:prstGeom prst="line">
            <a:avLst/>
          </a:prstGeom>
          <a:ln>
            <a:solidFill>
              <a:srgbClr val="E5B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283"/>
          <p:cNvSpPr>
            <a:spLocks noEditPoints="1"/>
          </p:cNvSpPr>
          <p:nvPr/>
        </p:nvSpPr>
        <p:spPr bwMode="auto">
          <a:xfrm>
            <a:off x="1325362" y="2527622"/>
            <a:ext cx="447675" cy="441325"/>
          </a:xfrm>
          <a:custGeom>
            <a:avLst/>
            <a:gdLst>
              <a:gd name="T0" fmla="*/ 2147483647 w 78"/>
              <a:gd name="T1" fmla="*/ 2147483647 h 77"/>
              <a:gd name="T2" fmla="*/ 2147483647 w 78"/>
              <a:gd name="T3" fmla="*/ 2147483647 h 77"/>
              <a:gd name="T4" fmla="*/ 2147483647 w 78"/>
              <a:gd name="T5" fmla="*/ 2147483647 h 77"/>
              <a:gd name="T6" fmla="*/ 2147483647 w 78"/>
              <a:gd name="T7" fmla="*/ 2147483647 h 77"/>
              <a:gd name="T8" fmla="*/ 2147483647 w 78"/>
              <a:gd name="T9" fmla="*/ 2147483647 h 77"/>
              <a:gd name="T10" fmla="*/ 2147483647 w 78"/>
              <a:gd name="T11" fmla="*/ 2147483647 h 77"/>
              <a:gd name="T12" fmla="*/ 2147483647 w 78"/>
              <a:gd name="T13" fmla="*/ 2147483647 h 77"/>
              <a:gd name="T14" fmla="*/ 2147483647 w 78"/>
              <a:gd name="T15" fmla="*/ 2147483647 h 77"/>
              <a:gd name="T16" fmla="*/ 2147483647 w 78"/>
              <a:gd name="T17" fmla="*/ 2147483647 h 77"/>
              <a:gd name="T18" fmla="*/ 2147483647 w 78"/>
              <a:gd name="T19" fmla="*/ 2147483647 h 77"/>
              <a:gd name="T20" fmla="*/ 2147483647 w 78"/>
              <a:gd name="T21" fmla="*/ 2147483647 h 77"/>
              <a:gd name="T22" fmla="*/ 2147483647 w 78"/>
              <a:gd name="T23" fmla="*/ 2147483647 h 77"/>
              <a:gd name="T24" fmla="*/ 2147483647 w 78"/>
              <a:gd name="T25" fmla="*/ 2147483647 h 77"/>
              <a:gd name="T26" fmla="*/ 0 w 78"/>
              <a:gd name="T27" fmla="*/ 2147483647 h 77"/>
              <a:gd name="T28" fmla="*/ 2147483647 w 78"/>
              <a:gd name="T29" fmla="*/ 2147483647 h 77"/>
              <a:gd name="T30" fmla="*/ 2147483647 w 78"/>
              <a:gd name="T31" fmla="*/ 2147483647 h 77"/>
              <a:gd name="T32" fmla="*/ 2147483647 w 78"/>
              <a:gd name="T33" fmla="*/ 2147483647 h 77"/>
              <a:gd name="T34" fmla="*/ 2147483647 w 78"/>
              <a:gd name="T35" fmla="*/ 2147483647 h 77"/>
              <a:gd name="T36" fmla="*/ 2147483647 w 78"/>
              <a:gd name="T37" fmla="*/ 2147483647 h 77"/>
              <a:gd name="T38" fmla="*/ 2147483647 w 78"/>
              <a:gd name="T39" fmla="*/ 2147483647 h 77"/>
              <a:gd name="T40" fmla="*/ 2147483647 w 78"/>
              <a:gd name="T41" fmla="*/ 2147483647 h 77"/>
              <a:gd name="T42" fmla="*/ 2147483647 w 78"/>
              <a:gd name="T43" fmla="*/ 2147483647 h 77"/>
              <a:gd name="T44" fmla="*/ 2147483647 w 78"/>
              <a:gd name="T45" fmla="*/ 2147483647 h 77"/>
              <a:gd name="T46" fmla="*/ 2147483647 w 78"/>
              <a:gd name="T47" fmla="*/ 2147483647 h 77"/>
              <a:gd name="T48" fmla="*/ 2147483647 w 78"/>
              <a:gd name="T49" fmla="*/ 2147483647 h 77"/>
              <a:gd name="T50" fmla="*/ 2147483647 w 78"/>
              <a:gd name="T51" fmla="*/ 2147483647 h 77"/>
              <a:gd name="T52" fmla="*/ 2147483647 w 78"/>
              <a:gd name="T53" fmla="*/ 2147483647 h 77"/>
              <a:gd name="T54" fmla="*/ 2147483647 w 78"/>
              <a:gd name="T55" fmla="*/ 2147483647 h 77"/>
              <a:gd name="T56" fmla="*/ 2147483647 w 78"/>
              <a:gd name="T57" fmla="*/ 2147483647 h 77"/>
              <a:gd name="T58" fmla="*/ 2147483647 w 78"/>
              <a:gd name="T59" fmla="*/ 2147483647 h 77"/>
              <a:gd name="T60" fmla="*/ 2147483647 w 78"/>
              <a:gd name="T61" fmla="*/ 2147483647 h 77"/>
              <a:gd name="T62" fmla="*/ 2147483647 w 78"/>
              <a:gd name="T63" fmla="*/ 2147483647 h 77"/>
              <a:gd name="T64" fmla="*/ 2147483647 w 78"/>
              <a:gd name="T65" fmla="*/ 2147483647 h 77"/>
              <a:gd name="T66" fmla="*/ 2147483647 w 78"/>
              <a:gd name="T67" fmla="*/ 2147483647 h 77"/>
              <a:gd name="T68" fmla="*/ 2147483647 w 78"/>
              <a:gd name="T69" fmla="*/ 0 h 77"/>
              <a:gd name="T70" fmla="*/ 2147483647 w 78"/>
              <a:gd name="T71" fmla="*/ 2147483647 h 77"/>
              <a:gd name="T72" fmla="*/ 2147483647 w 78"/>
              <a:gd name="T73" fmla="*/ 2147483647 h 77"/>
              <a:gd name="T74" fmla="*/ 2147483647 w 78"/>
              <a:gd name="T75" fmla="*/ 2147483647 h 7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78" h="77">
                <a:moveTo>
                  <a:pt x="59" y="63"/>
                </a:moveTo>
                <a:cubicBezTo>
                  <a:pt x="61" y="61"/>
                  <a:pt x="64" y="59"/>
                  <a:pt x="67" y="58"/>
                </a:cubicBezTo>
                <a:cubicBezTo>
                  <a:pt x="69" y="57"/>
                  <a:pt x="72" y="55"/>
                  <a:pt x="74" y="53"/>
                </a:cubicBezTo>
                <a:cubicBezTo>
                  <a:pt x="76" y="51"/>
                  <a:pt x="78" y="48"/>
                  <a:pt x="78" y="44"/>
                </a:cubicBezTo>
                <a:cubicBezTo>
                  <a:pt x="78" y="43"/>
                  <a:pt x="78" y="42"/>
                  <a:pt x="78" y="41"/>
                </a:cubicBezTo>
                <a:cubicBezTo>
                  <a:pt x="77" y="39"/>
                  <a:pt x="76" y="38"/>
                  <a:pt x="75" y="37"/>
                </a:cubicBezTo>
                <a:cubicBezTo>
                  <a:pt x="73" y="36"/>
                  <a:pt x="72" y="35"/>
                  <a:pt x="70" y="35"/>
                </a:cubicBezTo>
                <a:cubicBezTo>
                  <a:pt x="69" y="35"/>
                  <a:pt x="69" y="36"/>
                  <a:pt x="68" y="36"/>
                </a:cubicBezTo>
                <a:cubicBezTo>
                  <a:pt x="68" y="33"/>
                  <a:pt x="68" y="32"/>
                  <a:pt x="68" y="32"/>
                </a:cubicBezTo>
                <a:cubicBezTo>
                  <a:pt x="68" y="31"/>
                  <a:pt x="68" y="31"/>
                  <a:pt x="67" y="31"/>
                </a:cubicBezTo>
                <a:cubicBezTo>
                  <a:pt x="10" y="31"/>
                  <a:pt x="10" y="31"/>
                  <a:pt x="10" y="31"/>
                </a:cubicBezTo>
                <a:cubicBezTo>
                  <a:pt x="9" y="31"/>
                  <a:pt x="9" y="31"/>
                  <a:pt x="9" y="32"/>
                </a:cubicBezTo>
                <a:cubicBezTo>
                  <a:pt x="9" y="32"/>
                  <a:pt x="9" y="53"/>
                  <a:pt x="21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10" y="77"/>
                  <a:pt x="30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67" y="77"/>
                  <a:pt x="78" y="67"/>
                  <a:pt x="78" y="67"/>
                </a:cubicBezTo>
                <a:cubicBezTo>
                  <a:pt x="56" y="67"/>
                  <a:pt x="56" y="67"/>
                  <a:pt x="56" y="67"/>
                </a:cubicBezTo>
                <a:cubicBezTo>
                  <a:pt x="57" y="66"/>
                  <a:pt x="58" y="65"/>
                  <a:pt x="59" y="63"/>
                </a:cubicBezTo>
                <a:close/>
                <a:moveTo>
                  <a:pt x="68" y="40"/>
                </a:moveTo>
                <a:cubicBezTo>
                  <a:pt x="68" y="40"/>
                  <a:pt x="69" y="40"/>
                  <a:pt x="70" y="40"/>
                </a:cubicBezTo>
                <a:cubicBezTo>
                  <a:pt x="71" y="40"/>
                  <a:pt x="72" y="40"/>
                  <a:pt x="72" y="40"/>
                </a:cubicBezTo>
                <a:cubicBezTo>
                  <a:pt x="73" y="41"/>
                  <a:pt x="73" y="41"/>
                  <a:pt x="74" y="42"/>
                </a:cubicBezTo>
                <a:cubicBezTo>
                  <a:pt x="74" y="43"/>
                  <a:pt x="74" y="44"/>
                  <a:pt x="74" y="44"/>
                </a:cubicBezTo>
                <a:cubicBezTo>
                  <a:pt x="74" y="46"/>
                  <a:pt x="73" y="48"/>
                  <a:pt x="71" y="50"/>
                </a:cubicBezTo>
                <a:cubicBezTo>
                  <a:pt x="69" y="52"/>
                  <a:pt x="67" y="53"/>
                  <a:pt x="65" y="54"/>
                </a:cubicBezTo>
                <a:cubicBezTo>
                  <a:pt x="64" y="54"/>
                  <a:pt x="64" y="54"/>
                  <a:pt x="63" y="55"/>
                </a:cubicBezTo>
                <a:cubicBezTo>
                  <a:pt x="66" y="50"/>
                  <a:pt x="67" y="44"/>
                  <a:pt x="68" y="40"/>
                </a:cubicBezTo>
                <a:close/>
                <a:moveTo>
                  <a:pt x="36" y="24"/>
                </a:moveTo>
                <a:cubicBezTo>
                  <a:pt x="38" y="22"/>
                  <a:pt x="42" y="21"/>
                  <a:pt x="43" y="20"/>
                </a:cubicBezTo>
                <a:cubicBezTo>
                  <a:pt x="46" y="17"/>
                  <a:pt x="47" y="14"/>
                  <a:pt x="48" y="10"/>
                </a:cubicBezTo>
                <a:cubicBezTo>
                  <a:pt x="46" y="13"/>
                  <a:pt x="45" y="15"/>
                  <a:pt x="42" y="17"/>
                </a:cubicBezTo>
                <a:cubicBezTo>
                  <a:pt x="39" y="18"/>
                  <a:pt x="37" y="20"/>
                  <a:pt x="36" y="24"/>
                </a:cubicBezTo>
                <a:close/>
                <a:moveTo>
                  <a:pt x="42" y="9"/>
                </a:moveTo>
                <a:cubicBezTo>
                  <a:pt x="44" y="6"/>
                  <a:pt x="44" y="3"/>
                  <a:pt x="43" y="0"/>
                </a:cubicBezTo>
                <a:cubicBezTo>
                  <a:pt x="41" y="4"/>
                  <a:pt x="35" y="8"/>
                  <a:pt x="33" y="11"/>
                </a:cubicBezTo>
                <a:cubicBezTo>
                  <a:pt x="29" y="14"/>
                  <a:pt x="29" y="18"/>
                  <a:pt x="30" y="23"/>
                </a:cubicBezTo>
                <a:cubicBezTo>
                  <a:pt x="32" y="17"/>
                  <a:pt x="40" y="14"/>
                  <a:pt x="42" y="9"/>
                </a:cubicBezTo>
                <a:close/>
              </a:path>
            </a:pathLst>
          </a:custGeom>
          <a:solidFill>
            <a:srgbClr val="E5B704"/>
          </a:solidFill>
          <a:ln>
            <a:noFill/>
          </a:ln>
        </p:spPr>
        <p:txBody>
          <a:bodyPr anchor="ctr">
            <a:noAutofit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lvl="0" algn="ctr"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86" name="Freeform 551"/>
          <p:cNvSpPr>
            <a:spLocks noEditPoints="1"/>
          </p:cNvSpPr>
          <p:nvPr/>
        </p:nvSpPr>
        <p:spPr bwMode="auto">
          <a:xfrm>
            <a:off x="1213917" y="5087940"/>
            <a:ext cx="584200" cy="412750"/>
          </a:xfrm>
          <a:custGeom>
            <a:avLst/>
            <a:gdLst>
              <a:gd name="T0" fmla="*/ 2147483647 w 102"/>
              <a:gd name="T1" fmla="*/ 2147483647 h 72"/>
              <a:gd name="T2" fmla="*/ 2147483647 w 102"/>
              <a:gd name="T3" fmla="*/ 2147483647 h 72"/>
              <a:gd name="T4" fmla="*/ 2147483647 w 102"/>
              <a:gd name="T5" fmla="*/ 2147483647 h 72"/>
              <a:gd name="T6" fmla="*/ 2147483647 w 102"/>
              <a:gd name="T7" fmla="*/ 2147483647 h 72"/>
              <a:gd name="T8" fmla="*/ 2147483647 w 102"/>
              <a:gd name="T9" fmla="*/ 2147483647 h 72"/>
              <a:gd name="T10" fmla="*/ 2147483647 w 102"/>
              <a:gd name="T11" fmla="*/ 2147483647 h 72"/>
              <a:gd name="T12" fmla="*/ 2147483647 w 102"/>
              <a:gd name="T13" fmla="*/ 2147483647 h 72"/>
              <a:gd name="T14" fmla="*/ 2147483647 w 102"/>
              <a:gd name="T15" fmla="*/ 2147483647 h 72"/>
              <a:gd name="T16" fmla="*/ 2147483647 w 102"/>
              <a:gd name="T17" fmla="*/ 2147483647 h 72"/>
              <a:gd name="T18" fmla="*/ 2147483647 w 102"/>
              <a:gd name="T19" fmla="*/ 2147483647 h 72"/>
              <a:gd name="T20" fmla="*/ 2147483647 w 102"/>
              <a:gd name="T21" fmla="*/ 2147483647 h 72"/>
              <a:gd name="T22" fmla="*/ 0 w 102"/>
              <a:gd name="T23" fmla="*/ 2147483647 h 72"/>
              <a:gd name="T24" fmla="*/ 2147483647 w 102"/>
              <a:gd name="T25" fmla="*/ 2147483647 h 72"/>
              <a:gd name="T26" fmla="*/ 2147483647 w 102"/>
              <a:gd name="T27" fmla="*/ 2147483647 h 72"/>
              <a:gd name="T28" fmla="*/ 2147483647 w 102"/>
              <a:gd name="T29" fmla="*/ 2147483647 h 72"/>
              <a:gd name="T30" fmla="*/ 2147483647 w 102"/>
              <a:gd name="T31" fmla="*/ 2147483647 h 72"/>
              <a:gd name="T32" fmla="*/ 2147483647 w 102"/>
              <a:gd name="T33" fmla="*/ 2147483647 h 72"/>
              <a:gd name="T34" fmla="*/ 2147483647 w 102"/>
              <a:gd name="T35" fmla="*/ 2147483647 h 72"/>
              <a:gd name="T36" fmla="*/ 2147483647 w 102"/>
              <a:gd name="T37" fmla="*/ 2147483647 h 72"/>
              <a:gd name="T38" fmla="*/ 2147483647 w 102"/>
              <a:gd name="T39" fmla="*/ 2147483647 h 72"/>
              <a:gd name="T40" fmla="*/ 2147483647 w 102"/>
              <a:gd name="T41" fmla="*/ 2147483647 h 72"/>
              <a:gd name="T42" fmla="*/ 2147483647 w 102"/>
              <a:gd name="T43" fmla="*/ 2147483647 h 72"/>
              <a:gd name="T44" fmla="*/ 2147483647 w 102"/>
              <a:gd name="T45" fmla="*/ 2147483647 h 72"/>
              <a:gd name="T46" fmla="*/ 2147483647 w 102"/>
              <a:gd name="T47" fmla="*/ 0 h 72"/>
              <a:gd name="T48" fmla="*/ 2147483647 w 102"/>
              <a:gd name="T49" fmla="*/ 2147483647 h 72"/>
              <a:gd name="T50" fmla="*/ 2147483647 w 102"/>
              <a:gd name="T51" fmla="*/ 2147483647 h 72"/>
              <a:gd name="T52" fmla="*/ 2147483647 w 102"/>
              <a:gd name="T53" fmla="*/ 2147483647 h 7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02" h="72">
                <a:moveTo>
                  <a:pt x="34" y="24"/>
                </a:moveTo>
                <a:cubicBezTo>
                  <a:pt x="34" y="18"/>
                  <a:pt x="30" y="14"/>
                  <a:pt x="24" y="14"/>
                </a:cubicBezTo>
                <a:cubicBezTo>
                  <a:pt x="19" y="14"/>
                  <a:pt x="14" y="18"/>
                  <a:pt x="14" y="24"/>
                </a:cubicBezTo>
                <a:cubicBezTo>
                  <a:pt x="14" y="30"/>
                  <a:pt x="19" y="35"/>
                  <a:pt x="24" y="35"/>
                </a:cubicBezTo>
                <a:cubicBezTo>
                  <a:pt x="30" y="35"/>
                  <a:pt x="34" y="30"/>
                  <a:pt x="34" y="24"/>
                </a:cubicBezTo>
                <a:close/>
                <a:moveTo>
                  <a:pt x="102" y="72"/>
                </a:moveTo>
                <a:cubicBezTo>
                  <a:pt x="102" y="51"/>
                  <a:pt x="91" y="35"/>
                  <a:pt x="78" y="35"/>
                </a:cubicBezTo>
                <a:cubicBezTo>
                  <a:pt x="75" y="35"/>
                  <a:pt x="73" y="35"/>
                  <a:pt x="70" y="36"/>
                </a:cubicBezTo>
                <a:cubicBezTo>
                  <a:pt x="66" y="27"/>
                  <a:pt x="59" y="21"/>
                  <a:pt x="51" y="21"/>
                </a:cubicBezTo>
                <a:cubicBezTo>
                  <a:pt x="43" y="21"/>
                  <a:pt x="36" y="27"/>
                  <a:pt x="32" y="36"/>
                </a:cubicBezTo>
                <a:cubicBezTo>
                  <a:pt x="29" y="35"/>
                  <a:pt x="27" y="35"/>
                  <a:pt x="24" y="35"/>
                </a:cubicBezTo>
                <a:cubicBezTo>
                  <a:pt x="11" y="35"/>
                  <a:pt x="0" y="51"/>
                  <a:pt x="0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67"/>
                  <a:pt x="47" y="63"/>
                  <a:pt x="46" y="58"/>
                </a:cubicBezTo>
                <a:cubicBezTo>
                  <a:pt x="56" y="58"/>
                  <a:pt x="56" y="58"/>
                  <a:pt x="56" y="58"/>
                </a:cubicBezTo>
                <a:cubicBezTo>
                  <a:pt x="55" y="63"/>
                  <a:pt x="54" y="67"/>
                  <a:pt x="54" y="72"/>
                </a:cubicBezTo>
                <a:lnTo>
                  <a:pt x="102" y="72"/>
                </a:lnTo>
                <a:close/>
                <a:moveTo>
                  <a:pt x="88" y="24"/>
                </a:moveTo>
                <a:cubicBezTo>
                  <a:pt x="88" y="18"/>
                  <a:pt x="83" y="14"/>
                  <a:pt x="78" y="14"/>
                </a:cubicBezTo>
                <a:cubicBezTo>
                  <a:pt x="72" y="14"/>
                  <a:pt x="68" y="18"/>
                  <a:pt x="68" y="24"/>
                </a:cubicBezTo>
                <a:cubicBezTo>
                  <a:pt x="68" y="30"/>
                  <a:pt x="72" y="35"/>
                  <a:pt x="78" y="35"/>
                </a:cubicBezTo>
                <a:cubicBezTo>
                  <a:pt x="83" y="35"/>
                  <a:pt x="88" y="30"/>
                  <a:pt x="88" y="24"/>
                </a:cubicBezTo>
                <a:close/>
                <a:moveTo>
                  <a:pt x="61" y="10"/>
                </a:moveTo>
                <a:cubicBezTo>
                  <a:pt x="61" y="5"/>
                  <a:pt x="56" y="0"/>
                  <a:pt x="51" y="0"/>
                </a:cubicBezTo>
                <a:cubicBezTo>
                  <a:pt x="45" y="0"/>
                  <a:pt x="41" y="5"/>
                  <a:pt x="41" y="10"/>
                </a:cubicBezTo>
                <a:cubicBezTo>
                  <a:pt x="41" y="16"/>
                  <a:pt x="45" y="21"/>
                  <a:pt x="51" y="21"/>
                </a:cubicBezTo>
                <a:cubicBezTo>
                  <a:pt x="56" y="21"/>
                  <a:pt x="61" y="16"/>
                  <a:pt x="61" y="1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3" name="Freeform 220"/>
          <p:cNvSpPr/>
          <p:nvPr/>
        </p:nvSpPr>
        <p:spPr bwMode="auto">
          <a:xfrm>
            <a:off x="1376680" y="3641725"/>
            <a:ext cx="345440" cy="457835"/>
          </a:xfrm>
          <a:custGeom>
            <a:avLst/>
            <a:gdLst>
              <a:gd name="T0" fmla="*/ 2147483647 w 86"/>
              <a:gd name="T1" fmla="*/ 2147483647 h 103"/>
              <a:gd name="T2" fmla="*/ 2147483647 w 86"/>
              <a:gd name="T3" fmla="*/ 2147483647 h 103"/>
              <a:gd name="T4" fmla="*/ 2147483647 w 86"/>
              <a:gd name="T5" fmla="*/ 2147483647 h 103"/>
              <a:gd name="T6" fmla="*/ 2147483647 w 86"/>
              <a:gd name="T7" fmla="*/ 2147483647 h 103"/>
              <a:gd name="T8" fmla="*/ 2147483647 w 86"/>
              <a:gd name="T9" fmla="*/ 2147483647 h 103"/>
              <a:gd name="T10" fmla="*/ 2147483647 w 86"/>
              <a:gd name="T11" fmla="*/ 2147483647 h 103"/>
              <a:gd name="T12" fmla="*/ 2147483647 w 86"/>
              <a:gd name="T13" fmla="*/ 2147483647 h 103"/>
              <a:gd name="T14" fmla="*/ 2147483647 w 86"/>
              <a:gd name="T15" fmla="*/ 2147483647 h 103"/>
              <a:gd name="T16" fmla="*/ 2147483647 w 86"/>
              <a:gd name="T17" fmla="*/ 2147483647 h 103"/>
              <a:gd name="T18" fmla="*/ 2147483647 w 86"/>
              <a:gd name="T19" fmla="*/ 0 h 103"/>
              <a:gd name="T20" fmla="*/ 2147483647 w 86"/>
              <a:gd name="T21" fmla="*/ 2147483647 h 103"/>
              <a:gd name="T22" fmla="*/ 2147483647 w 86"/>
              <a:gd name="T23" fmla="*/ 2147483647 h 103"/>
              <a:gd name="T24" fmla="*/ 2147483647 w 86"/>
              <a:gd name="T25" fmla="*/ 2147483647 h 103"/>
              <a:gd name="T26" fmla="*/ 2147483647 w 86"/>
              <a:gd name="T27" fmla="*/ 2147483647 h 103"/>
              <a:gd name="T28" fmla="*/ 2147483647 w 86"/>
              <a:gd name="T29" fmla="*/ 2147483647 h 103"/>
              <a:gd name="T30" fmla="*/ 2147483647 w 86"/>
              <a:gd name="T31" fmla="*/ 2147483647 h 103"/>
              <a:gd name="T32" fmla="*/ 2147483647 w 86"/>
              <a:gd name="T33" fmla="*/ 2147483647 h 103"/>
              <a:gd name="T34" fmla="*/ 2147483647 w 86"/>
              <a:gd name="T35" fmla="*/ 2147483647 h 10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86" h="103">
                <a:moveTo>
                  <a:pt x="17" y="103"/>
                </a:moveTo>
                <a:cubicBezTo>
                  <a:pt x="8" y="97"/>
                  <a:pt x="0" y="86"/>
                  <a:pt x="2" y="75"/>
                </a:cubicBezTo>
                <a:cubicBezTo>
                  <a:pt x="3" y="64"/>
                  <a:pt x="19" y="56"/>
                  <a:pt x="15" y="45"/>
                </a:cubicBezTo>
                <a:cubicBezTo>
                  <a:pt x="17" y="46"/>
                  <a:pt x="18" y="47"/>
                  <a:pt x="19" y="49"/>
                </a:cubicBezTo>
                <a:cubicBezTo>
                  <a:pt x="20" y="50"/>
                  <a:pt x="20" y="53"/>
                  <a:pt x="22" y="53"/>
                </a:cubicBezTo>
                <a:cubicBezTo>
                  <a:pt x="25" y="54"/>
                  <a:pt x="27" y="48"/>
                  <a:pt x="27" y="45"/>
                </a:cubicBezTo>
                <a:cubicBezTo>
                  <a:pt x="28" y="41"/>
                  <a:pt x="26" y="36"/>
                  <a:pt x="27" y="31"/>
                </a:cubicBezTo>
                <a:cubicBezTo>
                  <a:pt x="27" y="31"/>
                  <a:pt x="28" y="36"/>
                  <a:pt x="29" y="34"/>
                </a:cubicBezTo>
                <a:cubicBezTo>
                  <a:pt x="32" y="30"/>
                  <a:pt x="31" y="25"/>
                  <a:pt x="33" y="21"/>
                </a:cubicBezTo>
                <a:cubicBezTo>
                  <a:pt x="37" y="13"/>
                  <a:pt x="45" y="3"/>
                  <a:pt x="48" y="0"/>
                </a:cubicBezTo>
                <a:cubicBezTo>
                  <a:pt x="46" y="5"/>
                  <a:pt x="48" y="10"/>
                  <a:pt x="51" y="14"/>
                </a:cubicBezTo>
                <a:cubicBezTo>
                  <a:pt x="53" y="18"/>
                  <a:pt x="50" y="24"/>
                  <a:pt x="54" y="19"/>
                </a:cubicBezTo>
                <a:cubicBezTo>
                  <a:pt x="55" y="32"/>
                  <a:pt x="64" y="30"/>
                  <a:pt x="63" y="44"/>
                </a:cubicBezTo>
                <a:cubicBezTo>
                  <a:pt x="64" y="32"/>
                  <a:pt x="68" y="33"/>
                  <a:pt x="68" y="33"/>
                </a:cubicBezTo>
                <a:cubicBezTo>
                  <a:pt x="68" y="54"/>
                  <a:pt x="86" y="53"/>
                  <a:pt x="76" y="76"/>
                </a:cubicBezTo>
                <a:cubicBezTo>
                  <a:pt x="78" y="76"/>
                  <a:pt x="79" y="75"/>
                  <a:pt x="81" y="73"/>
                </a:cubicBezTo>
                <a:cubicBezTo>
                  <a:pt x="82" y="86"/>
                  <a:pt x="76" y="97"/>
                  <a:pt x="65" y="103"/>
                </a:cubicBezTo>
                <a:lnTo>
                  <a:pt x="17" y="1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>
            <a:noAutofit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lvl="0" algn="ctr">
              <a:defRPr/>
            </a:pPr>
            <a:endParaRPr lang="zh-CN" altLang="en-US">
              <a:sym typeface="+mn-ea"/>
            </a:endParaRPr>
          </a:p>
        </p:txBody>
      </p:sp>
      <p:grpSp>
        <p:nvGrpSpPr>
          <p:cNvPr id="634" name="Group 259"/>
          <p:cNvGrpSpPr/>
          <p:nvPr/>
        </p:nvGrpSpPr>
        <p:grpSpPr>
          <a:xfrm>
            <a:off x="4654769" y="3738230"/>
            <a:ext cx="388938" cy="446088"/>
            <a:chOff x="4638675" y="4654550"/>
            <a:chExt cx="388938" cy="446088"/>
          </a:xfrm>
          <a:solidFill>
            <a:srgbClr val="27506E"/>
          </a:solidFill>
        </p:grpSpPr>
        <p:sp>
          <p:nvSpPr>
            <p:cNvPr id="635" name="Freeform 241"/>
            <p:cNvSpPr>
              <a:spLocks noEditPoints="1"/>
            </p:cNvSpPr>
            <p:nvPr/>
          </p:nvSpPr>
          <p:spPr bwMode="auto">
            <a:xfrm>
              <a:off x="4638675" y="4654550"/>
              <a:ext cx="388938" cy="446088"/>
            </a:xfrm>
            <a:custGeom>
              <a:avLst/>
              <a:gdLst>
                <a:gd name="T0" fmla="*/ 507 w 507"/>
                <a:gd name="T1" fmla="*/ 118 h 581"/>
                <a:gd name="T2" fmla="*/ 507 w 507"/>
                <a:gd name="T3" fmla="*/ 143 h 581"/>
                <a:gd name="T4" fmla="*/ 506 w 507"/>
                <a:gd name="T5" fmla="*/ 229 h 581"/>
                <a:gd name="T6" fmla="*/ 496 w 507"/>
                <a:gd name="T7" fmla="*/ 296 h 581"/>
                <a:gd name="T8" fmla="*/ 268 w 507"/>
                <a:gd name="T9" fmla="*/ 576 h 581"/>
                <a:gd name="T10" fmla="*/ 257 w 507"/>
                <a:gd name="T11" fmla="*/ 580 h 581"/>
                <a:gd name="T12" fmla="*/ 253 w 507"/>
                <a:gd name="T13" fmla="*/ 581 h 581"/>
                <a:gd name="T14" fmla="*/ 250 w 507"/>
                <a:gd name="T15" fmla="*/ 580 h 581"/>
                <a:gd name="T16" fmla="*/ 239 w 507"/>
                <a:gd name="T17" fmla="*/ 576 h 581"/>
                <a:gd name="T18" fmla="*/ 10 w 507"/>
                <a:gd name="T19" fmla="*/ 296 h 581"/>
                <a:gd name="T20" fmla="*/ 1 w 507"/>
                <a:gd name="T21" fmla="*/ 229 h 581"/>
                <a:gd name="T22" fmla="*/ 0 w 507"/>
                <a:gd name="T23" fmla="*/ 143 h 581"/>
                <a:gd name="T24" fmla="*/ 0 w 507"/>
                <a:gd name="T25" fmla="*/ 118 h 581"/>
                <a:gd name="T26" fmla="*/ 7 w 507"/>
                <a:gd name="T27" fmla="*/ 109 h 581"/>
                <a:gd name="T28" fmla="*/ 31 w 507"/>
                <a:gd name="T29" fmla="*/ 102 h 581"/>
                <a:gd name="T30" fmla="*/ 148 w 507"/>
                <a:gd name="T31" fmla="*/ 44 h 581"/>
                <a:gd name="T32" fmla="*/ 253 w 507"/>
                <a:gd name="T33" fmla="*/ 0 h 581"/>
                <a:gd name="T34" fmla="*/ 359 w 507"/>
                <a:gd name="T35" fmla="*/ 44 h 581"/>
                <a:gd name="T36" fmla="*/ 476 w 507"/>
                <a:gd name="T37" fmla="*/ 102 h 581"/>
                <a:gd name="T38" fmla="*/ 500 w 507"/>
                <a:gd name="T39" fmla="*/ 109 h 581"/>
                <a:gd name="T40" fmla="*/ 507 w 507"/>
                <a:gd name="T41" fmla="*/ 118 h 581"/>
                <a:gd name="T42" fmla="*/ 488 w 507"/>
                <a:gd name="T43" fmla="*/ 125 h 581"/>
                <a:gd name="T44" fmla="*/ 471 w 507"/>
                <a:gd name="T45" fmla="*/ 120 h 581"/>
                <a:gd name="T46" fmla="*/ 349 w 507"/>
                <a:gd name="T47" fmla="*/ 59 h 581"/>
                <a:gd name="T48" fmla="*/ 253 w 507"/>
                <a:gd name="T49" fmla="*/ 19 h 581"/>
                <a:gd name="T50" fmla="*/ 158 w 507"/>
                <a:gd name="T51" fmla="*/ 59 h 581"/>
                <a:gd name="T52" fmla="*/ 36 w 507"/>
                <a:gd name="T53" fmla="*/ 120 h 581"/>
                <a:gd name="T54" fmla="*/ 19 w 507"/>
                <a:gd name="T55" fmla="*/ 125 h 581"/>
                <a:gd name="T56" fmla="*/ 19 w 507"/>
                <a:gd name="T57" fmla="*/ 143 h 581"/>
                <a:gd name="T58" fmla="*/ 20 w 507"/>
                <a:gd name="T59" fmla="*/ 228 h 581"/>
                <a:gd name="T60" fmla="*/ 29 w 507"/>
                <a:gd name="T61" fmla="*/ 292 h 581"/>
                <a:gd name="T62" fmla="*/ 245 w 507"/>
                <a:gd name="T63" fmla="*/ 559 h 581"/>
                <a:gd name="T64" fmla="*/ 253 w 507"/>
                <a:gd name="T65" fmla="*/ 562 h 581"/>
                <a:gd name="T66" fmla="*/ 262 w 507"/>
                <a:gd name="T67" fmla="*/ 559 h 581"/>
                <a:gd name="T68" fmla="*/ 478 w 507"/>
                <a:gd name="T69" fmla="*/ 292 h 581"/>
                <a:gd name="T70" fmla="*/ 487 w 507"/>
                <a:gd name="T71" fmla="*/ 228 h 581"/>
                <a:gd name="T72" fmla="*/ 488 w 507"/>
                <a:gd name="T73" fmla="*/ 143 h 581"/>
                <a:gd name="T74" fmla="*/ 488 w 507"/>
                <a:gd name="T75" fmla="*/ 125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7" h="581">
                  <a:moveTo>
                    <a:pt x="507" y="118"/>
                  </a:moveTo>
                  <a:cubicBezTo>
                    <a:pt x="507" y="143"/>
                    <a:pt x="507" y="143"/>
                    <a:pt x="507" y="143"/>
                  </a:cubicBezTo>
                  <a:cubicBezTo>
                    <a:pt x="507" y="151"/>
                    <a:pt x="507" y="217"/>
                    <a:pt x="506" y="229"/>
                  </a:cubicBezTo>
                  <a:cubicBezTo>
                    <a:pt x="504" y="252"/>
                    <a:pt x="501" y="275"/>
                    <a:pt x="496" y="296"/>
                  </a:cubicBezTo>
                  <a:cubicBezTo>
                    <a:pt x="451" y="505"/>
                    <a:pt x="276" y="573"/>
                    <a:pt x="268" y="576"/>
                  </a:cubicBezTo>
                  <a:cubicBezTo>
                    <a:pt x="257" y="580"/>
                    <a:pt x="257" y="580"/>
                    <a:pt x="257" y="580"/>
                  </a:cubicBezTo>
                  <a:cubicBezTo>
                    <a:pt x="256" y="581"/>
                    <a:pt x="255" y="581"/>
                    <a:pt x="253" y="581"/>
                  </a:cubicBezTo>
                  <a:cubicBezTo>
                    <a:pt x="252" y="581"/>
                    <a:pt x="251" y="581"/>
                    <a:pt x="250" y="580"/>
                  </a:cubicBezTo>
                  <a:cubicBezTo>
                    <a:pt x="239" y="576"/>
                    <a:pt x="239" y="576"/>
                    <a:pt x="239" y="576"/>
                  </a:cubicBezTo>
                  <a:cubicBezTo>
                    <a:pt x="231" y="573"/>
                    <a:pt x="56" y="505"/>
                    <a:pt x="10" y="296"/>
                  </a:cubicBezTo>
                  <a:cubicBezTo>
                    <a:pt x="6" y="275"/>
                    <a:pt x="3" y="252"/>
                    <a:pt x="1" y="229"/>
                  </a:cubicBezTo>
                  <a:cubicBezTo>
                    <a:pt x="0" y="217"/>
                    <a:pt x="0" y="151"/>
                    <a:pt x="0" y="143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4"/>
                    <a:pt x="3" y="110"/>
                    <a:pt x="7" y="109"/>
                  </a:cubicBezTo>
                  <a:cubicBezTo>
                    <a:pt x="31" y="102"/>
                    <a:pt x="31" y="102"/>
                    <a:pt x="31" y="102"/>
                  </a:cubicBezTo>
                  <a:cubicBezTo>
                    <a:pt x="79" y="88"/>
                    <a:pt x="116" y="65"/>
                    <a:pt x="148" y="44"/>
                  </a:cubicBezTo>
                  <a:cubicBezTo>
                    <a:pt x="185" y="20"/>
                    <a:pt x="216" y="0"/>
                    <a:pt x="253" y="0"/>
                  </a:cubicBezTo>
                  <a:cubicBezTo>
                    <a:pt x="291" y="0"/>
                    <a:pt x="322" y="20"/>
                    <a:pt x="359" y="44"/>
                  </a:cubicBezTo>
                  <a:cubicBezTo>
                    <a:pt x="391" y="65"/>
                    <a:pt x="428" y="88"/>
                    <a:pt x="476" y="102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4" y="110"/>
                    <a:pt x="507" y="114"/>
                    <a:pt x="507" y="118"/>
                  </a:cubicBezTo>
                  <a:close/>
                  <a:moveTo>
                    <a:pt x="488" y="125"/>
                  </a:moveTo>
                  <a:cubicBezTo>
                    <a:pt x="471" y="120"/>
                    <a:pt x="471" y="120"/>
                    <a:pt x="471" y="120"/>
                  </a:cubicBezTo>
                  <a:cubicBezTo>
                    <a:pt x="420" y="105"/>
                    <a:pt x="382" y="81"/>
                    <a:pt x="349" y="59"/>
                  </a:cubicBezTo>
                  <a:cubicBezTo>
                    <a:pt x="315" y="38"/>
                    <a:pt x="286" y="19"/>
                    <a:pt x="253" y="19"/>
                  </a:cubicBezTo>
                  <a:cubicBezTo>
                    <a:pt x="221" y="19"/>
                    <a:pt x="192" y="38"/>
                    <a:pt x="158" y="59"/>
                  </a:cubicBezTo>
                  <a:cubicBezTo>
                    <a:pt x="125" y="81"/>
                    <a:pt x="87" y="105"/>
                    <a:pt x="36" y="120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52"/>
                    <a:pt x="19" y="217"/>
                    <a:pt x="20" y="228"/>
                  </a:cubicBezTo>
                  <a:cubicBezTo>
                    <a:pt x="21" y="250"/>
                    <a:pt x="24" y="272"/>
                    <a:pt x="29" y="292"/>
                  </a:cubicBezTo>
                  <a:cubicBezTo>
                    <a:pt x="72" y="492"/>
                    <a:pt x="238" y="556"/>
                    <a:pt x="245" y="559"/>
                  </a:cubicBezTo>
                  <a:cubicBezTo>
                    <a:pt x="253" y="562"/>
                    <a:pt x="253" y="562"/>
                    <a:pt x="253" y="562"/>
                  </a:cubicBezTo>
                  <a:cubicBezTo>
                    <a:pt x="262" y="559"/>
                    <a:pt x="262" y="559"/>
                    <a:pt x="262" y="559"/>
                  </a:cubicBezTo>
                  <a:cubicBezTo>
                    <a:pt x="269" y="556"/>
                    <a:pt x="435" y="492"/>
                    <a:pt x="478" y="292"/>
                  </a:cubicBezTo>
                  <a:cubicBezTo>
                    <a:pt x="483" y="272"/>
                    <a:pt x="486" y="250"/>
                    <a:pt x="487" y="228"/>
                  </a:cubicBezTo>
                  <a:cubicBezTo>
                    <a:pt x="488" y="217"/>
                    <a:pt x="488" y="152"/>
                    <a:pt x="488" y="143"/>
                  </a:cubicBezTo>
                  <a:lnTo>
                    <a:pt x="488" y="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0">
              <a:no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endParaRPr lang="zh-CN" altLang="en-US">
                <a:sym typeface="+mn-ea"/>
              </a:endParaRPr>
            </a:p>
          </p:txBody>
        </p:sp>
        <p:sp>
          <p:nvSpPr>
            <p:cNvPr id="636" name="Freeform 242"/>
            <p:cNvSpPr/>
            <p:nvPr/>
          </p:nvSpPr>
          <p:spPr bwMode="auto">
            <a:xfrm>
              <a:off x="4670425" y="4686300"/>
              <a:ext cx="161925" cy="188913"/>
            </a:xfrm>
            <a:custGeom>
              <a:avLst/>
              <a:gdLst>
                <a:gd name="T0" fmla="*/ 211 w 211"/>
                <a:gd name="T1" fmla="*/ 183 h 244"/>
                <a:gd name="T2" fmla="*/ 211 w 211"/>
                <a:gd name="T3" fmla="*/ 244 h 244"/>
                <a:gd name="T4" fmla="*/ 10 w 211"/>
                <a:gd name="T5" fmla="*/ 244 h 244"/>
                <a:gd name="T6" fmla="*/ 2 w 211"/>
                <a:gd name="T7" fmla="*/ 183 h 244"/>
                <a:gd name="T8" fmla="*/ 0 w 211"/>
                <a:gd name="T9" fmla="*/ 100 h 244"/>
                <a:gd name="T10" fmla="*/ 211 w 211"/>
                <a:gd name="T11" fmla="*/ 0 h 244"/>
                <a:gd name="T12" fmla="*/ 211 w 211"/>
                <a:gd name="T13" fmla="*/ 18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" h="244">
                  <a:moveTo>
                    <a:pt x="211" y="183"/>
                  </a:moveTo>
                  <a:cubicBezTo>
                    <a:pt x="211" y="244"/>
                    <a:pt x="211" y="244"/>
                    <a:pt x="211" y="244"/>
                  </a:cubicBezTo>
                  <a:cubicBezTo>
                    <a:pt x="10" y="244"/>
                    <a:pt x="10" y="244"/>
                    <a:pt x="10" y="244"/>
                  </a:cubicBezTo>
                  <a:cubicBezTo>
                    <a:pt x="6" y="225"/>
                    <a:pt x="3" y="205"/>
                    <a:pt x="2" y="183"/>
                  </a:cubicBezTo>
                  <a:cubicBezTo>
                    <a:pt x="1" y="174"/>
                    <a:pt x="0" y="110"/>
                    <a:pt x="0" y="100"/>
                  </a:cubicBezTo>
                  <a:cubicBezTo>
                    <a:pt x="106" y="70"/>
                    <a:pt x="160" y="0"/>
                    <a:pt x="211" y="0"/>
                  </a:cubicBezTo>
                  <a:lnTo>
                    <a:pt x="211" y="1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0">
              <a:no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endParaRPr lang="zh-CN" altLang="en-US">
                <a:sym typeface="+mn-ea"/>
              </a:endParaRPr>
            </a:p>
          </p:txBody>
        </p:sp>
        <p:sp>
          <p:nvSpPr>
            <p:cNvPr id="637" name="Freeform 243"/>
            <p:cNvSpPr/>
            <p:nvPr/>
          </p:nvSpPr>
          <p:spPr bwMode="auto">
            <a:xfrm>
              <a:off x="4832350" y="4875213"/>
              <a:ext cx="155575" cy="190500"/>
            </a:xfrm>
            <a:custGeom>
              <a:avLst/>
              <a:gdLst>
                <a:gd name="T0" fmla="*/ 0 w 202"/>
                <a:gd name="T1" fmla="*/ 249 h 249"/>
                <a:gd name="T2" fmla="*/ 202 w 202"/>
                <a:gd name="T3" fmla="*/ 0 h 249"/>
                <a:gd name="T4" fmla="*/ 0 w 202"/>
                <a:gd name="T5" fmla="*/ 0 h 249"/>
                <a:gd name="T6" fmla="*/ 0 w 202"/>
                <a:gd name="T7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" h="249">
                  <a:moveTo>
                    <a:pt x="0" y="249"/>
                  </a:moveTo>
                  <a:cubicBezTo>
                    <a:pt x="0" y="249"/>
                    <a:pt x="161" y="189"/>
                    <a:pt x="20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0">
              <a:no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endParaRPr lang="zh-CN" altLang="en-US">
                <a:sym typeface="+mn-ea"/>
              </a:endParaRPr>
            </a:p>
          </p:txBody>
        </p:sp>
      </p:grpSp>
      <p:grpSp>
        <p:nvGrpSpPr>
          <p:cNvPr id="700" name="Group 195"/>
          <p:cNvGrpSpPr/>
          <p:nvPr/>
        </p:nvGrpSpPr>
        <p:grpSpPr>
          <a:xfrm>
            <a:off x="3011010" y="2520616"/>
            <a:ext cx="360363" cy="368300"/>
            <a:chOff x="5846763" y="3030538"/>
            <a:chExt cx="360363" cy="368300"/>
          </a:xfrm>
          <a:solidFill>
            <a:srgbClr val="27506E"/>
          </a:solidFill>
        </p:grpSpPr>
        <p:sp>
          <p:nvSpPr>
            <p:cNvPr id="701" name="Freeform 304"/>
            <p:cNvSpPr/>
            <p:nvPr/>
          </p:nvSpPr>
          <p:spPr bwMode="auto">
            <a:xfrm>
              <a:off x="5922963" y="3030538"/>
              <a:ext cx="207963" cy="88900"/>
            </a:xfrm>
            <a:custGeom>
              <a:avLst/>
              <a:gdLst>
                <a:gd name="T0" fmla="*/ 45 w 276"/>
                <a:gd name="T1" fmla="*/ 117 h 117"/>
                <a:gd name="T2" fmla="*/ 45 w 276"/>
                <a:gd name="T3" fmla="*/ 61 h 117"/>
                <a:gd name="T4" fmla="*/ 65 w 276"/>
                <a:gd name="T5" fmla="*/ 41 h 117"/>
                <a:gd name="T6" fmla="*/ 211 w 276"/>
                <a:gd name="T7" fmla="*/ 41 h 117"/>
                <a:gd name="T8" fmla="*/ 231 w 276"/>
                <a:gd name="T9" fmla="*/ 61 h 117"/>
                <a:gd name="T10" fmla="*/ 231 w 276"/>
                <a:gd name="T11" fmla="*/ 117 h 117"/>
                <a:gd name="T12" fmla="*/ 276 w 276"/>
                <a:gd name="T13" fmla="*/ 117 h 117"/>
                <a:gd name="T14" fmla="*/ 276 w 276"/>
                <a:gd name="T15" fmla="*/ 42 h 117"/>
                <a:gd name="T16" fmla="*/ 235 w 276"/>
                <a:gd name="T17" fmla="*/ 0 h 117"/>
                <a:gd name="T18" fmla="*/ 41 w 276"/>
                <a:gd name="T19" fmla="*/ 0 h 117"/>
                <a:gd name="T20" fmla="*/ 0 w 276"/>
                <a:gd name="T21" fmla="*/ 42 h 117"/>
                <a:gd name="T22" fmla="*/ 0 w 276"/>
                <a:gd name="T23" fmla="*/ 117 h 117"/>
                <a:gd name="T24" fmla="*/ 45 w 276"/>
                <a:gd name="T2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117">
                  <a:moveTo>
                    <a:pt x="45" y="117"/>
                  </a:moveTo>
                  <a:cubicBezTo>
                    <a:pt x="45" y="61"/>
                    <a:pt x="45" y="61"/>
                    <a:pt x="45" y="61"/>
                  </a:cubicBezTo>
                  <a:cubicBezTo>
                    <a:pt x="45" y="50"/>
                    <a:pt x="54" y="41"/>
                    <a:pt x="65" y="41"/>
                  </a:cubicBezTo>
                  <a:cubicBezTo>
                    <a:pt x="211" y="41"/>
                    <a:pt x="211" y="41"/>
                    <a:pt x="211" y="41"/>
                  </a:cubicBezTo>
                  <a:cubicBezTo>
                    <a:pt x="222" y="41"/>
                    <a:pt x="231" y="50"/>
                    <a:pt x="231" y="61"/>
                  </a:cubicBezTo>
                  <a:cubicBezTo>
                    <a:pt x="231" y="117"/>
                    <a:pt x="231" y="117"/>
                    <a:pt x="231" y="117"/>
                  </a:cubicBezTo>
                  <a:cubicBezTo>
                    <a:pt x="276" y="117"/>
                    <a:pt x="276" y="117"/>
                    <a:pt x="276" y="117"/>
                  </a:cubicBezTo>
                  <a:cubicBezTo>
                    <a:pt x="276" y="42"/>
                    <a:pt x="276" y="42"/>
                    <a:pt x="276" y="42"/>
                  </a:cubicBezTo>
                  <a:cubicBezTo>
                    <a:pt x="276" y="19"/>
                    <a:pt x="257" y="0"/>
                    <a:pt x="2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117"/>
                    <a:pt x="0" y="117"/>
                    <a:pt x="0" y="117"/>
                  </a:cubicBezTo>
                  <a:lnTo>
                    <a:pt x="45" y="117"/>
                  </a:lnTo>
                  <a:close/>
                </a:path>
              </a:pathLst>
            </a:custGeom>
            <a:solidFill>
              <a:srgbClr val="E5B704"/>
            </a:solidFill>
            <a:ln>
              <a:noFill/>
            </a:ln>
          </p:spPr>
          <p:txBody>
            <a:bodyPr anchor="ctr">
              <a:no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p>
              <a:pPr lvl="0" algn="ctr">
                <a:defRPr/>
              </a:pPr>
              <a:endParaRPr lang="zh-CN" altLang="en-US">
                <a:sym typeface="+mn-ea"/>
              </a:endParaRPr>
            </a:p>
          </p:txBody>
        </p:sp>
        <p:sp>
          <p:nvSpPr>
            <p:cNvPr id="702" name="Freeform 305"/>
            <p:cNvSpPr>
              <a:spLocks noEditPoints="1"/>
            </p:cNvSpPr>
            <p:nvPr/>
          </p:nvSpPr>
          <p:spPr bwMode="auto">
            <a:xfrm>
              <a:off x="5846763" y="3119438"/>
              <a:ext cx="360363" cy="279400"/>
            </a:xfrm>
            <a:custGeom>
              <a:avLst/>
              <a:gdLst>
                <a:gd name="T0" fmla="*/ 441 w 478"/>
                <a:gd name="T1" fmla="*/ 0 h 373"/>
                <a:gd name="T2" fmla="*/ 37 w 478"/>
                <a:gd name="T3" fmla="*/ 0 h 373"/>
                <a:gd name="T4" fmla="*/ 0 w 478"/>
                <a:gd name="T5" fmla="*/ 37 h 373"/>
                <a:gd name="T6" fmla="*/ 0 w 478"/>
                <a:gd name="T7" fmla="*/ 336 h 373"/>
                <a:gd name="T8" fmla="*/ 37 w 478"/>
                <a:gd name="T9" fmla="*/ 373 h 373"/>
                <a:gd name="T10" fmla="*/ 441 w 478"/>
                <a:gd name="T11" fmla="*/ 373 h 373"/>
                <a:gd name="T12" fmla="*/ 478 w 478"/>
                <a:gd name="T13" fmla="*/ 336 h 373"/>
                <a:gd name="T14" fmla="*/ 478 w 478"/>
                <a:gd name="T15" fmla="*/ 37 h 373"/>
                <a:gd name="T16" fmla="*/ 441 w 478"/>
                <a:gd name="T17" fmla="*/ 0 h 373"/>
                <a:gd name="T18" fmla="*/ 378 w 478"/>
                <a:gd name="T19" fmla="*/ 204 h 373"/>
                <a:gd name="T20" fmla="*/ 356 w 478"/>
                <a:gd name="T21" fmla="*/ 226 h 373"/>
                <a:gd name="T22" fmla="*/ 279 w 478"/>
                <a:gd name="T23" fmla="*/ 226 h 373"/>
                <a:gd name="T24" fmla="*/ 279 w 478"/>
                <a:gd name="T25" fmla="*/ 303 h 373"/>
                <a:gd name="T26" fmla="*/ 257 w 478"/>
                <a:gd name="T27" fmla="*/ 325 h 373"/>
                <a:gd name="T28" fmla="*/ 221 w 478"/>
                <a:gd name="T29" fmla="*/ 325 h 373"/>
                <a:gd name="T30" fmla="*/ 199 w 478"/>
                <a:gd name="T31" fmla="*/ 303 h 373"/>
                <a:gd name="T32" fmla="*/ 199 w 478"/>
                <a:gd name="T33" fmla="*/ 226 h 373"/>
                <a:gd name="T34" fmla="*/ 122 w 478"/>
                <a:gd name="T35" fmla="*/ 226 h 373"/>
                <a:gd name="T36" fmla="*/ 100 w 478"/>
                <a:gd name="T37" fmla="*/ 204 h 373"/>
                <a:gd name="T38" fmla="*/ 100 w 478"/>
                <a:gd name="T39" fmla="*/ 168 h 373"/>
                <a:gd name="T40" fmla="*/ 122 w 478"/>
                <a:gd name="T41" fmla="*/ 146 h 373"/>
                <a:gd name="T42" fmla="*/ 199 w 478"/>
                <a:gd name="T43" fmla="*/ 146 h 373"/>
                <a:gd name="T44" fmla="*/ 199 w 478"/>
                <a:gd name="T45" fmla="*/ 69 h 373"/>
                <a:gd name="T46" fmla="*/ 221 w 478"/>
                <a:gd name="T47" fmla="*/ 47 h 373"/>
                <a:gd name="T48" fmla="*/ 257 w 478"/>
                <a:gd name="T49" fmla="*/ 47 h 373"/>
                <a:gd name="T50" fmla="*/ 279 w 478"/>
                <a:gd name="T51" fmla="*/ 69 h 373"/>
                <a:gd name="T52" fmla="*/ 279 w 478"/>
                <a:gd name="T53" fmla="*/ 146 h 373"/>
                <a:gd name="T54" fmla="*/ 356 w 478"/>
                <a:gd name="T55" fmla="*/ 146 h 373"/>
                <a:gd name="T56" fmla="*/ 378 w 478"/>
                <a:gd name="T57" fmla="*/ 168 h 373"/>
                <a:gd name="T58" fmla="*/ 378 w 478"/>
                <a:gd name="T59" fmla="*/ 20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8" h="373">
                  <a:moveTo>
                    <a:pt x="44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6" y="0"/>
                    <a:pt x="0" y="16"/>
                    <a:pt x="0" y="37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0" y="356"/>
                    <a:pt x="16" y="373"/>
                    <a:pt x="37" y="373"/>
                  </a:cubicBezTo>
                  <a:cubicBezTo>
                    <a:pt x="441" y="373"/>
                    <a:pt x="441" y="373"/>
                    <a:pt x="441" y="373"/>
                  </a:cubicBezTo>
                  <a:cubicBezTo>
                    <a:pt x="462" y="373"/>
                    <a:pt x="478" y="356"/>
                    <a:pt x="478" y="336"/>
                  </a:cubicBezTo>
                  <a:cubicBezTo>
                    <a:pt x="478" y="37"/>
                    <a:pt x="478" y="37"/>
                    <a:pt x="478" y="37"/>
                  </a:cubicBezTo>
                  <a:cubicBezTo>
                    <a:pt x="478" y="16"/>
                    <a:pt x="462" y="0"/>
                    <a:pt x="441" y="0"/>
                  </a:cubicBezTo>
                  <a:close/>
                  <a:moveTo>
                    <a:pt x="378" y="204"/>
                  </a:moveTo>
                  <a:cubicBezTo>
                    <a:pt x="378" y="216"/>
                    <a:pt x="368" y="226"/>
                    <a:pt x="356" y="226"/>
                  </a:cubicBezTo>
                  <a:cubicBezTo>
                    <a:pt x="279" y="226"/>
                    <a:pt x="279" y="226"/>
                    <a:pt x="279" y="226"/>
                  </a:cubicBezTo>
                  <a:cubicBezTo>
                    <a:pt x="279" y="303"/>
                    <a:pt x="279" y="303"/>
                    <a:pt x="279" y="303"/>
                  </a:cubicBezTo>
                  <a:cubicBezTo>
                    <a:pt x="279" y="316"/>
                    <a:pt x="269" y="325"/>
                    <a:pt x="257" y="325"/>
                  </a:cubicBezTo>
                  <a:cubicBezTo>
                    <a:pt x="221" y="325"/>
                    <a:pt x="221" y="325"/>
                    <a:pt x="221" y="325"/>
                  </a:cubicBezTo>
                  <a:cubicBezTo>
                    <a:pt x="209" y="325"/>
                    <a:pt x="199" y="316"/>
                    <a:pt x="199" y="303"/>
                  </a:cubicBezTo>
                  <a:cubicBezTo>
                    <a:pt x="199" y="226"/>
                    <a:pt x="199" y="226"/>
                    <a:pt x="199" y="226"/>
                  </a:cubicBezTo>
                  <a:cubicBezTo>
                    <a:pt x="122" y="226"/>
                    <a:pt x="122" y="226"/>
                    <a:pt x="122" y="226"/>
                  </a:cubicBezTo>
                  <a:cubicBezTo>
                    <a:pt x="110" y="226"/>
                    <a:pt x="100" y="216"/>
                    <a:pt x="100" y="204"/>
                  </a:cubicBezTo>
                  <a:cubicBezTo>
                    <a:pt x="100" y="168"/>
                    <a:pt x="100" y="168"/>
                    <a:pt x="100" y="168"/>
                  </a:cubicBezTo>
                  <a:cubicBezTo>
                    <a:pt x="100" y="156"/>
                    <a:pt x="110" y="146"/>
                    <a:pt x="122" y="146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57"/>
                    <a:pt x="209" y="47"/>
                    <a:pt x="221" y="47"/>
                  </a:cubicBezTo>
                  <a:cubicBezTo>
                    <a:pt x="257" y="47"/>
                    <a:pt x="257" y="47"/>
                    <a:pt x="257" y="47"/>
                  </a:cubicBezTo>
                  <a:cubicBezTo>
                    <a:pt x="269" y="47"/>
                    <a:pt x="279" y="57"/>
                    <a:pt x="279" y="69"/>
                  </a:cubicBezTo>
                  <a:cubicBezTo>
                    <a:pt x="279" y="146"/>
                    <a:pt x="279" y="146"/>
                    <a:pt x="279" y="146"/>
                  </a:cubicBezTo>
                  <a:cubicBezTo>
                    <a:pt x="356" y="146"/>
                    <a:pt x="356" y="146"/>
                    <a:pt x="356" y="146"/>
                  </a:cubicBezTo>
                  <a:cubicBezTo>
                    <a:pt x="368" y="146"/>
                    <a:pt x="378" y="156"/>
                    <a:pt x="378" y="168"/>
                  </a:cubicBezTo>
                  <a:lnTo>
                    <a:pt x="378" y="204"/>
                  </a:lnTo>
                  <a:close/>
                </a:path>
              </a:pathLst>
            </a:custGeom>
            <a:solidFill>
              <a:srgbClr val="E5B704"/>
            </a:solidFill>
            <a:ln>
              <a:noFill/>
            </a:ln>
          </p:spPr>
          <p:txBody>
            <a:bodyPr anchor="ctr">
              <a:no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p>
              <a:pPr lvl="0" algn="ctr">
                <a:defRPr/>
              </a:pPr>
              <a:endParaRPr lang="zh-CN" altLang="en-US">
                <a:sym typeface="+mn-ea"/>
              </a:endParaRPr>
            </a:p>
          </p:txBody>
        </p:sp>
      </p:grpSp>
      <p:sp>
        <p:nvSpPr>
          <p:cNvPr id="175" name="Freeform 126"/>
          <p:cNvSpPr/>
          <p:nvPr/>
        </p:nvSpPr>
        <p:spPr bwMode="auto">
          <a:xfrm>
            <a:off x="2913903" y="3753486"/>
            <a:ext cx="377801" cy="486245"/>
          </a:xfrm>
          <a:custGeom>
            <a:avLst/>
            <a:gdLst/>
            <a:ahLst/>
            <a:cxnLst>
              <a:cxn ang="0">
                <a:pos x="25" y="46"/>
              </a:cxn>
              <a:cxn ang="0">
                <a:pos x="1" y="64"/>
              </a:cxn>
              <a:cxn ang="0">
                <a:pos x="0" y="62"/>
              </a:cxn>
              <a:cxn ang="0">
                <a:pos x="1" y="61"/>
              </a:cxn>
              <a:cxn ang="0">
                <a:pos x="22" y="46"/>
              </a:cxn>
              <a:cxn ang="0">
                <a:pos x="1" y="36"/>
              </a:cxn>
              <a:cxn ang="0">
                <a:pos x="24" y="41"/>
              </a:cxn>
              <a:cxn ang="0">
                <a:pos x="27" y="31"/>
              </a:cxn>
              <a:cxn ang="0">
                <a:pos x="7" y="18"/>
              </a:cxn>
              <a:cxn ang="0">
                <a:pos x="27" y="28"/>
              </a:cxn>
              <a:cxn ang="0">
                <a:pos x="28" y="21"/>
              </a:cxn>
              <a:cxn ang="0">
                <a:pos x="23" y="0"/>
              </a:cxn>
              <a:cxn ang="0">
                <a:pos x="31" y="21"/>
              </a:cxn>
              <a:cxn ang="0">
                <a:pos x="31" y="25"/>
              </a:cxn>
              <a:cxn ang="0">
                <a:pos x="48" y="18"/>
              </a:cxn>
              <a:cxn ang="0">
                <a:pos x="30" y="32"/>
              </a:cxn>
              <a:cxn ang="0">
                <a:pos x="27" y="42"/>
              </a:cxn>
              <a:cxn ang="0">
                <a:pos x="50" y="39"/>
              </a:cxn>
              <a:cxn ang="0">
                <a:pos x="25" y="46"/>
              </a:cxn>
            </a:cxnLst>
            <a:rect l="0" t="0" r="r" b="b"/>
            <a:pathLst>
              <a:path w="50" h="64">
                <a:moveTo>
                  <a:pt x="25" y="46"/>
                </a:moveTo>
                <a:cubicBezTo>
                  <a:pt x="20" y="57"/>
                  <a:pt x="11" y="64"/>
                  <a:pt x="1" y="64"/>
                </a:cubicBezTo>
                <a:cubicBezTo>
                  <a:pt x="0" y="64"/>
                  <a:pt x="0" y="63"/>
                  <a:pt x="0" y="62"/>
                </a:cubicBezTo>
                <a:cubicBezTo>
                  <a:pt x="0" y="61"/>
                  <a:pt x="0" y="61"/>
                  <a:pt x="1" y="61"/>
                </a:cubicBezTo>
                <a:cubicBezTo>
                  <a:pt x="10" y="61"/>
                  <a:pt x="17" y="55"/>
                  <a:pt x="22" y="46"/>
                </a:cubicBezTo>
                <a:cubicBezTo>
                  <a:pt x="17" y="48"/>
                  <a:pt x="6" y="50"/>
                  <a:pt x="1" y="36"/>
                </a:cubicBezTo>
                <a:cubicBezTo>
                  <a:pt x="15" y="30"/>
                  <a:pt x="22" y="37"/>
                  <a:pt x="24" y="41"/>
                </a:cubicBezTo>
                <a:cubicBezTo>
                  <a:pt x="25" y="38"/>
                  <a:pt x="26" y="35"/>
                  <a:pt x="27" y="31"/>
                </a:cubicBezTo>
                <a:cubicBezTo>
                  <a:pt x="27" y="31"/>
                  <a:pt x="9" y="34"/>
                  <a:pt x="7" y="18"/>
                </a:cubicBezTo>
                <a:cubicBezTo>
                  <a:pt x="23" y="12"/>
                  <a:pt x="27" y="28"/>
                  <a:pt x="27" y="28"/>
                </a:cubicBezTo>
                <a:cubicBezTo>
                  <a:pt x="27" y="26"/>
                  <a:pt x="28" y="21"/>
                  <a:pt x="28" y="21"/>
                </a:cubicBezTo>
                <a:cubicBezTo>
                  <a:pt x="28" y="21"/>
                  <a:pt x="14" y="12"/>
                  <a:pt x="23" y="0"/>
                </a:cubicBezTo>
                <a:cubicBezTo>
                  <a:pt x="39" y="5"/>
                  <a:pt x="31" y="21"/>
                  <a:pt x="31" y="21"/>
                </a:cubicBezTo>
                <a:cubicBezTo>
                  <a:pt x="31" y="21"/>
                  <a:pt x="31" y="24"/>
                  <a:pt x="31" y="25"/>
                </a:cubicBezTo>
                <a:cubicBezTo>
                  <a:pt x="31" y="25"/>
                  <a:pt x="37" y="14"/>
                  <a:pt x="48" y="18"/>
                </a:cubicBezTo>
                <a:cubicBezTo>
                  <a:pt x="48" y="35"/>
                  <a:pt x="30" y="32"/>
                  <a:pt x="30" y="32"/>
                </a:cubicBezTo>
                <a:cubicBezTo>
                  <a:pt x="29" y="35"/>
                  <a:pt x="29" y="39"/>
                  <a:pt x="27" y="42"/>
                </a:cubicBezTo>
                <a:cubicBezTo>
                  <a:pt x="27" y="42"/>
                  <a:pt x="38" y="30"/>
                  <a:pt x="50" y="39"/>
                </a:cubicBezTo>
                <a:cubicBezTo>
                  <a:pt x="43" y="57"/>
                  <a:pt x="25" y="46"/>
                  <a:pt x="25" y="4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0">
            <a:noAutofit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109" name="Freeform 547"/>
          <p:cNvSpPr>
            <a:spLocks noEditPoints="1"/>
          </p:cNvSpPr>
          <p:nvPr/>
        </p:nvSpPr>
        <p:spPr bwMode="auto">
          <a:xfrm>
            <a:off x="2852420" y="5137150"/>
            <a:ext cx="519430" cy="363855"/>
          </a:xfrm>
          <a:custGeom>
            <a:avLst/>
            <a:gdLst>
              <a:gd name="T0" fmla="*/ 353857 w 102"/>
              <a:gd name="T1" fmla="*/ 287207 h 73"/>
              <a:gd name="T2" fmla="*/ 341655 w 102"/>
              <a:gd name="T3" fmla="*/ 281096 h 73"/>
              <a:gd name="T4" fmla="*/ 311150 w 102"/>
              <a:gd name="T5" fmla="*/ 287207 h 73"/>
              <a:gd name="T6" fmla="*/ 311150 w 102"/>
              <a:gd name="T7" fmla="*/ 287207 h 73"/>
              <a:gd name="T8" fmla="*/ 280645 w 102"/>
              <a:gd name="T9" fmla="*/ 281096 h 73"/>
              <a:gd name="T10" fmla="*/ 274544 w 102"/>
              <a:gd name="T11" fmla="*/ 287207 h 73"/>
              <a:gd name="T12" fmla="*/ 36606 w 102"/>
              <a:gd name="T13" fmla="*/ 446087 h 73"/>
              <a:gd name="T14" fmla="*/ 30505 w 102"/>
              <a:gd name="T15" fmla="*/ 446087 h 73"/>
              <a:gd name="T16" fmla="*/ 42707 w 102"/>
              <a:gd name="T17" fmla="*/ 446087 h 73"/>
              <a:gd name="T18" fmla="*/ 579593 w 102"/>
              <a:gd name="T19" fmla="*/ 446087 h 73"/>
              <a:gd name="T20" fmla="*/ 591795 w 102"/>
              <a:gd name="T21" fmla="*/ 446087 h 73"/>
              <a:gd name="T22" fmla="*/ 591795 w 102"/>
              <a:gd name="T23" fmla="*/ 446087 h 73"/>
              <a:gd name="T24" fmla="*/ 353857 w 102"/>
              <a:gd name="T25" fmla="*/ 287207 h 73"/>
              <a:gd name="T26" fmla="*/ 579593 w 102"/>
              <a:gd name="T27" fmla="*/ 0 h 73"/>
              <a:gd name="T28" fmla="*/ 42707 w 102"/>
              <a:gd name="T29" fmla="*/ 0 h 73"/>
              <a:gd name="T30" fmla="*/ 0 w 102"/>
              <a:gd name="T31" fmla="*/ 42775 h 73"/>
              <a:gd name="T32" fmla="*/ 0 w 102"/>
              <a:gd name="T33" fmla="*/ 403312 h 73"/>
              <a:gd name="T34" fmla="*/ 18303 w 102"/>
              <a:gd name="T35" fmla="*/ 439976 h 73"/>
              <a:gd name="T36" fmla="*/ 24404 w 102"/>
              <a:gd name="T37" fmla="*/ 427755 h 73"/>
              <a:gd name="T38" fmla="*/ 256241 w 102"/>
              <a:gd name="T39" fmla="*/ 268874 h 73"/>
              <a:gd name="T40" fmla="*/ 18303 w 102"/>
              <a:gd name="T41" fmla="*/ 79440 h 73"/>
              <a:gd name="T42" fmla="*/ 18303 w 102"/>
              <a:gd name="T43" fmla="*/ 61108 h 73"/>
              <a:gd name="T44" fmla="*/ 36606 w 102"/>
              <a:gd name="T45" fmla="*/ 61108 h 73"/>
              <a:gd name="T46" fmla="*/ 274544 w 102"/>
              <a:gd name="T47" fmla="*/ 250542 h 73"/>
              <a:gd name="T48" fmla="*/ 280645 w 102"/>
              <a:gd name="T49" fmla="*/ 256653 h 73"/>
              <a:gd name="T50" fmla="*/ 311150 w 102"/>
              <a:gd name="T51" fmla="*/ 262764 h 73"/>
              <a:gd name="T52" fmla="*/ 341655 w 102"/>
              <a:gd name="T53" fmla="*/ 256653 h 73"/>
              <a:gd name="T54" fmla="*/ 347756 w 102"/>
              <a:gd name="T55" fmla="*/ 250542 h 73"/>
              <a:gd name="T56" fmla="*/ 585694 w 102"/>
              <a:gd name="T57" fmla="*/ 61108 h 73"/>
              <a:gd name="T58" fmla="*/ 585694 w 102"/>
              <a:gd name="T59" fmla="*/ 61108 h 73"/>
              <a:gd name="T60" fmla="*/ 603997 w 102"/>
              <a:gd name="T61" fmla="*/ 61108 h 73"/>
              <a:gd name="T62" fmla="*/ 603997 w 102"/>
              <a:gd name="T63" fmla="*/ 79440 h 73"/>
              <a:gd name="T64" fmla="*/ 366059 w 102"/>
              <a:gd name="T65" fmla="*/ 268874 h 73"/>
              <a:gd name="T66" fmla="*/ 603997 w 102"/>
              <a:gd name="T67" fmla="*/ 427755 h 73"/>
              <a:gd name="T68" fmla="*/ 603997 w 102"/>
              <a:gd name="T69" fmla="*/ 427755 h 73"/>
              <a:gd name="T70" fmla="*/ 603997 w 102"/>
              <a:gd name="T71" fmla="*/ 439976 h 73"/>
              <a:gd name="T72" fmla="*/ 622300 w 102"/>
              <a:gd name="T73" fmla="*/ 403312 h 73"/>
              <a:gd name="T74" fmla="*/ 622300 w 102"/>
              <a:gd name="T75" fmla="*/ 42775 h 73"/>
              <a:gd name="T76" fmla="*/ 579593 w 102"/>
              <a:gd name="T77" fmla="*/ 0 h 73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02" h="73">
                <a:moveTo>
                  <a:pt x="58" y="47"/>
                </a:moveTo>
                <a:cubicBezTo>
                  <a:pt x="57" y="47"/>
                  <a:pt x="57" y="46"/>
                  <a:pt x="56" y="46"/>
                </a:cubicBezTo>
                <a:cubicBezTo>
                  <a:pt x="55" y="47"/>
                  <a:pt x="53" y="47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49" y="47"/>
                  <a:pt x="48" y="47"/>
                  <a:pt x="46" y="46"/>
                </a:cubicBezTo>
                <a:cubicBezTo>
                  <a:pt x="46" y="46"/>
                  <a:pt x="45" y="47"/>
                  <a:pt x="45" y="47"/>
                </a:cubicBezTo>
                <a:cubicBezTo>
                  <a:pt x="6" y="73"/>
                  <a:pt x="6" y="73"/>
                  <a:pt x="6" y="73"/>
                </a:cubicBezTo>
                <a:cubicBezTo>
                  <a:pt x="6" y="73"/>
                  <a:pt x="5" y="73"/>
                  <a:pt x="5" y="73"/>
                </a:cubicBezTo>
                <a:cubicBezTo>
                  <a:pt x="6" y="73"/>
                  <a:pt x="6" y="73"/>
                  <a:pt x="7" y="73"/>
                </a:cubicBezTo>
                <a:cubicBezTo>
                  <a:pt x="95" y="73"/>
                  <a:pt x="95" y="73"/>
                  <a:pt x="95" y="73"/>
                </a:cubicBezTo>
                <a:cubicBezTo>
                  <a:pt x="96" y="73"/>
                  <a:pt x="96" y="73"/>
                  <a:pt x="97" y="73"/>
                </a:cubicBezTo>
                <a:cubicBezTo>
                  <a:pt x="97" y="73"/>
                  <a:pt x="97" y="73"/>
                  <a:pt x="97" y="73"/>
                </a:cubicBezTo>
                <a:lnTo>
                  <a:pt x="58" y="47"/>
                </a:lnTo>
                <a:close/>
                <a:moveTo>
                  <a:pt x="95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9"/>
                  <a:pt x="1" y="71"/>
                  <a:pt x="3" y="72"/>
                </a:cubicBezTo>
                <a:cubicBezTo>
                  <a:pt x="3" y="71"/>
                  <a:pt x="3" y="70"/>
                  <a:pt x="4" y="70"/>
                </a:cubicBezTo>
                <a:cubicBezTo>
                  <a:pt x="42" y="44"/>
                  <a:pt x="42" y="44"/>
                  <a:pt x="42" y="44"/>
                </a:cubicBezTo>
                <a:cubicBezTo>
                  <a:pt x="3" y="13"/>
                  <a:pt x="3" y="13"/>
                  <a:pt x="3" y="13"/>
                </a:cubicBezTo>
                <a:cubicBezTo>
                  <a:pt x="3" y="12"/>
                  <a:pt x="3" y="11"/>
                  <a:pt x="3" y="10"/>
                </a:cubicBezTo>
                <a:cubicBezTo>
                  <a:pt x="4" y="9"/>
                  <a:pt x="5" y="9"/>
                  <a:pt x="6" y="10"/>
                </a:cubicBezTo>
                <a:cubicBezTo>
                  <a:pt x="45" y="41"/>
                  <a:pt x="45" y="41"/>
                  <a:pt x="45" y="41"/>
                </a:cubicBezTo>
                <a:cubicBezTo>
                  <a:pt x="45" y="41"/>
                  <a:pt x="46" y="42"/>
                  <a:pt x="46" y="42"/>
                </a:cubicBezTo>
                <a:cubicBezTo>
                  <a:pt x="48" y="43"/>
                  <a:pt x="49" y="43"/>
                  <a:pt x="51" y="43"/>
                </a:cubicBezTo>
                <a:cubicBezTo>
                  <a:pt x="53" y="43"/>
                  <a:pt x="55" y="43"/>
                  <a:pt x="56" y="42"/>
                </a:cubicBezTo>
                <a:cubicBezTo>
                  <a:pt x="57" y="42"/>
                  <a:pt x="57" y="41"/>
                  <a:pt x="57" y="41"/>
                </a:cubicBezTo>
                <a:cubicBezTo>
                  <a:pt x="96" y="10"/>
                  <a:pt x="96" y="10"/>
                  <a:pt x="96" y="10"/>
                </a:cubicBezTo>
                <a:cubicBezTo>
                  <a:pt x="96" y="10"/>
                  <a:pt x="96" y="10"/>
                  <a:pt x="96" y="10"/>
                </a:cubicBezTo>
                <a:cubicBezTo>
                  <a:pt x="97" y="9"/>
                  <a:pt x="98" y="9"/>
                  <a:pt x="99" y="10"/>
                </a:cubicBezTo>
                <a:cubicBezTo>
                  <a:pt x="100" y="11"/>
                  <a:pt x="100" y="12"/>
                  <a:pt x="99" y="13"/>
                </a:cubicBezTo>
                <a:cubicBezTo>
                  <a:pt x="60" y="44"/>
                  <a:pt x="60" y="44"/>
                  <a:pt x="60" y="44"/>
                </a:cubicBezTo>
                <a:cubicBezTo>
                  <a:pt x="99" y="70"/>
                  <a:pt x="99" y="70"/>
                  <a:pt x="99" y="70"/>
                </a:cubicBezTo>
                <a:cubicBezTo>
                  <a:pt x="99" y="70"/>
                  <a:pt x="99" y="70"/>
                  <a:pt x="99" y="70"/>
                </a:cubicBezTo>
                <a:cubicBezTo>
                  <a:pt x="99" y="70"/>
                  <a:pt x="100" y="71"/>
                  <a:pt x="99" y="72"/>
                </a:cubicBezTo>
                <a:cubicBezTo>
                  <a:pt x="101" y="70"/>
                  <a:pt x="102" y="69"/>
                  <a:pt x="102" y="66"/>
                </a:cubicBezTo>
                <a:cubicBezTo>
                  <a:pt x="102" y="7"/>
                  <a:pt x="102" y="7"/>
                  <a:pt x="102" y="7"/>
                </a:cubicBezTo>
                <a:cubicBezTo>
                  <a:pt x="102" y="3"/>
                  <a:pt x="99" y="0"/>
                  <a:pt x="95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6125" y="2527935"/>
            <a:ext cx="780415" cy="72136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9109710" y="2719705"/>
            <a:ext cx="214249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功能全面  适应性高</a:t>
            </a:r>
            <a:endParaRPr lang="zh-CN" altLang="en-US" sz="1600" b="1" dirty="0" smtClean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109710" y="3811905"/>
            <a:ext cx="214249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扩展性强  快速集成</a:t>
            </a:r>
            <a:endParaRPr lang="zh-CN" altLang="en-US" sz="1600" b="1" dirty="0" smtClean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109710" y="4824095"/>
            <a:ext cx="214249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智能预警  多方管理</a:t>
            </a:r>
            <a:endParaRPr lang="zh-CN" altLang="en-US" sz="1600" b="1" dirty="0" smtClean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590" y="3619500"/>
            <a:ext cx="706120" cy="68326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090" y="4674870"/>
            <a:ext cx="832485" cy="699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61467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5805170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公共实训基地综合管理系统</a:t>
            </a:r>
            <a:endParaRPr lang="zh-CN" altLang="en-US" sz="14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27" name="Text Placeholder 33"/>
          <p:cNvSpPr txBox="1"/>
          <p:nvPr/>
        </p:nvSpPr>
        <p:spPr>
          <a:xfrm>
            <a:off x="371475" y="1248410"/>
            <a:ext cx="3678555" cy="493712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700"/>
              </a:spcBef>
            </a:pPr>
            <a:r>
              <a:rPr lang="zh-CN" altLang="en-US" sz="1800" b="1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公共实训基地综合管理系统：</a:t>
            </a:r>
            <a:endParaRPr lang="zh-CN" altLang="en-US" sz="1800" b="1" dirty="0" smtClean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700"/>
              </a:spcBef>
              <a:buNone/>
            </a:pPr>
            <a:r>
              <a:rPr lang="zh-CN" altLang="en-US" sz="1600" b="1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以构建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</a:rPr>
              <a:t>智慧、安全、开放、高效</a:t>
            </a:r>
            <a:r>
              <a:rPr lang="zh-CN" altLang="en-US" sz="1600" b="1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的综合性、公益性和示范性公共实训基地为目标，通过云计算、大数据、物联网技术，全面融合</a:t>
            </a:r>
            <a:r>
              <a:rPr lang="zh-CN" altLang="en-US" sz="1600" b="1" dirty="0" smtClean="0">
                <a:latin typeface="方正书宋简体" pitchFamily="65" charset="-122"/>
                <a:ea typeface="方正书宋简体" pitchFamily="65" charset="-122"/>
              </a:rPr>
              <a:t>安防监控平台</a:t>
            </a:r>
            <a:r>
              <a:rPr lang="zh-CN" altLang="en-US" sz="1600" b="1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，从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</a:rPr>
              <a:t>优化实训教学、融合校企合作、扩展社会服务、涵盖基地评估、扩大基地宣传</a:t>
            </a:r>
            <a:r>
              <a:rPr lang="zh-CN" altLang="en-US" sz="1600" b="1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等方面全面提高基地现代化水平，进而提升基地的技能培养与教育服务能力。</a:t>
            </a:r>
            <a:endParaRPr lang="zh-CN" altLang="en-US" sz="1600" b="1" dirty="0" smtClean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  <a:p>
            <a:pPr>
              <a:lnSpc>
                <a:spcPct val="150000"/>
              </a:lnSpc>
            </a:pPr>
            <a:endParaRPr lang="zh-CN" altLang="en-US" sz="1600" b="1" dirty="0" smtClean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3610" y="1035685"/>
            <a:ext cx="7021830" cy="4939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43" b="47019"/>
          <a:stretch>
            <a:fillRect/>
          </a:stretch>
        </p:blipFill>
        <p:spPr>
          <a:xfrm flipH="1">
            <a:off x="-7620" y="609599"/>
            <a:ext cx="12199620" cy="15467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86854" y="614150"/>
            <a:ext cx="5443500" cy="1542196"/>
          </a:xfrm>
          <a:prstGeom prst="rect">
            <a:avLst/>
          </a:prstGeom>
          <a:solidFill>
            <a:srgbClr val="1074B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86853" y="1382972"/>
            <a:ext cx="26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879458" y="3075400"/>
            <a:ext cx="5474779" cy="2214104"/>
            <a:chOff x="1887638" y="2460720"/>
            <a:chExt cx="5474779" cy="2214104"/>
          </a:xfrm>
        </p:grpSpPr>
        <p:sp>
          <p:nvSpPr>
            <p:cNvPr id="17" name="文本框 16"/>
            <p:cNvSpPr txBox="1"/>
            <p:nvPr/>
          </p:nvSpPr>
          <p:spPr>
            <a:xfrm>
              <a:off x="3466496" y="2461092"/>
              <a:ext cx="295421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4000" b="1" dirty="0" smtClean="0">
                  <a:solidFill>
                    <a:srgbClr val="015A92"/>
                  </a:solidFill>
                  <a:latin typeface="方正书宋简体" charset="0"/>
                  <a:ea typeface="方正书宋简体" charset="0"/>
                  <a:cs typeface="Segoe UI Semibold" panose="020B0702040204020203" pitchFamily="34" charset="0"/>
                  <a:sym typeface="Calibri" panose="020F0502020204030204" charset="0"/>
                </a:rPr>
                <a:t>背景概述</a:t>
              </a:r>
              <a:endParaRPr lang="zh-CN" altLang="en-US" sz="4000" b="1" dirty="0" smtClean="0">
                <a:solidFill>
                  <a:srgbClr val="015A92"/>
                </a:solidFill>
                <a:latin typeface="方正书宋简体" charset="0"/>
                <a:ea typeface="方正书宋简体" charset="0"/>
                <a:cs typeface="Segoe UI Semibold" panose="020B0702040204020203" pitchFamily="34" charset="0"/>
                <a:sym typeface="Calibri" panose="020F05020202040302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23217" y="3691209"/>
              <a:ext cx="29542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书宋简体" pitchFamily="65" charset="-122"/>
                  <a:ea typeface="方正书宋简体" pitchFamily="65" charset="-122"/>
                  <a:cs typeface="Segoe UI Semibold" panose="020B0702040204020203" pitchFamily="34" charset="0"/>
                  <a:sym typeface="+mn-ea"/>
                </a:rPr>
                <a:t>技术发展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cs typeface="Segoe UI Semibold" panose="020B0702040204020203" pitchFamily="34" charset="0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887638" y="2460720"/>
              <a:ext cx="185782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rgbClr val="015A92"/>
                  </a:solidFill>
                  <a:latin typeface="方正书宋简体" charset="0"/>
                  <a:ea typeface="方正书宋简体" charset="0"/>
                  <a:cs typeface="Segoe UI Semibold" panose="020B0702040204020203" pitchFamily="34" charset="0"/>
                </a:rPr>
                <a:t>01</a:t>
              </a:r>
              <a:endParaRPr lang="zh-CN" altLang="en-US" sz="4000" b="1" dirty="0" smtClean="0">
                <a:solidFill>
                  <a:srgbClr val="015A92"/>
                </a:solidFill>
                <a:latin typeface="方正书宋简体" charset="0"/>
                <a:ea typeface="方正书宋简体" charset="0"/>
                <a:cs typeface="Segoe UI Semibold" panose="020B0702040204020203" pitchFamily="34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408202" y="3691209"/>
              <a:ext cx="29542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书宋简体" pitchFamily="65" charset="-122"/>
                  <a:ea typeface="方正书宋简体" pitchFamily="65" charset="-122"/>
                  <a:cs typeface="Segoe UI Semibold" panose="020B0702040204020203" pitchFamily="34" charset="0"/>
                  <a:sym typeface="+mn-ea"/>
                </a:rPr>
                <a:t>政策背景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cs typeface="Segoe UI Semibold" panose="020B0702040204020203" pitchFamily="34" charset="0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27027" y="4306524"/>
              <a:ext cx="29542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书宋简体" pitchFamily="65" charset="-122"/>
                  <a:ea typeface="方正书宋简体" pitchFamily="65" charset="-122"/>
                  <a:cs typeface="Segoe UI Semibold" panose="020B0702040204020203" pitchFamily="34" charset="0"/>
                  <a:sym typeface="+mn-ea"/>
                </a:rPr>
                <a:t>学校需求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cs typeface="Segoe UI Semibold" panose="020B0702040204020203" pitchFamily="34" charset="0"/>
                <a:sym typeface="+mn-ea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79691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5582920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公共实训基地综合管理系统</a:t>
            </a:r>
            <a:endParaRPr lang="zh-CN" altLang="en-US" sz="14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2155" y="684530"/>
            <a:ext cx="10662285" cy="124523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latin typeface="方正书宋简体" pitchFamily="65" charset="-122"/>
                <a:ea typeface="方正书宋简体" pitchFamily="65" charset="-122"/>
              </a:rPr>
              <a:t>国泰安公共实训基地综合管理系统</a:t>
            </a:r>
            <a:endParaRPr lang="zh-CN" altLang="en-US" sz="1800" b="1" dirty="0" smtClean="0">
              <a:latin typeface="方正书宋简体" pitchFamily="65" charset="-122"/>
              <a:ea typeface="方正书宋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方正书宋简体" pitchFamily="65" charset="-122"/>
                <a:ea typeface="方正书宋简体" pitchFamily="65" charset="-122"/>
              </a:rPr>
              <a:t>实现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</a:rPr>
              <a:t>实训教学综合管理、实训资源共享服务、实训数据深度挖掘</a:t>
            </a:r>
            <a:r>
              <a:rPr lang="zh-CN" altLang="en-US" sz="1600" b="1" dirty="0" smtClean="0">
                <a:latin typeface="方正书宋简体" pitchFamily="65" charset="-122"/>
                <a:ea typeface="方正书宋简体" pitchFamily="65" charset="-122"/>
              </a:rPr>
              <a:t>，为院校、企业、培训机构和社会团体提供便捷、开放的网络化、智慧化职业技能实训服务。</a:t>
            </a:r>
            <a:endParaRPr lang="zh-CN" altLang="en-US" sz="1600" b="1" dirty="0" smtClean="0">
              <a:latin typeface="方正书宋简体" pitchFamily="65" charset="-122"/>
              <a:ea typeface="方正书宋简体" pitchFamily="65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127251" y="1998120"/>
            <a:ext cx="8115935" cy="2887570"/>
            <a:chOff x="2563324" y="2008188"/>
            <a:chExt cx="6942245" cy="2469984"/>
          </a:xfrm>
        </p:grpSpPr>
        <p:sp>
          <p:nvSpPr>
            <p:cNvPr id="11" name="MH_Other_1"/>
            <p:cNvSpPr/>
            <p:nvPr>
              <p:custDataLst>
                <p:tags r:id="rId1"/>
              </p:custDataLst>
            </p:nvPr>
          </p:nvSpPr>
          <p:spPr>
            <a:xfrm>
              <a:off x="5084764" y="2670175"/>
              <a:ext cx="1214437" cy="1397000"/>
            </a:xfrm>
            <a:custGeom>
              <a:avLst/>
              <a:gdLst>
                <a:gd name="connsiteX0" fmla="*/ 55983 w 1213711"/>
                <a:gd name="connsiteY0" fmla="*/ 654829 h 1964001"/>
                <a:gd name="connsiteX1" fmla="*/ 49673 w 1213711"/>
                <a:gd name="connsiteY1" fmla="*/ 672069 h 1964001"/>
                <a:gd name="connsiteX2" fmla="*/ 51723 w 1213711"/>
                <a:gd name="connsiteY2" fmla="*/ 663875 h 1964001"/>
                <a:gd name="connsiteX3" fmla="*/ 55600 w 1213711"/>
                <a:gd name="connsiteY3" fmla="*/ 654856 h 1964001"/>
                <a:gd name="connsiteX4" fmla="*/ 613877 w 1213711"/>
                <a:gd name="connsiteY4" fmla="*/ 566228 h 1964001"/>
                <a:gd name="connsiteX5" fmla="*/ 686422 w 1213711"/>
                <a:gd name="connsiteY5" fmla="*/ 566515 h 1964001"/>
                <a:gd name="connsiteX6" fmla="*/ 680444 w 1213711"/>
                <a:gd name="connsiteY6" fmla="*/ 581363 h 1964001"/>
                <a:gd name="connsiteX7" fmla="*/ 1102768 w 1213711"/>
                <a:gd name="connsiteY7" fmla="*/ 1854170 h 1964001"/>
                <a:gd name="connsiteX8" fmla="*/ 1213711 w 1213711"/>
                <a:gd name="connsiteY8" fmla="*/ 1936051 h 1964001"/>
                <a:gd name="connsiteX9" fmla="*/ 1182791 w 1213711"/>
                <a:gd name="connsiteY9" fmla="*/ 1944002 h 1964001"/>
                <a:gd name="connsiteX10" fmla="*/ 984400 w 1213711"/>
                <a:gd name="connsiteY10" fmla="*/ 1964001 h 1964001"/>
                <a:gd name="connsiteX11" fmla="*/ 0 w 1213711"/>
                <a:gd name="connsiteY11" fmla="*/ 979601 h 1964001"/>
                <a:gd name="connsiteX12" fmla="*/ 13285 w 1213711"/>
                <a:gd name="connsiteY12" fmla="*/ 817491 h 1964001"/>
                <a:gd name="connsiteX13" fmla="*/ 36987 w 1213711"/>
                <a:gd name="connsiteY13" fmla="*/ 722765 h 1964001"/>
                <a:gd name="connsiteX14" fmla="*/ 187990 w 1213711"/>
                <a:gd name="connsiteY14" fmla="*/ 656883 h 1964001"/>
                <a:gd name="connsiteX15" fmla="*/ 613877 w 1213711"/>
                <a:gd name="connsiteY15" fmla="*/ 566228 h 1964001"/>
                <a:gd name="connsiteX16" fmla="*/ 1079438 w 1213711"/>
                <a:gd name="connsiteY16" fmla="*/ 0 h 1964001"/>
                <a:gd name="connsiteX17" fmla="*/ 1085049 w 1213711"/>
                <a:gd name="connsiteY17" fmla="*/ 283 h 1964001"/>
                <a:gd name="connsiteX18" fmla="*/ 1109087 w 1213711"/>
                <a:gd name="connsiteY18" fmla="*/ 3952 h 1964001"/>
                <a:gd name="connsiteX19" fmla="*/ 1085047 w 1213711"/>
                <a:gd name="connsiteY19" fmla="*/ 283 h 1964001"/>
                <a:gd name="connsiteX0-1" fmla="*/ 55983 w 1213711"/>
                <a:gd name="connsiteY0-2" fmla="*/ 654546 h 1963718"/>
                <a:gd name="connsiteX1-3" fmla="*/ 49673 w 1213711"/>
                <a:gd name="connsiteY1-4" fmla="*/ 671786 h 1963718"/>
                <a:gd name="connsiteX2-5" fmla="*/ 51723 w 1213711"/>
                <a:gd name="connsiteY2-6" fmla="*/ 663592 h 1963718"/>
                <a:gd name="connsiteX3-7" fmla="*/ 55600 w 1213711"/>
                <a:gd name="connsiteY3-8" fmla="*/ 654573 h 1963718"/>
                <a:gd name="connsiteX4-9" fmla="*/ 55983 w 1213711"/>
                <a:gd name="connsiteY4-10" fmla="*/ 654546 h 1963718"/>
                <a:gd name="connsiteX5-11" fmla="*/ 613877 w 1213711"/>
                <a:gd name="connsiteY5-12" fmla="*/ 565945 h 1963718"/>
                <a:gd name="connsiteX6-13" fmla="*/ 686422 w 1213711"/>
                <a:gd name="connsiteY6-14" fmla="*/ 566232 h 1963718"/>
                <a:gd name="connsiteX7-15" fmla="*/ 680444 w 1213711"/>
                <a:gd name="connsiteY7-16" fmla="*/ 581080 h 1963718"/>
                <a:gd name="connsiteX8-17" fmla="*/ 1102768 w 1213711"/>
                <a:gd name="connsiteY8-18" fmla="*/ 1853887 h 1963718"/>
                <a:gd name="connsiteX9-19" fmla="*/ 1213711 w 1213711"/>
                <a:gd name="connsiteY9-20" fmla="*/ 1935768 h 1963718"/>
                <a:gd name="connsiteX10-21" fmla="*/ 1182791 w 1213711"/>
                <a:gd name="connsiteY10-22" fmla="*/ 1943719 h 1963718"/>
                <a:gd name="connsiteX11-23" fmla="*/ 984400 w 1213711"/>
                <a:gd name="connsiteY11-24" fmla="*/ 1963718 h 1963718"/>
                <a:gd name="connsiteX12-25" fmla="*/ 0 w 1213711"/>
                <a:gd name="connsiteY12-26" fmla="*/ 979318 h 1963718"/>
                <a:gd name="connsiteX13-27" fmla="*/ 13285 w 1213711"/>
                <a:gd name="connsiteY13-28" fmla="*/ 817208 h 1963718"/>
                <a:gd name="connsiteX14-29" fmla="*/ 36987 w 1213711"/>
                <a:gd name="connsiteY14-30" fmla="*/ 722482 h 1963718"/>
                <a:gd name="connsiteX15-31" fmla="*/ 187990 w 1213711"/>
                <a:gd name="connsiteY15-32" fmla="*/ 656600 h 1963718"/>
                <a:gd name="connsiteX16-33" fmla="*/ 613877 w 1213711"/>
                <a:gd name="connsiteY16-34" fmla="*/ 565945 h 1963718"/>
                <a:gd name="connsiteX17-35" fmla="*/ 1085047 w 1213711"/>
                <a:gd name="connsiteY17-36" fmla="*/ 0 h 1963718"/>
                <a:gd name="connsiteX18-37" fmla="*/ 1085049 w 1213711"/>
                <a:gd name="connsiteY18-38" fmla="*/ 0 h 1963718"/>
                <a:gd name="connsiteX19-39" fmla="*/ 1109087 w 1213711"/>
                <a:gd name="connsiteY19-40" fmla="*/ 3669 h 1963718"/>
                <a:gd name="connsiteX20" fmla="*/ 1085047 w 1213711"/>
                <a:gd name="connsiteY20" fmla="*/ 0 h 1963718"/>
                <a:gd name="connsiteX0-41" fmla="*/ 55983 w 1213711"/>
                <a:gd name="connsiteY0-42" fmla="*/ 654546 h 1963718"/>
                <a:gd name="connsiteX1-43" fmla="*/ 49673 w 1213711"/>
                <a:gd name="connsiteY1-44" fmla="*/ 671786 h 1963718"/>
                <a:gd name="connsiteX2-45" fmla="*/ 51723 w 1213711"/>
                <a:gd name="connsiteY2-46" fmla="*/ 663592 h 1963718"/>
                <a:gd name="connsiteX3-47" fmla="*/ 55600 w 1213711"/>
                <a:gd name="connsiteY3-48" fmla="*/ 654573 h 1963718"/>
                <a:gd name="connsiteX4-49" fmla="*/ 55983 w 1213711"/>
                <a:gd name="connsiteY4-50" fmla="*/ 654546 h 1963718"/>
                <a:gd name="connsiteX5-51" fmla="*/ 613877 w 1213711"/>
                <a:gd name="connsiteY5-52" fmla="*/ 565945 h 1963718"/>
                <a:gd name="connsiteX6-53" fmla="*/ 686422 w 1213711"/>
                <a:gd name="connsiteY6-54" fmla="*/ 566232 h 1963718"/>
                <a:gd name="connsiteX7-55" fmla="*/ 680444 w 1213711"/>
                <a:gd name="connsiteY7-56" fmla="*/ 581080 h 1963718"/>
                <a:gd name="connsiteX8-57" fmla="*/ 1102768 w 1213711"/>
                <a:gd name="connsiteY8-58" fmla="*/ 1853887 h 1963718"/>
                <a:gd name="connsiteX9-59" fmla="*/ 1213711 w 1213711"/>
                <a:gd name="connsiteY9-60" fmla="*/ 1935768 h 1963718"/>
                <a:gd name="connsiteX10-61" fmla="*/ 1182791 w 1213711"/>
                <a:gd name="connsiteY10-62" fmla="*/ 1943719 h 1963718"/>
                <a:gd name="connsiteX11-63" fmla="*/ 984400 w 1213711"/>
                <a:gd name="connsiteY11-64" fmla="*/ 1963718 h 1963718"/>
                <a:gd name="connsiteX12-65" fmla="*/ 0 w 1213711"/>
                <a:gd name="connsiteY12-66" fmla="*/ 979318 h 1963718"/>
                <a:gd name="connsiteX13-67" fmla="*/ 13285 w 1213711"/>
                <a:gd name="connsiteY13-68" fmla="*/ 817208 h 1963718"/>
                <a:gd name="connsiteX14-69" fmla="*/ 36987 w 1213711"/>
                <a:gd name="connsiteY14-70" fmla="*/ 722482 h 1963718"/>
                <a:gd name="connsiteX15-71" fmla="*/ 187990 w 1213711"/>
                <a:gd name="connsiteY15-72" fmla="*/ 656600 h 1963718"/>
                <a:gd name="connsiteX16-73" fmla="*/ 613877 w 1213711"/>
                <a:gd name="connsiteY16-74" fmla="*/ 565945 h 1963718"/>
                <a:gd name="connsiteX17-75" fmla="*/ 1085047 w 1213711"/>
                <a:gd name="connsiteY17-76" fmla="*/ 0 h 1963718"/>
                <a:gd name="connsiteX18-77" fmla="*/ 1085049 w 1213711"/>
                <a:gd name="connsiteY18-78" fmla="*/ 0 h 1963718"/>
                <a:gd name="connsiteX19-79" fmla="*/ 1085047 w 1213711"/>
                <a:gd name="connsiteY19-80" fmla="*/ 0 h 1963718"/>
                <a:gd name="connsiteX0-81" fmla="*/ 55983 w 1213711"/>
                <a:gd name="connsiteY0-82" fmla="*/ 88601 h 1397773"/>
                <a:gd name="connsiteX1-83" fmla="*/ 49673 w 1213711"/>
                <a:gd name="connsiteY1-84" fmla="*/ 105841 h 1397773"/>
                <a:gd name="connsiteX2-85" fmla="*/ 51723 w 1213711"/>
                <a:gd name="connsiteY2-86" fmla="*/ 97647 h 1397773"/>
                <a:gd name="connsiteX3-87" fmla="*/ 55600 w 1213711"/>
                <a:gd name="connsiteY3-88" fmla="*/ 88628 h 1397773"/>
                <a:gd name="connsiteX4-89" fmla="*/ 55983 w 1213711"/>
                <a:gd name="connsiteY4-90" fmla="*/ 88601 h 1397773"/>
                <a:gd name="connsiteX5-91" fmla="*/ 613877 w 1213711"/>
                <a:gd name="connsiteY5-92" fmla="*/ 0 h 1397773"/>
                <a:gd name="connsiteX6-93" fmla="*/ 686422 w 1213711"/>
                <a:gd name="connsiteY6-94" fmla="*/ 287 h 1397773"/>
                <a:gd name="connsiteX7-95" fmla="*/ 680444 w 1213711"/>
                <a:gd name="connsiteY7-96" fmla="*/ 15135 h 1397773"/>
                <a:gd name="connsiteX8-97" fmla="*/ 1102768 w 1213711"/>
                <a:gd name="connsiteY8-98" fmla="*/ 1287942 h 1397773"/>
                <a:gd name="connsiteX9-99" fmla="*/ 1213711 w 1213711"/>
                <a:gd name="connsiteY9-100" fmla="*/ 1369823 h 1397773"/>
                <a:gd name="connsiteX10-101" fmla="*/ 1182791 w 1213711"/>
                <a:gd name="connsiteY10-102" fmla="*/ 1377774 h 1397773"/>
                <a:gd name="connsiteX11-103" fmla="*/ 984400 w 1213711"/>
                <a:gd name="connsiteY11-104" fmla="*/ 1397773 h 1397773"/>
                <a:gd name="connsiteX12-105" fmla="*/ 0 w 1213711"/>
                <a:gd name="connsiteY12-106" fmla="*/ 413373 h 1397773"/>
                <a:gd name="connsiteX13-107" fmla="*/ 13285 w 1213711"/>
                <a:gd name="connsiteY13-108" fmla="*/ 251263 h 1397773"/>
                <a:gd name="connsiteX14-109" fmla="*/ 36987 w 1213711"/>
                <a:gd name="connsiteY14-110" fmla="*/ 156537 h 1397773"/>
                <a:gd name="connsiteX15-111" fmla="*/ 187990 w 1213711"/>
                <a:gd name="connsiteY15-112" fmla="*/ 90655 h 1397773"/>
                <a:gd name="connsiteX16-113" fmla="*/ 613877 w 1213711"/>
                <a:gd name="connsiteY16-114" fmla="*/ 0 h 1397773"/>
                <a:gd name="connsiteX0-115" fmla="*/ 55600 w 1213711"/>
                <a:gd name="connsiteY0-116" fmla="*/ 88628 h 1397773"/>
                <a:gd name="connsiteX1-117" fmla="*/ 49673 w 1213711"/>
                <a:gd name="connsiteY1-118" fmla="*/ 105841 h 1397773"/>
                <a:gd name="connsiteX2-119" fmla="*/ 51723 w 1213711"/>
                <a:gd name="connsiteY2-120" fmla="*/ 97647 h 1397773"/>
                <a:gd name="connsiteX3-121" fmla="*/ 55600 w 1213711"/>
                <a:gd name="connsiteY3-122" fmla="*/ 88628 h 1397773"/>
                <a:gd name="connsiteX4-123" fmla="*/ 613877 w 1213711"/>
                <a:gd name="connsiteY4-124" fmla="*/ 0 h 1397773"/>
                <a:gd name="connsiteX5-125" fmla="*/ 686422 w 1213711"/>
                <a:gd name="connsiteY5-126" fmla="*/ 287 h 1397773"/>
                <a:gd name="connsiteX6-127" fmla="*/ 680444 w 1213711"/>
                <a:gd name="connsiteY6-128" fmla="*/ 15135 h 1397773"/>
                <a:gd name="connsiteX7-129" fmla="*/ 1102768 w 1213711"/>
                <a:gd name="connsiteY7-130" fmla="*/ 1287942 h 1397773"/>
                <a:gd name="connsiteX8-131" fmla="*/ 1213711 w 1213711"/>
                <a:gd name="connsiteY8-132" fmla="*/ 1369823 h 1397773"/>
                <a:gd name="connsiteX9-133" fmla="*/ 1182791 w 1213711"/>
                <a:gd name="connsiteY9-134" fmla="*/ 1377774 h 1397773"/>
                <a:gd name="connsiteX10-135" fmla="*/ 984400 w 1213711"/>
                <a:gd name="connsiteY10-136" fmla="*/ 1397773 h 1397773"/>
                <a:gd name="connsiteX11-137" fmla="*/ 0 w 1213711"/>
                <a:gd name="connsiteY11-138" fmla="*/ 413373 h 1397773"/>
                <a:gd name="connsiteX12-139" fmla="*/ 13285 w 1213711"/>
                <a:gd name="connsiteY12-140" fmla="*/ 251263 h 1397773"/>
                <a:gd name="connsiteX13-141" fmla="*/ 36987 w 1213711"/>
                <a:gd name="connsiteY13-142" fmla="*/ 156537 h 1397773"/>
                <a:gd name="connsiteX14-143" fmla="*/ 187990 w 1213711"/>
                <a:gd name="connsiteY14-144" fmla="*/ 90655 h 1397773"/>
                <a:gd name="connsiteX15-145" fmla="*/ 613877 w 1213711"/>
                <a:gd name="connsiteY15-146" fmla="*/ 0 h 1397773"/>
                <a:gd name="connsiteX0-147" fmla="*/ 51723 w 1213711"/>
                <a:gd name="connsiteY0-148" fmla="*/ 97647 h 1397773"/>
                <a:gd name="connsiteX1-149" fmla="*/ 49673 w 1213711"/>
                <a:gd name="connsiteY1-150" fmla="*/ 105841 h 1397773"/>
                <a:gd name="connsiteX2-151" fmla="*/ 51723 w 1213711"/>
                <a:gd name="connsiteY2-152" fmla="*/ 97647 h 1397773"/>
                <a:gd name="connsiteX3-153" fmla="*/ 613877 w 1213711"/>
                <a:gd name="connsiteY3-154" fmla="*/ 0 h 1397773"/>
                <a:gd name="connsiteX4-155" fmla="*/ 686422 w 1213711"/>
                <a:gd name="connsiteY4-156" fmla="*/ 287 h 1397773"/>
                <a:gd name="connsiteX5-157" fmla="*/ 680444 w 1213711"/>
                <a:gd name="connsiteY5-158" fmla="*/ 15135 h 1397773"/>
                <a:gd name="connsiteX6-159" fmla="*/ 1102768 w 1213711"/>
                <a:gd name="connsiteY6-160" fmla="*/ 1287942 h 1397773"/>
                <a:gd name="connsiteX7-161" fmla="*/ 1213711 w 1213711"/>
                <a:gd name="connsiteY7-162" fmla="*/ 1369823 h 1397773"/>
                <a:gd name="connsiteX8-163" fmla="*/ 1182791 w 1213711"/>
                <a:gd name="connsiteY8-164" fmla="*/ 1377774 h 1397773"/>
                <a:gd name="connsiteX9-165" fmla="*/ 984400 w 1213711"/>
                <a:gd name="connsiteY9-166" fmla="*/ 1397773 h 1397773"/>
                <a:gd name="connsiteX10-167" fmla="*/ 0 w 1213711"/>
                <a:gd name="connsiteY10-168" fmla="*/ 413373 h 1397773"/>
                <a:gd name="connsiteX11-169" fmla="*/ 13285 w 1213711"/>
                <a:gd name="connsiteY11-170" fmla="*/ 251263 h 1397773"/>
                <a:gd name="connsiteX12-171" fmla="*/ 36987 w 1213711"/>
                <a:gd name="connsiteY12-172" fmla="*/ 156537 h 1397773"/>
                <a:gd name="connsiteX13-173" fmla="*/ 187990 w 1213711"/>
                <a:gd name="connsiteY13-174" fmla="*/ 90655 h 1397773"/>
                <a:gd name="connsiteX14-175" fmla="*/ 613877 w 1213711"/>
                <a:gd name="connsiteY14-176" fmla="*/ 0 h 1397773"/>
                <a:gd name="connsiteX0-177" fmla="*/ 613877 w 1213711"/>
                <a:gd name="connsiteY0-178" fmla="*/ 0 h 1397773"/>
                <a:gd name="connsiteX1-179" fmla="*/ 686422 w 1213711"/>
                <a:gd name="connsiteY1-180" fmla="*/ 287 h 1397773"/>
                <a:gd name="connsiteX2-181" fmla="*/ 680444 w 1213711"/>
                <a:gd name="connsiteY2-182" fmla="*/ 15135 h 1397773"/>
                <a:gd name="connsiteX3-183" fmla="*/ 1102768 w 1213711"/>
                <a:gd name="connsiteY3-184" fmla="*/ 1287942 h 1397773"/>
                <a:gd name="connsiteX4-185" fmla="*/ 1213711 w 1213711"/>
                <a:gd name="connsiteY4-186" fmla="*/ 1369823 h 1397773"/>
                <a:gd name="connsiteX5-187" fmla="*/ 1182791 w 1213711"/>
                <a:gd name="connsiteY5-188" fmla="*/ 1377774 h 1397773"/>
                <a:gd name="connsiteX6-189" fmla="*/ 984400 w 1213711"/>
                <a:gd name="connsiteY6-190" fmla="*/ 1397773 h 1397773"/>
                <a:gd name="connsiteX7-191" fmla="*/ 0 w 1213711"/>
                <a:gd name="connsiteY7-192" fmla="*/ 413373 h 1397773"/>
                <a:gd name="connsiteX8-193" fmla="*/ 13285 w 1213711"/>
                <a:gd name="connsiteY8-194" fmla="*/ 251263 h 1397773"/>
                <a:gd name="connsiteX9-195" fmla="*/ 36987 w 1213711"/>
                <a:gd name="connsiteY9-196" fmla="*/ 156537 h 1397773"/>
                <a:gd name="connsiteX10-197" fmla="*/ 187990 w 1213711"/>
                <a:gd name="connsiteY10-198" fmla="*/ 90655 h 1397773"/>
                <a:gd name="connsiteX11-199" fmla="*/ 613877 w 1213711"/>
                <a:gd name="connsiteY11-200" fmla="*/ 0 h 139777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1213711" h="1397773">
                  <a:moveTo>
                    <a:pt x="613877" y="0"/>
                  </a:moveTo>
                  <a:lnTo>
                    <a:pt x="686422" y="287"/>
                  </a:lnTo>
                  <a:lnTo>
                    <a:pt x="680444" y="15135"/>
                  </a:lnTo>
                  <a:cubicBezTo>
                    <a:pt x="540400" y="428948"/>
                    <a:pt x="659972" y="922195"/>
                    <a:pt x="1102768" y="1287942"/>
                  </a:cubicBezTo>
                  <a:lnTo>
                    <a:pt x="1213711" y="1369823"/>
                  </a:lnTo>
                  <a:lnTo>
                    <a:pt x="1182791" y="1377774"/>
                  </a:lnTo>
                  <a:cubicBezTo>
                    <a:pt x="1118709" y="1390887"/>
                    <a:pt x="1052359" y="1397773"/>
                    <a:pt x="984400" y="1397773"/>
                  </a:cubicBezTo>
                  <a:cubicBezTo>
                    <a:pt x="440731" y="1397773"/>
                    <a:pt x="0" y="957042"/>
                    <a:pt x="0" y="413373"/>
                  </a:cubicBezTo>
                  <a:cubicBezTo>
                    <a:pt x="0" y="358157"/>
                    <a:pt x="4546" y="304002"/>
                    <a:pt x="13285" y="251263"/>
                  </a:cubicBezTo>
                  <a:lnTo>
                    <a:pt x="36987" y="156537"/>
                  </a:lnTo>
                  <a:lnTo>
                    <a:pt x="187990" y="90655"/>
                  </a:lnTo>
                  <a:cubicBezTo>
                    <a:pt x="334757" y="35947"/>
                    <a:pt x="477716" y="6800"/>
                    <a:pt x="613877" y="0"/>
                  </a:cubicBezTo>
                  <a:close/>
                </a:path>
              </a:pathLst>
            </a:custGeom>
            <a:solidFill>
              <a:schemeClr val="accent3"/>
            </a:solidFill>
            <a:ln w="3175" cmpd="sng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3" name="MH_Other_2"/>
            <p:cNvSpPr/>
            <p:nvPr>
              <p:custDataLst>
                <p:tags r:id="rId2"/>
              </p:custDataLst>
            </p:nvPr>
          </p:nvSpPr>
          <p:spPr>
            <a:xfrm rot="7200000">
              <a:off x="5391944" y="1924844"/>
              <a:ext cx="1238250" cy="1404938"/>
            </a:xfrm>
            <a:custGeom>
              <a:avLst/>
              <a:gdLst>
                <a:gd name="connsiteX0" fmla="*/ 132049 w 1237783"/>
                <a:gd name="connsiteY0" fmla="*/ 916409 h 1405772"/>
                <a:gd name="connsiteX1" fmla="*/ 33708 w 1237783"/>
                <a:gd name="connsiteY1" fmla="*/ 169427 h 1405772"/>
                <a:gd name="connsiteX2" fmla="*/ 41048 w 1237783"/>
                <a:gd name="connsiteY2" fmla="*/ 149769 h 1405772"/>
                <a:gd name="connsiteX3" fmla="*/ 180743 w 1237783"/>
                <a:gd name="connsiteY3" fmla="*/ 88821 h 1405772"/>
                <a:gd name="connsiteX4" fmla="*/ 572449 w 1237783"/>
                <a:gd name="connsiteY4" fmla="*/ 333 h 1405772"/>
                <a:gd name="connsiteX5" fmla="*/ 681958 w 1237783"/>
                <a:gd name="connsiteY5" fmla="*/ 0 h 1405772"/>
                <a:gd name="connsiteX6" fmla="*/ 680963 w 1237783"/>
                <a:gd name="connsiteY6" fmla="*/ 2470 h 1405772"/>
                <a:gd name="connsiteX7" fmla="*/ 1103287 w 1237783"/>
                <a:gd name="connsiteY7" fmla="*/ 1275277 h 1405772"/>
                <a:gd name="connsiteX8" fmla="*/ 1237783 w 1237783"/>
                <a:gd name="connsiteY8" fmla="*/ 1374540 h 1405772"/>
                <a:gd name="connsiteX9" fmla="*/ 1201125 w 1237783"/>
                <a:gd name="connsiteY9" fmla="*/ 1384762 h 1405772"/>
                <a:gd name="connsiteX10" fmla="*/ 1122167 w 1237783"/>
                <a:gd name="connsiteY10" fmla="*/ 1398538 h 1405772"/>
                <a:gd name="connsiteX11" fmla="*/ 1072551 w 1237783"/>
                <a:gd name="connsiteY11" fmla="*/ 1403751 h 1405772"/>
                <a:gd name="connsiteX12" fmla="*/ 910191 w 1237783"/>
                <a:gd name="connsiteY12" fmla="*/ 1403158 h 1405772"/>
                <a:gd name="connsiteX13" fmla="*/ 861001 w 1237783"/>
                <a:gd name="connsiteY13" fmla="*/ 1397084 h 1405772"/>
                <a:gd name="connsiteX14" fmla="*/ 729784 w 1237783"/>
                <a:gd name="connsiteY14" fmla="*/ 1375066 h 1405772"/>
                <a:gd name="connsiteX15" fmla="*/ 132049 w 1237783"/>
                <a:gd name="connsiteY15" fmla="*/ 916409 h 140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37783" h="1405772">
                  <a:moveTo>
                    <a:pt x="132049" y="916409"/>
                  </a:moveTo>
                  <a:cubicBezTo>
                    <a:pt x="-3868" y="680993"/>
                    <a:pt x="-31497" y="412773"/>
                    <a:pt x="33708" y="169427"/>
                  </a:cubicBezTo>
                  <a:lnTo>
                    <a:pt x="41048" y="149769"/>
                  </a:lnTo>
                  <a:lnTo>
                    <a:pt x="180743" y="88821"/>
                  </a:lnTo>
                  <a:cubicBezTo>
                    <a:pt x="315279" y="38672"/>
                    <a:pt x="446615" y="10002"/>
                    <a:pt x="572449" y="333"/>
                  </a:cubicBezTo>
                  <a:lnTo>
                    <a:pt x="681958" y="0"/>
                  </a:lnTo>
                  <a:lnTo>
                    <a:pt x="680963" y="2470"/>
                  </a:lnTo>
                  <a:cubicBezTo>
                    <a:pt x="540920" y="416283"/>
                    <a:pt x="660492" y="909530"/>
                    <a:pt x="1103287" y="1275277"/>
                  </a:cubicBezTo>
                  <a:lnTo>
                    <a:pt x="1237783" y="1374540"/>
                  </a:lnTo>
                  <a:lnTo>
                    <a:pt x="1201125" y="1384762"/>
                  </a:lnTo>
                  <a:lnTo>
                    <a:pt x="1122167" y="1398538"/>
                  </a:lnTo>
                  <a:lnTo>
                    <a:pt x="1072551" y="1403751"/>
                  </a:lnTo>
                  <a:cubicBezTo>
                    <a:pt x="1015652" y="1406682"/>
                    <a:pt x="961575" y="1406375"/>
                    <a:pt x="910191" y="1403158"/>
                  </a:cubicBezTo>
                  <a:lnTo>
                    <a:pt x="861001" y="1397084"/>
                  </a:lnTo>
                  <a:lnTo>
                    <a:pt x="729784" y="1375066"/>
                  </a:lnTo>
                  <a:cubicBezTo>
                    <a:pt x="486438" y="1309862"/>
                    <a:pt x="267967" y="1151824"/>
                    <a:pt x="132049" y="916409"/>
                  </a:cubicBezTo>
                  <a:close/>
                </a:path>
              </a:pathLst>
            </a:custGeom>
            <a:solidFill>
              <a:schemeClr val="accent1"/>
            </a:solidFill>
            <a:ln w="3175" cmpd="sng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5" name="MH_Other_3"/>
            <p:cNvSpPr/>
            <p:nvPr>
              <p:custDataLst>
                <p:tags r:id="rId3"/>
              </p:custDataLst>
            </p:nvPr>
          </p:nvSpPr>
          <p:spPr>
            <a:xfrm rot="14400000">
              <a:off x="5891213" y="2563813"/>
              <a:ext cx="1217612" cy="1408112"/>
            </a:xfrm>
            <a:custGeom>
              <a:avLst/>
              <a:gdLst>
                <a:gd name="connsiteX0" fmla="*/ 1117091 w 1218654"/>
                <a:gd name="connsiteY0" fmla="*/ 988 h 1960766"/>
                <a:gd name="connsiteX1" fmla="*/ 1111437 w 1218654"/>
                <a:gd name="connsiteY1" fmla="*/ 1 h 1960766"/>
                <a:gd name="connsiteX2" fmla="*/ 1111437 w 1218654"/>
                <a:gd name="connsiteY2" fmla="*/ 0 h 1960766"/>
                <a:gd name="connsiteX3" fmla="*/ 1117091 w 1218654"/>
                <a:gd name="connsiteY3" fmla="*/ 987 h 1960766"/>
                <a:gd name="connsiteX4" fmla="*/ 1218654 w 1218654"/>
                <a:gd name="connsiteY4" fmla="*/ 1930532 h 1960766"/>
                <a:gd name="connsiteX5" fmla="*/ 1053075 w 1218654"/>
                <a:gd name="connsiteY5" fmla="*/ 1958315 h 1960766"/>
                <a:gd name="connsiteX6" fmla="*/ 492365 w 1218654"/>
                <a:gd name="connsiteY6" fmla="*/ 1828718 h 1960766"/>
                <a:gd name="connsiteX7" fmla="*/ 24012 w 1218654"/>
                <a:gd name="connsiteY7" fmla="*/ 759643 h 1960766"/>
                <a:gd name="connsiteX8" fmla="*/ 41600 w 1218654"/>
                <a:gd name="connsiteY8" fmla="*/ 696565 h 1960766"/>
                <a:gd name="connsiteX9" fmla="*/ 167979 w 1218654"/>
                <a:gd name="connsiteY9" fmla="*/ 641427 h 1960766"/>
                <a:gd name="connsiteX10" fmla="*/ 559685 w 1218654"/>
                <a:gd name="connsiteY10" fmla="*/ 552939 h 1960766"/>
                <a:gd name="connsiteX11" fmla="*/ 679594 w 1218654"/>
                <a:gd name="connsiteY11" fmla="*/ 552574 h 1960766"/>
                <a:gd name="connsiteX12" fmla="*/ 673699 w 1218654"/>
                <a:gd name="connsiteY12" fmla="*/ 567218 h 1960766"/>
                <a:gd name="connsiteX13" fmla="*/ 1096022 w 1218654"/>
                <a:gd name="connsiteY13" fmla="*/ 1840025 h 1960766"/>
                <a:gd name="connsiteX0-1" fmla="*/ 1117091 w 1218654"/>
                <a:gd name="connsiteY0-2" fmla="*/ 987 h 1960766"/>
                <a:gd name="connsiteX1-3" fmla="*/ 1111437 w 1218654"/>
                <a:gd name="connsiteY1-4" fmla="*/ 1 h 1960766"/>
                <a:gd name="connsiteX2-5" fmla="*/ 1111437 w 1218654"/>
                <a:gd name="connsiteY2-6" fmla="*/ 0 h 1960766"/>
                <a:gd name="connsiteX3-7" fmla="*/ 1117091 w 1218654"/>
                <a:gd name="connsiteY3-8" fmla="*/ 987 h 1960766"/>
                <a:gd name="connsiteX4-9" fmla="*/ 1218654 w 1218654"/>
                <a:gd name="connsiteY4-10" fmla="*/ 1930532 h 1960766"/>
                <a:gd name="connsiteX5-11" fmla="*/ 1053075 w 1218654"/>
                <a:gd name="connsiteY5-12" fmla="*/ 1958315 h 1960766"/>
                <a:gd name="connsiteX6-13" fmla="*/ 492365 w 1218654"/>
                <a:gd name="connsiteY6-14" fmla="*/ 1828718 h 1960766"/>
                <a:gd name="connsiteX7-15" fmla="*/ 24012 w 1218654"/>
                <a:gd name="connsiteY7-16" fmla="*/ 759643 h 1960766"/>
                <a:gd name="connsiteX8-17" fmla="*/ 41600 w 1218654"/>
                <a:gd name="connsiteY8-18" fmla="*/ 696565 h 1960766"/>
                <a:gd name="connsiteX9-19" fmla="*/ 167979 w 1218654"/>
                <a:gd name="connsiteY9-20" fmla="*/ 641427 h 1960766"/>
                <a:gd name="connsiteX10-21" fmla="*/ 559685 w 1218654"/>
                <a:gd name="connsiteY10-22" fmla="*/ 552939 h 1960766"/>
                <a:gd name="connsiteX11-23" fmla="*/ 679594 w 1218654"/>
                <a:gd name="connsiteY11-24" fmla="*/ 552574 h 1960766"/>
                <a:gd name="connsiteX12-25" fmla="*/ 673699 w 1218654"/>
                <a:gd name="connsiteY12-26" fmla="*/ 567218 h 1960766"/>
                <a:gd name="connsiteX13-27" fmla="*/ 1096022 w 1218654"/>
                <a:gd name="connsiteY13-28" fmla="*/ 1840025 h 1960766"/>
                <a:gd name="connsiteX14" fmla="*/ 1218654 w 1218654"/>
                <a:gd name="connsiteY14" fmla="*/ 1930532 h 1960766"/>
                <a:gd name="connsiteX0-29" fmla="*/ 1111437 w 1218654"/>
                <a:gd name="connsiteY0-30" fmla="*/ 0 h 1960766"/>
                <a:gd name="connsiteX1-31" fmla="*/ 1111437 w 1218654"/>
                <a:gd name="connsiteY1-32" fmla="*/ 1 h 1960766"/>
                <a:gd name="connsiteX2-33" fmla="*/ 1111437 w 1218654"/>
                <a:gd name="connsiteY2-34" fmla="*/ 0 h 1960766"/>
                <a:gd name="connsiteX3-35" fmla="*/ 1218654 w 1218654"/>
                <a:gd name="connsiteY3-36" fmla="*/ 1930532 h 1960766"/>
                <a:gd name="connsiteX4-37" fmla="*/ 1053075 w 1218654"/>
                <a:gd name="connsiteY4-38" fmla="*/ 1958315 h 1960766"/>
                <a:gd name="connsiteX5-39" fmla="*/ 492365 w 1218654"/>
                <a:gd name="connsiteY5-40" fmla="*/ 1828718 h 1960766"/>
                <a:gd name="connsiteX6-41" fmla="*/ 24012 w 1218654"/>
                <a:gd name="connsiteY6-42" fmla="*/ 759643 h 1960766"/>
                <a:gd name="connsiteX7-43" fmla="*/ 41600 w 1218654"/>
                <a:gd name="connsiteY7-44" fmla="*/ 696565 h 1960766"/>
                <a:gd name="connsiteX8-45" fmla="*/ 167979 w 1218654"/>
                <a:gd name="connsiteY8-46" fmla="*/ 641427 h 1960766"/>
                <a:gd name="connsiteX9-47" fmla="*/ 559685 w 1218654"/>
                <a:gd name="connsiteY9-48" fmla="*/ 552939 h 1960766"/>
                <a:gd name="connsiteX10-49" fmla="*/ 679594 w 1218654"/>
                <a:gd name="connsiteY10-50" fmla="*/ 552574 h 1960766"/>
                <a:gd name="connsiteX11-51" fmla="*/ 673699 w 1218654"/>
                <a:gd name="connsiteY11-52" fmla="*/ 567218 h 1960766"/>
                <a:gd name="connsiteX12-53" fmla="*/ 1096022 w 1218654"/>
                <a:gd name="connsiteY12-54" fmla="*/ 1840025 h 1960766"/>
                <a:gd name="connsiteX13-55" fmla="*/ 1218654 w 1218654"/>
                <a:gd name="connsiteY13-56" fmla="*/ 1930532 h 1960766"/>
                <a:gd name="connsiteX0-57" fmla="*/ 1218654 w 1218654"/>
                <a:gd name="connsiteY0-58" fmla="*/ 1377958 h 1408192"/>
                <a:gd name="connsiteX1-59" fmla="*/ 1053075 w 1218654"/>
                <a:gd name="connsiteY1-60" fmla="*/ 1405741 h 1408192"/>
                <a:gd name="connsiteX2-61" fmla="*/ 492365 w 1218654"/>
                <a:gd name="connsiteY2-62" fmla="*/ 1276144 h 1408192"/>
                <a:gd name="connsiteX3-63" fmla="*/ 24012 w 1218654"/>
                <a:gd name="connsiteY3-64" fmla="*/ 207069 h 1408192"/>
                <a:gd name="connsiteX4-65" fmla="*/ 41600 w 1218654"/>
                <a:gd name="connsiteY4-66" fmla="*/ 143991 h 1408192"/>
                <a:gd name="connsiteX5-67" fmla="*/ 167979 w 1218654"/>
                <a:gd name="connsiteY5-68" fmla="*/ 88853 h 1408192"/>
                <a:gd name="connsiteX6-69" fmla="*/ 559685 w 1218654"/>
                <a:gd name="connsiteY6-70" fmla="*/ 365 h 1408192"/>
                <a:gd name="connsiteX7-71" fmla="*/ 679594 w 1218654"/>
                <a:gd name="connsiteY7-72" fmla="*/ 0 h 1408192"/>
                <a:gd name="connsiteX8-73" fmla="*/ 673699 w 1218654"/>
                <a:gd name="connsiteY8-74" fmla="*/ 14644 h 1408192"/>
                <a:gd name="connsiteX9-75" fmla="*/ 1096022 w 1218654"/>
                <a:gd name="connsiteY9-76" fmla="*/ 1287451 h 1408192"/>
                <a:gd name="connsiteX10-77" fmla="*/ 1218654 w 1218654"/>
                <a:gd name="connsiteY10-78" fmla="*/ 1377958 h 14081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1218654" h="1408192">
                  <a:moveTo>
                    <a:pt x="1218654" y="1377958"/>
                  </a:moveTo>
                  <a:lnTo>
                    <a:pt x="1053075" y="1405741"/>
                  </a:lnTo>
                  <a:cubicBezTo>
                    <a:pt x="863941" y="1419107"/>
                    <a:pt x="668927" y="1378082"/>
                    <a:pt x="492365" y="1276144"/>
                  </a:cubicBezTo>
                  <a:cubicBezTo>
                    <a:pt x="109815" y="1055278"/>
                    <a:pt x="-68409" y="616419"/>
                    <a:pt x="24012" y="207069"/>
                  </a:cubicBezTo>
                  <a:lnTo>
                    <a:pt x="41600" y="143991"/>
                  </a:lnTo>
                  <a:lnTo>
                    <a:pt x="167979" y="88853"/>
                  </a:lnTo>
                  <a:cubicBezTo>
                    <a:pt x="302515" y="38704"/>
                    <a:pt x="433852" y="10033"/>
                    <a:pt x="559685" y="365"/>
                  </a:cubicBezTo>
                  <a:lnTo>
                    <a:pt x="679594" y="0"/>
                  </a:lnTo>
                  <a:lnTo>
                    <a:pt x="673699" y="14644"/>
                  </a:lnTo>
                  <a:cubicBezTo>
                    <a:pt x="533655" y="428457"/>
                    <a:pt x="653227" y="921704"/>
                    <a:pt x="1096022" y="1287451"/>
                  </a:cubicBezTo>
                  <a:lnTo>
                    <a:pt x="1218654" y="1377958"/>
                  </a:lnTo>
                  <a:close/>
                </a:path>
              </a:pathLst>
            </a:custGeom>
            <a:solidFill>
              <a:schemeClr val="accent2"/>
            </a:solidFill>
            <a:ln w="3175" cmpd="sng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19" name="MH_Other_4"/>
            <p:cNvCxnSpPr/>
            <p:nvPr>
              <p:custDataLst>
                <p:tags r:id="rId4"/>
              </p:custDataLst>
            </p:nvPr>
          </p:nvCxnSpPr>
          <p:spPr>
            <a:xfrm flipH="1">
              <a:off x="2563324" y="2388750"/>
              <a:ext cx="2779713" cy="23812"/>
            </a:xfrm>
            <a:prstGeom prst="line">
              <a:avLst/>
            </a:prstGeom>
            <a:ln w="6350">
              <a:solidFill>
                <a:srgbClr val="D5D5D5"/>
              </a:solidFill>
              <a:prstDash val="dash"/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MH_Other_5"/>
            <p:cNvCxnSpPr/>
            <p:nvPr>
              <p:custDataLst>
                <p:tags r:id="rId5"/>
              </p:custDataLst>
            </p:nvPr>
          </p:nvCxnSpPr>
          <p:spPr>
            <a:xfrm>
              <a:off x="3684533" y="4465062"/>
              <a:ext cx="4547233" cy="0"/>
            </a:xfrm>
            <a:prstGeom prst="line">
              <a:avLst/>
            </a:prstGeom>
            <a:ln w="6350">
              <a:solidFill>
                <a:srgbClr val="D5D5D5"/>
              </a:solidFill>
              <a:prstDash val="dash"/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MH_Other_6"/>
            <p:cNvCxnSpPr/>
            <p:nvPr>
              <p:custDataLst>
                <p:tags r:id="rId6"/>
              </p:custDataLst>
            </p:nvPr>
          </p:nvCxnSpPr>
          <p:spPr>
            <a:xfrm>
              <a:off x="6986207" y="2875881"/>
              <a:ext cx="2519362" cy="0"/>
            </a:xfrm>
            <a:prstGeom prst="line">
              <a:avLst/>
            </a:prstGeom>
            <a:ln w="6350">
              <a:solidFill>
                <a:srgbClr val="D5D5D5"/>
              </a:solidFill>
              <a:prstDash val="dash"/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MH_Other_7"/>
            <p:cNvCxnSpPr/>
            <p:nvPr>
              <p:custDataLst>
                <p:tags r:id="rId7"/>
              </p:custDataLst>
            </p:nvPr>
          </p:nvCxnSpPr>
          <p:spPr>
            <a:xfrm flipH="1">
              <a:off x="6011361" y="4043093"/>
              <a:ext cx="543" cy="435079"/>
            </a:xfrm>
            <a:prstGeom prst="line">
              <a:avLst/>
            </a:prstGeom>
            <a:ln w="6350">
              <a:solidFill>
                <a:srgbClr val="D5D5D5"/>
              </a:solidFill>
              <a:prstDash val="dash"/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3945382" y="4955325"/>
            <a:ext cx="5031740" cy="1483995"/>
            <a:chOff x="616268" y="3102303"/>
            <a:chExt cx="5031740" cy="1483995"/>
          </a:xfrm>
        </p:grpSpPr>
        <p:sp>
          <p:nvSpPr>
            <p:cNvPr id="36" name="矩形 35"/>
            <p:cNvSpPr/>
            <p:nvPr/>
          </p:nvSpPr>
          <p:spPr>
            <a:xfrm>
              <a:off x="616268" y="3525848"/>
              <a:ext cx="2500630" cy="106045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latin typeface="宋体" panose="02010600030101010101" pitchFamily="2" charset="-122"/>
                  <a:sym typeface="+mn-ea"/>
                </a:rPr>
                <a:t>全方位监管</a:t>
              </a:r>
              <a:r>
                <a:rPr lang="zh-CN" altLang="en-US" sz="1400" b="1" dirty="0" smtClean="0">
                  <a:latin typeface="宋体" panose="02010600030101010101" pitchFamily="2" charset="-122"/>
                  <a:sym typeface="+mn-ea"/>
                </a:rPr>
                <a:t>建设项目</a:t>
              </a:r>
              <a:endParaRPr lang="en-US" altLang="zh-CN" sz="1400" b="1" dirty="0" smtClean="0">
                <a:latin typeface="宋体" panose="02010600030101010101" pitchFamily="2" charset="-122"/>
              </a:endParaRPr>
            </a:p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 smtClean="0">
                  <a:latin typeface="宋体" panose="02010600030101010101" pitchFamily="2" charset="-122"/>
                  <a:sym typeface="+mn-ea"/>
                </a:rPr>
                <a:t>大屏幕展示实训动态</a:t>
              </a:r>
              <a:endParaRPr lang="en-US" altLang="zh-CN" sz="1400" b="1" dirty="0" smtClean="0">
                <a:latin typeface="宋体" panose="02010600030101010101" pitchFamily="2" charset="-122"/>
              </a:endParaRPr>
            </a:p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 smtClean="0">
                  <a:latin typeface="宋体" panose="02010600030101010101" pitchFamily="2" charset="-122"/>
                  <a:sym typeface="+mn-ea"/>
                </a:rPr>
                <a:t>设备耗材维保分析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777683" y="3102303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+mn-ea"/>
                </a:rPr>
                <a:t>实训数据深度挖掘</a:t>
              </a:r>
              <a:endParaRPr lang="zh-CN" altLang="en-US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3315653" y="3525848"/>
              <a:ext cx="2332355" cy="7372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285750" lvl="0" indent="-285750" algn="l">
                <a:lnSpc>
                  <a:spcPct val="150000"/>
                </a:lnSpc>
                <a:buFont typeface="Arial" panose="020B0604020202020204" pitchFamily="34" charset="0"/>
              </a:pPr>
              <a:r>
                <a:rPr lang="zh-CN" altLang="en-US" sz="1400" b="1" dirty="0">
                  <a:latin typeface="宋体" panose="02010600030101010101" pitchFamily="2" charset="-122"/>
                  <a:sym typeface="+mn-ea"/>
                </a:rPr>
                <a:t>实训质量综合评估</a:t>
              </a:r>
              <a:endParaRPr lang="zh-CN" altLang="en-US" sz="1400" b="1" dirty="0">
                <a:latin typeface="宋体" panose="02010600030101010101" pitchFamily="2" charset="-122"/>
                <a:sym typeface="+mn-ea"/>
              </a:endParaRPr>
            </a:p>
            <a:p>
              <a:pPr marL="285750" lvl="0" indent="-285750" algn="l">
                <a:lnSpc>
                  <a:spcPct val="150000"/>
                </a:lnSpc>
                <a:buFont typeface="Arial" panose="020B0604020202020204" pitchFamily="34" charset="0"/>
              </a:pPr>
              <a:r>
                <a:rPr lang="zh-CN" altLang="en-US" sz="1400" b="1" dirty="0">
                  <a:latin typeface="宋体" panose="02010600030101010101" pitchFamily="2" charset="-122"/>
                  <a:sym typeface="+mn-ea"/>
                </a:rPr>
                <a:t>实训大数据分析</a:t>
              </a:r>
              <a:endParaRPr lang="zh-CN" altLang="en-US" sz="1400" b="1" dirty="0">
                <a:latin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717800" y="3012617"/>
            <a:ext cx="5208260" cy="1751529"/>
            <a:chOff x="833438" y="2833063"/>
            <a:chExt cx="5208260" cy="1751529"/>
          </a:xfrm>
        </p:grpSpPr>
        <p:sp>
          <p:nvSpPr>
            <p:cNvPr id="39" name="矩形 38"/>
            <p:cNvSpPr/>
            <p:nvPr/>
          </p:nvSpPr>
          <p:spPr>
            <a:xfrm>
              <a:off x="833438" y="3200927"/>
              <a:ext cx="3082280" cy="1383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latin typeface="宋体" panose="02010600030101010101" pitchFamily="2" charset="-122"/>
                  <a:sym typeface="+mn-ea"/>
                </a:rPr>
                <a:t>智能开放</a:t>
              </a:r>
              <a:r>
                <a:rPr lang="zh-CN" altLang="en-US" sz="1400" b="1" dirty="0" smtClean="0">
                  <a:latin typeface="宋体" panose="02010600030101010101" pitchFamily="2" charset="-122"/>
                  <a:sym typeface="+mn-ea"/>
                </a:rPr>
                <a:t>资源</a:t>
              </a:r>
              <a:endParaRPr lang="en-US" altLang="zh-CN" sz="1400" b="1" dirty="0" smtClean="0">
                <a:latin typeface="宋体" panose="02010600030101010101" pitchFamily="2" charset="-122"/>
              </a:endParaRPr>
            </a:p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 smtClean="0">
                  <a:sym typeface="+mn-ea"/>
                </a:rPr>
                <a:t>便捷</a:t>
              </a:r>
              <a:r>
                <a:rPr lang="zh-CN" altLang="en-US" sz="1400" b="1" dirty="0" smtClean="0">
                  <a:sym typeface="+mn-ea"/>
                </a:rPr>
                <a:t>网上预约</a:t>
              </a:r>
              <a:endParaRPr lang="en-US" altLang="zh-CN" sz="1400" b="1" dirty="0" smtClean="0"/>
            </a:p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 smtClean="0">
                  <a:latin typeface="宋体" panose="02010600030101010101" pitchFamily="2" charset="-122"/>
                  <a:sym typeface="+mn-ea"/>
                </a:rPr>
                <a:t>空闲场地提醒供租</a:t>
              </a:r>
              <a:endParaRPr lang="en-US" altLang="zh-CN" sz="1400" b="1" dirty="0" smtClean="0">
                <a:latin typeface="宋体" panose="02010600030101010101" pitchFamily="2" charset="-122"/>
              </a:endParaRPr>
            </a:p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833438" y="2833063"/>
              <a:ext cx="3164840" cy="3683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eaLnBrk="1" hangingPunct="1"/>
              <a:r>
                <a:rPr lang="zh-CN" altLang="en-US" b="1" dirty="0">
                  <a:solidFill>
                    <a:schemeClr val="accent2"/>
                  </a:solidFill>
                  <a:ea typeface="微软雅黑" panose="020B0503020204020204" pitchFamily="34" charset="-122"/>
                  <a:sym typeface="+mn-ea"/>
                </a:rPr>
                <a:t>实</a:t>
              </a:r>
              <a:r>
                <a:rPr lang="zh-CN" altLang="en-US" b="1" dirty="0" smtClean="0">
                  <a:solidFill>
                    <a:schemeClr val="accent2"/>
                  </a:solidFill>
                  <a:ea typeface="微软雅黑" panose="020B0503020204020204" pitchFamily="34" charset="-122"/>
                  <a:sym typeface="+mn-ea"/>
                </a:rPr>
                <a:t>训资源</a:t>
              </a:r>
              <a:r>
                <a:rPr lang="zh-CN" altLang="en-US" b="1" dirty="0">
                  <a:solidFill>
                    <a:schemeClr val="accent2"/>
                  </a:solidFill>
                  <a:ea typeface="微软雅黑" panose="020B0503020204020204" pitchFamily="34" charset="-122"/>
                  <a:sym typeface="+mn-ea"/>
                </a:rPr>
                <a:t>共享服务</a:t>
              </a:r>
              <a:endParaRPr lang="zh-CN" altLang="en-US" b="1" dirty="0">
                <a:solidFill>
                  <a:schemeClr val="accent2"/>
                </a:solidFill>
                <a:latin typeface="迷你简准圆" panose="03000509000000000000" pitchFamily="65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959418" y="3200927"/>
              <a:ext cx="3082280" cy="7372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latin typeface="宋体" panose="02010600030101010101" pitchFamily="2" charset="-122"/>
                  <a:sym typeface="+mn-ea"/>
                </a:rPr>
                <a:t>技能竞赛全程管理</a:t>
              </a:r>
              <a:endParaRPr lang="en-US" altLang="zh-CN" sz="1400" b="1" dirty="0" smtClean="0">
                <a:latin typeface="宋体" panose="02010600030101010101" pitchFamily="2" charset="-122"/>
              </a:endParaRPr>
            </a:p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latin typeface="宋体" panose="02010600030101010101" pitchFamily="2" charset="-122"/>
                  <a:sym typeface="+mn-ea"/>
                </a:rPr>
                <a:t>技能鉴定规范</a:t>
              </a:r>
              <a:r>
                <a:rPr lang="zh-CN" altLang="en-US" sz="1400" b="1" dirty="0" smtClean="0">
                  <a:latin typeface="宋体" panose="02010600030101010101" pitchFamily="2" charset="-122"/>
                  <a:sym typeface="+mn-ea"/>
                </a:rPr>
                <a:t>服务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62846" y="2489757"/>
            <a:ext cx="4222105" cy="2484954"/>
            <a:chOff x="-259397" y="3329633"/>
            <a:chExt cx="4222105" cy="2484954"/>
          </a:xfrm>
        </p:grpSpPr>
        <p:sp>
          <p:nvSpPr>
            <p:cNvPr id="42" name="矩形 41"/>
            <p:cNvSpPr/>
            <p:nvPr/>
          </p:nvSpPr>
          <p:spPr>
            <a:xfrm>
              <a:off x="880428" y="3680352"/>
              <a:ext cx="3082280" cy="20300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285750" lvl="0" indent="-285750" algn="l">
                <a:lnSpc>
                  <a:spcPct val="150000"/>
                </a:lnSpc>
                <a:buFont typeface="Arial" panose="020B0604020202020204" pitchFamily="34" charset="0"/>
              </a:pPr>
              <a:r>
                <a:rPr lang="zh-CN" altLang="en-US" sz="1400" b="1" dirty="0" smtClean="0">
                  <a:latin typeface="宋体" panose="02010600030101010101" pitchFamily="2" charset="-122"/>
                  <a:sym typeface="+mn-ea"/>
                </a:rPr>
                <a:t>联动教务管理编排实训课程</a:t>
              </a:r>
              <a:endParaRPr lang="zh-CN" altLang="en-US" sz="1400" b="1" dirty="0" smtClean="0">
                <a:latin typeface="宋体" panose="02010600030101010101" pitchFamily="2" charset="-122"/>
                <a:sym typeface="+mn-ea"/>
              </a:endParaRPr>
            </a:p>
            <a:p>
              <a:pPr marL="285750" lvl="0" indent="-285750" algn="l">
                <a:lnSpc>
                  <a:spcPct val="150000"/>
                </a:lnSpc>
                <a:buFont typeface="Arial" panose="020B0604020202020204" pitchFamily="34" charset="0"/>
              </a:pPr>
              <a:r>
                <a:rPr lang="zh-CN" altLang="en-US" sz="1400" b="1" dirty="0" smtClean="0">
                  <a:latin typeface="宋体" panose="02010600030101010101" pitchFamily="2" charset="-122"/>
                  <a:sym typeface="+mn-ea"/>
                </a:rPr>
                <a:t>实训成绩回流教务管理</a:t>
              </a:r>
              <a:endParaRPr lang="zh-CN" altLang="en-US" sz="1400" b="1" dirty="0" smtClean="0">
                <a:latin typeface="宋体" panose="02010600030101010101" pitchFamily="2" charset="-122"/>
                <a:sym typeface="+mn-ea"/>
              </a:endParaRPr>
            </a:p>
            <a:p>
              <a:pPr marL="285750" lvl="0" indent="-285750" algn="l">
                <a:lnSpc>
                  <a:spcPct val="150000"/>
                </a:lnSpc>
                <a:buFont typeface="Arial" panose="020B0604020202020204" pitchFamily="34" charset="0"/>
              </a:pPr>
              <a:r>
                <a:rPr lang="zh-CN" altLang="en-US" sz="1400" b="1" dirty="0" smtClean="0">
                  <a:latin typeface="宋体" panose="02010600030101010101" pitchFamily="2" charset="-122"/>
                  <a:sym typeface="+mn-ea"/>
                </a:rPr>
                <a:t>实训过程细化监管</a:t>
              </a:r>
              <a:endParaRPr lang="zh-CN" altLang="en-US" sz="1400" b="1" dirty="0" smtClean="0">
                <a:latin typeface="宋体" panose="02010600030101010101" pitchFamily="2" charset="-122"/>
                <a:sym typeface="+mn-ea"/>
              </a:endParaRPr>
            </a:p>
            <a:p>
              <a:pPr marL="285750" lvl="0" indent="-285750" algn="l">
                <a:lnSpc>
                  <a:spcPct val="150000"/>
                </a:lnSpc>
                <a:buFont typeface="Arial" panose="020B0604020202020204" pitchFamily="34" charset="0"/>
              </a:pPr>
              <a:r>
                <a:rPr lang="zh-CN" altLang="en-US" sz="1400" b="1" dirty="0" smtClean="0">
                  <a:latin typeface="宋体" panose="02010600030101010101" pitchFamily="2" charset="-122"/>
                  <a:sym typeface="+mn-ea"/>
                </a:rPr>
                <a:t>网上安全培训与考核</a:t>
              </a:r>
              <a:endParaRPr sz="1400">
                <a:sym typeface="+mn-ea"/>
              </a:endParaRPr>
            </a:p>
            <a:p>
              <a:pPr marL="285750" lvl="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 smtClean="0">
                  <a:latin typeface="宋体" panose="02010600030101010101" pitchFamily="2" charset="-122"/>
                  <a:sym typeface="+mn-ea"/>
                </a:rPr>
                <a:t>整合资源开展技师培训</a:t>
              </a:r>
              <a:endParaRPr lang="zh-CN" altLang="en-US" sz="1400" b="1" dirty="0" smtClean="0">
                <a:latin typeface="宋体" panose="02010600030101010101" pitchFamily="2" charset="-122"/>
                <a:sym typeface="+mn-ea"/>
              </a:endParaRPr>
            </a:p>
            <a:p>
              <a:pPr marL="285750" lvl="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 smtClean="0">
                  <a:latin typeface="宋体" panose="02010600030101010101" pitchFamily="2" charset="-122"/>
                  <a:sym typeface="+mn-ea"/>
                </a:rPr>
                <a:t>提醒催办移动管理</a:t>
              </a:r>
              <a:endParaRPr lang="zh-CN" altLang="en-US" sz="1400" b="1" dirty="0" smtClean="0">
                <a:latin typeface="宋体" panose="02010600030101010101" pitchFamily="2" charset="-122"/>
                <a:sym typeface="+mn-ea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321954" y="3329633"/>
              <a:ext cx="2241974" cy="70040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eaLnBrk="1" hangingPunct="1"/>
              <a:r>
                <a:rPr lang="zh-CN" altLang="en-US" b="1" dirty="0" smtClean="0">
                  <a:solidFill>
                    <a:schemeClr val="accent2"/>
                  </a:solidFill>
                  <a:ea typeface="微软雅黑" panose="020B0503020204020204" pitchFamily="34" charset="-122"/>
                  <a:sym typeface="+mn-ea"/>
                </a:rPr>
                <a:t>实训教学综合管理</a:t>
              </a:r>
              <a:endParaRPr lang="zh-CN" altLang="en-US" b="1" dirty="0">
                <a:solidFill>
                  <a:schemeClr val="accent2"/>
                </a:solidFill>
                <a:ea typeface="微软雅黑" panose="020B0503020204020204" pitchFamily="34" charset="-122"/>
              </a:endParaRPr>
            </a:p>
            <a:p>
              <a:pPr algn="r">
                <a:lnSpc>
                  <a:spcPct val="120000"/>
                </a:lnSpc>
              </a:pPr>
              <a:endParaRPr lang="zh-CN" altLang="en-US" b="1" dirty="0">
                <a:solidFill>
                  <a:schemeClr val="accent2"/>
                </a:solidFill>
                <a:latin typeface="迷你简准圆" panose="03000509000000000000" pitchFamily="65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-259397" y="5507882"/>
              <a:ext cx="3082280" cy="30670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lvl="1" indent="0" algn="l">
                <a:buFont typeface="Arial" panose="020B0604020202020204" pitchFamily="34" charset="0"/>
                <a:buNone/>
              </a:pPr>
              <a:endParaRPr lang="zh-CN" altLang="en-US" sz="1400" b="1" dirty="0" smtClean="0">
                <a:latin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教学平台</a:t>
            </a:r>
            <a:endParaRPr lang="zh-CN" altLang="en-US" sz="16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58545" y="921385"/>
            <a:ext cx="10074275" cy="1198880"/>
          </a:xfrm>
          <a:prstGeom prst="rect">
            <a:avLst/>
          </a:prstGeom>
        </p:spPr>
        <p:txBody>
          <a:bodyPr wrap="square" rtlCol="0">
            <a:spAutoFit/>
          </a:bodyPr>
          <a:p>
            <a:pPr lvl="0" algn="l">
              <a:lnSpc>
                <a:spcPct val="150000"/>
              </a:lnSpc>
            </a:pPr>
            <a:r>
              <a:rPr lang="zh-CN" altLang="en-US" sz="1600" b="1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从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理论教学、实训教学、实践教学、开放教学、教学资源开发</a:t>
            </a:r>
            <a:r>
              <a:rPr lang="zh-CN" altLang="en-US" sz="1600" b="1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5个维度打造智慧教学平台，课程教学与实践教学有机结合，构建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虚实结合，理实一体</a:t>
            </a:r>
            <a:r>
              <a:rPr lang="zh-CN" altLang="en-US" sz="1600" b="1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教学空间，实现资源共建、共享、共管、共营，保障资源有效性，提高资源利用率。</a:t>
            </a:r>
            <a:endParaRPr lang="zh-CN" altLang="en-US" sz="1600" b="1" dirty="0" smtClean="0"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9010" y="2322195"/>
            <a:ext cx="10436225" cy="4257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711"/>
          <p:cNvSpPr/>
          <p:nvPr/>
        </p:nvSpPr>
        <p:spPr>
          <a:xfrm rot="-5400000">
            <a:off x="7748270" y="2212649"/>
            <a:ext cx="1828800" cy="163665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08025"/>
          </a:solidFill>
          <a:ln w="2857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p>
            <a:pPr algn="ctr"/>
            <a:endParaRPr sz="18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" name="Shape 712"/>
          <p:cNvSpPr/>
          <p:nvPr/>
        </p:nvSpPr>
        <p:spPr>
          <a:xfrm rot="-5400000">
            <a:off x="8706837" y="3738554"/>
            <a:ext cx="1828800" cy="1636657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F0802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p>
            <a:pPr algn="ctr"/>
            <a:endParaRPr sz="18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8" name="Shape 713"/>
          <p:cNvSpPr/>
          <p:nvPr/>
        </p:nvSpPr>
        <p:spPr>
          <a:xfrm rot="-5400000">
            <a:off x="9649529" y="2203124"/>
            <a:ext cx="1828800" cy="163665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08025"/>
          </a:solidFill>
          <a:ln w="2857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p>
            <a:pPr algn="ctr"/>
            <a:endParaRPr sz="18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数字化课程资源</a:t>
            </a:r>
            <a:endParaRPr lang="zh-CN" altLang="en-US" sz="14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7" name="Shape 593"/>
          <p:cNvSpPr txBox="1"/>
          <p:nvPr/>
        </p:nvSpPr>
        <p:spPr>
          <a:xfrm>
            <a:off x="1200150" y="2418715"/>
            <a:ext cx="1611630" cy="6337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p>
            <a:pPr algn="ctr">
              <a:buSzPct val="25000"/>
            </a:pPr>
            <a:r>
              <a:rPr lang="en-US" sz="4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ontserrat" panose="02000505000000020004"/>
              </a:rPr>
              <a:t>120+</a:t>
            </a:r>
            <a:endParaRPr lang="en-US" sz="44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Montserrat" panose="02000505000000020004"/>
            </a:endParaRPr>
          </a:p>
        </p:txBody>
      </p:sp>
      <p:sp>
        <p:nvSpPr>
          <p:cNvPr id="4" name="Rectangle 29"/>
          <p:cNvSpPr/>
          <p:nvPr/>
        </p:nvSpPr>
        <p:spPr>
          <a:xfrm>
            <a:off x="1130300" y="2981960"/>
            <a:ext cx="1472565" cy="50673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lvl="0"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专业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5" name="Rectangle 29"/>
          <p:cNvSpPr/>
          <p:nvPr/>
        </p:nvSpPr>
        <p:spPr>
          <a:xfrm>
            <a:off x="3827780" y="2955290"/>
            <a:ext cx="1472565" cy="50673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lvl="0"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课程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51" name="Rectangle 29"/>
          <p:cNvSpPr/>
          <p:nvPr/>
        </p:nvSpPr>
        <p:spPr>
          <a:xfrm>
            <a:off x="4086860" y="3841750"/>
            <a:ext cx="1472565" cy="50673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lvl="0" algn="l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动画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52" name="Rectangle 29"/>
          <p:cNvSpPr/>
          <p:nvPr/>
        </p:nvSpPr>
        <p:spPr>
          <a:xfrm>
            <a:off x="4443095" y="4848225"/>
            <a:ext cx="1472565" cy="50673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lvl="0" algn="l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视频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53" name="Rectangle 29"/>
          <p:cNvSpPr/>
          <p:nvPr/>
        </p:nvSpPr>
        <p:spPr>
          <a:xfrm>
            <a:off x="3827780" y="5932805"/>
            <a:ext cx="1990725" cy="50673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lvl="0" algn="l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多媒体课件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54" name="Rectangle 29"/>
          <p:cNvSpPr/>
          <p:nvPr/>
        </p:nvSpPr>
        <p:spPr>
          <a:xfrm>
            <a:off x="1569720" y="5956935"/>
            <a:ext cx="1990725" cy="50673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lvl="0" algn="l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互动电子书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55" name="Rectangle 29"/>
          <p:cNvSpPr/>
          <p:nvPr/>
        </p:nvSpPr>
        <p:spPr>
          <a:xfrm>
            <a:off x="2183130" y="3768725"/>
            <a:ext cx="1990725" cy="50673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lvl="0" algn="l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网站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56" name="Rectangle 29"/>
          <p:cNvSpPr/>
          <p:nvPr/>
        </p:nvSpPr>
        <p:spPr>
          <a:xfrm>
            <a:off x="1303655" y="4848225"/>
            <a:ext cx="1990725" cy="50673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lvl="0" algn="l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资源库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64" name="Oval 8"/>
          <p:cNvSpPr>
            <a:spLocks noChangeAspect="1" noChangeArrowheads="1"/>
          </p:cNvSpPr>
          <p:nvPr/>
        </p:nvSpPr>
        <p:spPr bwMode="auto">
          <a:xfrm>
            <a:off x="1474470" y="1430020"/>
            <a:ext cx="887730" cy="89471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300">
              <a:solidFill>
                <a:srgbClr val="FFFFFF"/>
              </a:solidFill>
            </a:endParaRPr>
          </a:p>
        </p:txBody>
      </p:sp>
      <p:sp>
        <p:nvSpPr>
          <p:cNvPr id="65" name="Freeform 101"/>
          <p:cNvSpPr>
            <a:spLocks noChangeAspect="1" noEditPoints="1"/>
          </p:cNvSpPr>
          <p:nvPr/>
        </p:nvSpPr>
        <p:spPr bwMode="auto">
          <a:xfrm>
            <a:off x="8394700" y="2600960"/>
            <a:ext cx="536575" cy="354330"/>
          </a:xfrm>
          <a:custGeom>
            <a:avLst/>
            <a:gdLst>
              <a:gd name="T0" fmla="*/ 2147483647 w 77"/>
              <a:gd name="T1" fmla="*/ 2147483647 h 51"/>
              <a:gd name="T2" fmla="*/ 2147483647 w 77"/>
              <a:gd name="T3" fmla="*/ 2147483647 h 51"/>
              <a:gd name="T4" fmla="*/ 2147483647 w 77"/>
              <a:gd name="T5" fmla="*/ 2147483647 h 51"/>
              <a:gd name="T6" fmla="*/ 2147483647 w 77"/>
              <a:gd name="T7" fmla="*/ 2147483647 h 51"/>
              <a:gd name="T8" fmla="*/ 0 w 77"/>
              <a:gd name="T9" fmla="*/ 2147483647 h 51"/>
              <a:gd name="T10" fmla="*/ 0 w 77"/>
              <a:gd name="T11" fmla="*/ 2147483647 h 51"/>
              <a:gd name="T12" fmla="*/ 2147483647 w 77"/>
              <a:gd name="T13" fmla="*/ 2147483647 h 51"/>
              <a:gd name="T14" fmla="*/ 2147483647 w 77"/>
              <a:gd name="T15" fmla="*/ 2147483647 h 51"/>
              <a:gd name="T16" fmla="*/ 2147483647 w 77"/>
              <a:gd name="T17" fmla="*/ 2147483647 h 51"/>
              <a:gd name="T18" fmla="*/ 2147483647 w 77"/>
              <a:gd name="T19" fmla="*/ 2147483647 h 51"/>
              <a:gd name="T20" fmla="*/ 2147483647 w 77"/>
              <a:gd name="T21" fmla="*/ 2147483647 h 51"/>
              <a:gd name="T22" fmla="*/ 2147483647 w 77"/>
              <a:gd name="T23" fmla="*/ 0 h 51"/>
              <a:gd name="T24" fmla="*/ 2147483647 w 77"/>
              <a:gd name="T25" fmla="*/ 0 h 51"/>
              <a:gd name="T26" fmla="*/ 2147483647 w 77"/>
              <a:gd name="T27" fmla="*/ 2147483647 h 51"/>
              <a:gd name="T28" fmla="*/ 2147483647 w 77"/>
              <a:gd name="T29" fmla="*/ 2147483647 h 51"/>
              <a:gd name="T30" fmla="*/ 2147483647 w 77"/>
              <a:gd name="T31" fmla="*/ 2147483647 h 51"/>
              <a:gd name="T32" fmla="*/ 2147483647 w 77"/>
              <a:gd name="T33" fmla="*/ 2147483647 h 51"/>
              <a:gd name="T34" fmla="*/ 2147483647 w 77"/>
              <a:gd name="T35" fmla="*/ 2147483647 h 51"/>
              <a:gd name="T36" fmla="*/ 2147483647 w 77"/>
              <a:gd name="T37" fmla="*/ 2147483647 h 51"/>
              <a:gd name="T38" fmla="*/ 2147483647 w 77"/>
              <a:gd name="T39" fmla="*/ 2147483647 h 51"/>
              <a:gd name="T40" fmla="*/ 2147483647 w 77"/>
              <a:gd name="T41" fmla="*/ 2147483647 h 51"/>
              <a:gd name="T42" fmla="*/ 2147483647 w 77"/>
              <a:gd name="T43" fmla="*/ 2147483647 h 51"/>
              <a:gd name="T44" fmla="*/ 2147483647 w 77"/>
              <a:gd name="T45" fmla="*/ 2147483647 h 51"/>
              <a:gd name="T46" fmla="*/ 2147483647 w 77"/>
              <a:gd name="T47" fmla="*/ 2147483647 h 51"/>
              <a:gd name="T48" fmla="*/ 2147483647 w 77"/>
              <a:gd name="T49" fmla="*/ 2147483647 h 51"/>
              <a:gd name="T50" fmla="*/ 2147483647 w 77"/>
              <a:gd name="T51" fmla="*/ 2147483647 h 51"/>
              <a:gd name="T52" fmla="*/ 2147483647 w 77"/>
              <a:gd name="T53" fmla="*/ 2147483647 h 51"/>
              <a:gd name="T54" fmla="*/ 2147483647 w 77"/>
              <a:gd name="T55" fmla="*/ 2147483647 h 51"/>
              <a:gd name="T56" fmla="*/ 2147483647 w 77"/>
              <a:gd name="T57" fmla="*/ 2147483647 h 51"/>
              <a:gd name="T58" fmla="*/ 2147483647 w 77"/>
              <a:gd name="T59" fmla="*/ 2147483647 h 51"/>
              <a:gd name="T60" fmla="*/ 2147483647 w 77"/>
              <a:gd name="T61" fmla="*/ 2147483647 h 51"/>
              <a:gd name="T62" fmla="*/ 2147483647 w 77"/>
              <a:gd name="T63" fmla="*/ 2147483647 h 51"/>
              <a:gd name="T64" fmla="*/ 2147483647 w 77"/>
              <a:gd name="T65" fmla="*/ 2147483647 h 51"/>
              <a:gd name="T66" fmla="*/ 2147483647 w 77"/>
              <a:gd name="T67" fmla="*/ 2147483647 h 5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77"/>
              <a:gd name="T103" fmla="*/ 0 h 51"/>
              <a:gd name="T104" fmla="*/ 77 w 77"/>
              <a:gd name="T105" fmla="*/ 51 h 51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1513" name="Oval 27"/>
          <p:cNvSpPr>
            <a:spLocks noChangeAspect="1" noChangeArrowheads="1"/>
          </p:cNvSpPr>
          <p:nvPr/>
        </p:nvSpPr>
        <p:spPr bwMode="auto">
          <a:xfrm>
            <a:off x="4086860" y="1430020"/>
            <a:ext cx="924560" cy="92456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300">
              <a:solidFill>
                <a:srgbClr val="FFFFFF"/>
              </a:solidFill>
            </a:endParaRPr>
          </a:p>
        </p:txBody>
      </p:sp>
      <p:sp>
        <p:nvSpPr>
          <p:cNvPr id="21514" name="Freeform 52"/>
          <p:cNvSpPr>
            <a:spLocks noEditPoints="1"/>
          </p:cNvSpPr>
          <p:nvPr/>
        </p:nvSpPr>
        <p:spPr bwMode="auto">
          <a:xfrm>
            <a:off x="4329430" y="1643380"/>
            <a:ext cx="440055" cy="453390"/>
          </a:xfrm>
          <a:custGeom>
            <a:avLst/>
            <a:gdLst>
              <a:gd name="T0" fmla="*/ 2147483647 w 67"/>
              <a:gd name="T1" fmla="*/ 2147483647 h 72"/>
              <a:gd name="T2" fmla="*/ 2147483647 w 67"/>
              <a:gd name="T3" fmla="*/ 2147483647 h 72"/>
              <a:gd name="T4" fmla="*/ 2147483647 w 67"/>
              <a:gd name="T5" fmla="*/ 2147483647 h 72"/>
              <a:gd name="T6" fmla="*/ 0 w 67"/>
              <a:gd name="T7" fmla="*/ 2147483647 h 72"/>
              <a:gd name="T8" fmla="*/ 0 w 67"/>
              <a:gd name="T9" fmla="*/ 2147483647 h 72"/>
              <a:gd name="T10" fmla="*/ 2147483647 w 67"/>
              <a:gd name="T11" fmla="*/ 2147483647 h 72"/>
              <a:gd name="T12" fmla="*/ 2147483647 w 67"/>
              <a:gd name="T13" fmla="*/ 2147483647 h 72"/>
              <a:gd name="T14" fmla="*/ 2147483647 w 67"/>
              <a:gd name="T15" fmla="*/ 2147483647 h 72"/>
              <a:gd name="T16" fmla="*/ 2147483647 w 67"/>
              <a:gd name="T17" fmla="*/ 0 h 72"/>
              <a:gd name="T18" fmla="*/ 2147483647 w 67"/>
              <a:gd name="T19" fmla="*/ 0 h 72"/>
              <a:gd name="T20" fmla="*/ 2147483647 w 67"/>
              <a:gd name="T21" fmla="*/ 2147483647 h 72"/>
              <a:gd name="T22" fmla="*/ 2147483647 w 67"/>
              <a:gd name="T23" fmla="*/ 2147483647 h 72"/>
              <a:gd name="T24" fmla="*/ 2147483647 w 67"/>
              <a:gd name="T25" fmla="*/ 2147483647 h 72"/>
              <a:gd name="T26" fmla="*/ 2147483647 w 67"/>
              <a:gd name="T27" fmla="*/ 2147483647 h 72"/>
              <a:gd name="T28" fmla="*/ 2147483647 w 67"/>
              <a:gd name="T29" fmla="*/ 0 h 72"/>
              <a:gd name="T30" fmla="*/ 2147483647 w 67"/>
              <a:gd name="T31" fmla="*/ 0 h 72"/>
              <a:gd name="T32" fmla="*/ 2147483647 w 67"/>
              <a:gd name="T33" fmla="*/ 2147483647 h 72"/>
              <a:gd name="T34" fmla="*/ 2147483647 w 67"/>
              <a:gd name="T35" fmla="*/ 2147483647 h 72"/>
              <a:gd name="T36" fmla="*/ 2147483647 w 67"/>
              <a:gd name="T37" fmla="*/ 2147483647 h 72"/>
              <a:gd name="T38" fmla="*/ 2147483647 w 67"/>
              <a:gd name="T39" fmla="*/ 2147483647 h 72"/>
              <a:gd name="T40" fmla="*/ 2147483647 w 67"/>
              <a:gd name="T41" fmla="*/ 2147483647 h 72"/>
              <a:gd name="T42" fmla="*/ 2147483647 w 67"/>
              <a:gd name="T43" fmla="*/ 2147483647 h 72"/>
              <a:gd name="T44" fmla="*/ 2147483647 w 67"/>
              <a:gd name="T45" fmla="*/ 2147483647 h 72"/>
              <a:gd name="T46" fmla="*/ 2147483647 w 67"/>
              <a:gd name="T47" fmla="*/ 2147483647 h 72"/>
              <a:gd name="T48" fmla="*/ 2147483647 w 67"/>
              <a:gd name="T49" fmla="*/ 2147483647 h 72"/>
              <a:gd name="T50" fmla="*/ 2147483647 w 67"/>
              <a:gd name="T51" fmla="*/ 2147483647 h 72"/>
              <a:gd name="T52" fmla="*/ 2147483647 w 67"/>
              <a:gd name="T53" fmla="*/ 2147483647 h 72"/>
              <a:gd name="T54" fmla="*/ 2147483647 w 67"/>
              <a:gd name="T55" fmla="*/ 2147483647 h 72"/>
              <a:gd name="T56" fmla="*/ 2147483647 w 67"/>
              <a:gd name="T57" fmla="*/ 2147483647 h 72"/>
              <a:gd name="T58" fmla="*/ 2147483647 w 67"/>
              <a:gd name="T59" fmla="*/ 2147483647 h 72"/>
              <a:gd name="T60" fmla="*/ 2147483647 w 67"/>
              <a:gd name="T61" fmla="*/ 2147483647 h 72"/>
              <a:gd name="T62" fmla="*/ 2147483647 w 67"/>
              <a:gd name="T63" fmla="*/ 2147483647 h 72"/>
              <a:gd name="T64" fmla="*/ 2147483647 w 67"/>
              <a:gd name="T65" fmla="*/ 2147483647 h 72"/>
              <a:gd name="T66" fmla="*/ 2147483647 w 67"/>
              <a:gd name="T67" fmla="*/ 2147483647 h 72"/>
              <a:gd name="T68" fmla="*/ 2147483647 w 67"/>
              <a:gd name="T69" fmla="*/ 2147483647 h 72"/>
              <a:gd name="T70" fmla="*/ 2147483647 w 67"/>
              <a:gd name="T71" fmla="*/ 2147483647 h 72"/>
              <a:gd name="T72" fmla="*/ 2147483647 w 67"/>
              <a:gd name="T73" fmla="*/ 2147483647 h 72"/>
              <a:gd name="T74" fmla="*/ 2147483647 w 67"/>
              <a:gd name="T75" fmla="*/ 2147483647 h 72"/>
              <a:gd name="T76" fmla="*/ 2147483647 w 67"/>
              <a:gd name="T77" fmla="*/ 2147483647 h 72"/>
              <a:gd name="T78" fmla="*/ 2147483647 w 67"/>
              <a:gd name="T79" fmla="*/ 2147483647 h 72"/>
              <a:gd name="T80" fmla="*/ 2147483647 w 67"/>
              <a:gd name="T81" fmla="*/ 2147483647 h 72"/>
              <a:gd name="T82" fmla="*/ 2147483647 w 67"/>
              <a:gd name="T83" fmla="*/ 2147483647 h 72"/>
              <a:gd name="T84" fmla="*/ 2147483647 w 67"/>
              <a:gd name="T85" fmla="*/ 2147483647 h 72"/>
              <a:gd name="T86" fmla="*/ 2147483647 w 67"/>
              <a:gd name="T87" fmla="*/ 2147483647 h 7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7"/>
              <a:gd name="T133" fmla="*/ 0 h 72"/>
              <a:gd name="T134" fmla="*/ 67 w 67"/>
              <a:gd name="T135" fmla="*/ 72 h 7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1518" name="TextBox 13"/>
          <p:cNvSpPr>
            <a:spLocks noChangeArrowheads="1"/>
          </p:cNvSpPr>
          <p:nvPr/>
        </p:nvSpPr>
        <p:spPr bwMode="auto">
          <a:xfrm>
            <a:off x="8137686" y="3013632"/>
            <a:ext cx="1050131" cy="50673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ctr" defTabSz="914400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rPr>
              <a:t>专业化</a:t>
            </a:r>
            <a:endParaRPr lang="zh-CN" altLang="en-US" b="1" dirty="0" smtClean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  <a:sym typeface="Arial" panose="020B0604020202020204" pitchFamily="34" charset="0"/>
            </a:endParaRPr>
          </a:p>
        </p:txBody>
      </p:sp>
      <p:sp>
        <p:nvSpPr>
          <p:cNvPr id="21520" name="TextBox 13"/>
          <p:cNvSpPr>
            <a:spLocks noChangeArrowheads="1"/>
          </p:cNvSpPr>
          <p:nvPr/>
        </p:nvSpPr>
        <p:spPr bwMode="auto">
          <a:xfrm>
            <a:off x="10095947" y="3013632"/>
            <a:ext cx="1050131" cy="50673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ctr" defTabSz="914400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rPr>
              <a:t>交互性</a:t>
            </a:r>
            <a:endParaRPr lang="zh-CN" altLang="en-US" b="1" dirty="0" smtClean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  <a:sym typeface="Arial" panose="020B0604020202020204" pitchFamily="34" charset="0"/>
            </a:endParaRPr>
          </a:p>
        </p:txBody>
      </p:sp>
      <p:sp>
        <p:nvSpPr>
          <p:cNvPr id="21522" name="TextBox 13"/>
          <p:cNvSpPr>
            <a:spLocks noChangeArrowheads="1"/>
          </p:cNvSpPr>
          <p:nvPr/>
        </p:nvSpPr>
        <p:spPr bwMode="auto">
          <a:xfrm>
            <a:off x="9096140" y="4634152"/>
            <a:ext cx="1050131" cy="50673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ctr" defTabSz="91440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rPr>
              <a:t>定制化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方正书宋简体" pitchFamily="65" charset="-122"/>
              <a:ea typeface="方正书宋简体" pitchFamily="65" charset="-122"/>
              <a:sym typeface="Arial" panose="020B0604020202020204" pitchFamily="34" charset="0"/>
            </a:endParaRPr>
          </a:p>
        </p:txBody>
      </p:sp>
      <p:sp>
        <p:nvSpPr>
          <p:cNvPr id="13" name="Shape 599"/>
          <p:cNvSpPr txBox="1"/>
          <p:nvPr/>
        </p:nvSpPr>
        <p:spPr>
          <a:xfrm>
            <a:off x="3560445" y="2418715"/>
            <a:ext cx="2201545" cy="690245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p>
            <a:pPr algn="ctr">
              <a:buSzPct val="25000"/>
            </a:pPr>
            <a:r>
              <a:rPr 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ontserrat" panose="02000505000000020004"/>
              </a:rPr>
              <a:t>900+</a:t>
            </a:r>
            <a:endParaRPr lang="en-US" sz="4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Montserrat" panose="02000505000000020004"/>
            </a:endParaRPr>
          </a:p>
        </p:txBody>
      </p:sp>
      <p:grpSp>
        <p:nvGrpSpPr>
          <p:cNvPr id="27" name="组合 26"/>
          <p:cNvGrpSpPr/>
          <p:nvPr/>
        </p:nvGrpSpPr>
        <p:grpSpPr bwMode="auto">
          <a:xfrm>
            <a:off x="2340293" y="4177030"/>
            <a:ext cx="1958975" cy="1871663"/>
            <a:chOff x="3065829" y="2668267"/>
            <a:chExt cx="1872107" cy="1761728"/>
          </a:xfrm>
          <a:solidFill>
            <a:schemeClr val="accent2"/>
          </a:solidFill>
        </p:grpSpPr>
        <p:sp>
          <p:nvSpPr>
            <p:cNvPr id="28" name="椭圆 27"/>
            <p:cNvSpPr/>
            <p:nvPr/>
          </p:nvSpPr>
          <p:spPr>
            <a:xfrm>
              <a:off x="3114376" y="2668267"/>
              <a:ext cx="1762875" cy="1761728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441842" y="2760911"/>
              <a:ext cx="119852" cy="11954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439037" y="2760911"/>
              <a:ext cx="119851" cy="11954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65829" y="3493096"/>
              <a:ext cx="119851" cy="11954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4818084" y="3493096"/>
              <a:ext cx="119852" cy="11954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441842" y="4223788"/>
              <a:ext cx="119852" cy="11954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439037" y="4201373"/>
              <a:ext cx="119851" cy="11954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528" name="组合 46"/>
            <p:cNvGrpSpPr/>
            <p:nvPr/>
          </p:nvGrpSpPr>
          <p:grpSpPr bwMode="auto">
            <a:xfrm>
              <a:off x="3269294" y="2943617"/>
              <a:ext cx="1465544" cy="1202498"/>
              <a:chOff x="3269294" y="2943617"/>
              <a:chExt cx="1465544" cy="1202498"/>
            </a:xfrm>
            <a:grpFill/>
          </p:grpSpPr>
          <p:sp>
            <p:nvSpPr>
              <p:cNvPr id="6" name="任意多边形 5"/>
              <p:cNvSpPr/>
              <p:nvPr/>
            </p:nvSpPr>
            <p:spPr>
              <a:xfrm>
                <a:off x="4281029" y="2955164"/>
                <a:ext cx="153228" cy="213679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grpFill/>
              <a:ln w="38100">
                <a:solidFill>
                  <a:schemeClr val="accent2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 flipV="1">
                <a:off x="4475219" y="3525970"/>
                <a:ext cx="259425" cy="43334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grpFill/>
              <a:ln w="38100">
                <a:solidFill>
                  <a:schemeClr val="accent2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任意多边形 7"/>
              <p:cNvSpPr/>
              <p:nvPr/>
            </p:nvSpPr>
            <p:spPr>
              <a:xfrm>
                <a:off x="3595298" y="2943210"/>
                <a:ext cx="142608" cy="213679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accent2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3269121" y="3557350"/>
                <a:ext cx="247288" cy="43333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grpFill/>
              <a:ln w="38100">
                <a:solidFill>
                  <a:schemeClr val="accent2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3581645" y="3936891"/>
                <a:ext cx="156261" cy="209196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grpFill/>
              <a:ln w="38100">
                <a:solidFill>
                  <a:schemeClr val="accent2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4267376" y="3936891"/>
                <a:ext cx="141090" cy="209196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grpFill/>
              <a:ln w="38100">
                <a:solidFill>
                  <a:schemeClr val="accent2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 bwMode="auto">
          <a:xfrm>
            <a:off x="2822893" y="4616768"/>
            <a:ext cx="979487" cy="993775"/>
            <a:chOff x="3254772" y="2872916"/>
            <a:chExt cx="936104" cy="936104"/>
          </a:xfrm>
          <a:solidFill>
            <a:schemeClr val="accent2"/>
          </a:solidFill>
        </p:grpSpPr>
        <p:sp>
          <p:nvSpPr>
            <p:cNvPr id="12" name="椭圆 11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58"/>
            <p:cNvSpPr>
              <a:spLocks noChangeArrowheads="1"/>
            </p:cNvSpPr>
            <p:nvPr/>
          </p:nvSpPr>
          <p:spPr bwMode="auto">
            <a:xfrm>
              <a:off x="3465965" y="3090642"/>
              <a:ext cx="542546" cy="520988"/>
            </a:xfrm>
            <a:prstGeom prst="rect">
              <a:avLst/>
            </a:prstGeom>
            <a:grpFill/>
            <a:ln w="9525">
              <a:solidFill>
                <a:schemeClr val="accent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p>
              <a:pPr eaLnBrk="1" hangingPunct="1"/>
              <a:r>
                <a:rPr lang="zh-CN" altLang="en-US" sz="15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资源类型</a:t>
              </a:r>
              <a:r>
                <a:rPr lang="en-US" altLang="zh-CN" sz="15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5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Shape 732"/>
          <p:cNvSpPr/>
          <p:nvPr/>
        </p:nvSpPr>
        <p:spPr>
          <a:xfrm>
            <a:off x="9389536" y="4256244"/>
            <a:ext cx="462149" cy="37812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00" y="113333"/>
                </a:moveTo>
                <a:lnTo>
                  <a:pt x="60000" y="75122"/>
                </a:lnTo>
                <a:lnTo>
                  <a:pt x="86794" y="113333"/>
                </a:lnTo>
                <a:cubicBezTo>
                  <a:pt x="86794" y="113333"/>
                  <a:pt x="33200" y="113333"/>
                  <a:pt x="33200" y="113333"/>
                </a:cubicBezTo>
                <a:close/>
                <a:moveTo>
                  <a:pt x="94794" y="114500"/>
                </a:moveTo>
                <a:lnTo>
                  <a:pt x="62066" y="67833"/>
                </a:lnTo>
                <a:lnTo>
                  <a:pt x="62044" y="67855"/>
                </a:lnTo>
                <a:cubicBezTo>
                  <a:pt x="61544" y="67144"/>
                  <a:pt x="60827" y="66666"/>
                  <a:pt x="60000" y="66666"/>
                </a:cubicBezTo>
                <a:cubicBezTo>
                  <a:pt x="59172" y="66666"/>
                  <a:pt x="58450" y="67144"/>
                  <a:pt x="57955" y="67855"/>
                </a:cubicBezTo>
                <a:lnTo>
                  <a:pt x="57927" y="67833"/>
                </a:lnTo>
                <a:lnTo>
                  <a:pt x="25200" y="114500"/>
                </a:lnTo>
                <a:lnTo>
                  <a:pt x="25222" y="114522"/>
                </a:lnTo>
                <a:cubicBezTo>
                  <a:pt x="24816" y="115105"/>
                  <a:pt x="24544" y="115838"/>
                  <a:pt x="24544" y="116666"/>
                </a:cubicBezTo>
                <a:cubicBezTo>
                  <a:pt x="24544" y="118511"/>
                  <a:pt x="25766" y="120000"/>
                  <a:pt x="27272" y="120000"/>
                </a:cubicBezTo>
                <a:lnTo>
                  <a:pt x="92727" y="120000"/>
                </a:lnTo>
                <a:cubicBezTo>
                  <a:pt x="94233" y="120000"/>
                  <a:pt x="95455" y="118511"/>
                  <a:pt x="95455" y="116666"/>
                </a:cubicBezTo>
                <a:cubicBezTo>
                  <a:pt x="95455" y="115838"/>
                  <a:pt x="95183" y="115105"/>
                  <a:pt x="94772" y="114522"/>
                </a:cubicBezTo>
                <a:cubicBezTo>
                  <a:pt x="94772" y="114522"/>
                  <a:pt x="94794" y="114500"/>
                  <a:pt x="94794" y="114500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494"/>
                  <a:pt x="0" y="3333"/>
                </a:cubicBezTo>
                <a:lnTo>
                  <a:pt x="0" y="96666"/>
                </a:lnTo>
                <a:cubicBezTo>
                  <a:pt x="0" y="98511"/>
                  <a:pt x="1222" y="100000"/>
                  <a:pt x="2727" y="100000"/>
                </a:cubicBezTo>
                <a:lnTo>
                  <a:pt x="24544" y="100000"/>
                </a:lnTo>
                <a:cubicBezTo>
                  <a:pt x="26050" y="100000"/>
                  <a:pt x="27272" y="98511"/>
                  <a:pt x="27272" y="96666"/>
                </a:cubicBezTo>
                <a:cubicBezTo>
                  <a:pt x="27272" y="94822"/>
                  <a:pt x="26050" y="93333"/>
                  <a:pt x="24544" y="93333"/>
                </a:cubicBezTo>
                <a:lnTo>
                  <a:pt x="5455" y="93333"/>
                </a:lnTo>
                <a:lnTo>
                  <a:pt x="5455" y="6666"/>
                </a:lnTo>
                <a:lnTo>
                  <a:pt x="114544" y="6666"/>
                </a:lnTo>
                <a:lnTo>
                  <a:pt x="114544" y="93333"/>
                </a:lnTo>
                <a:lnTo>
                  <a:pt x="95455" y="93333"/>
                </a:lnTo>
                <a:cubicBezTo>
                  <a:pt x="93950" y="93333"/>
                  <a:pt x="92727" y="94822"/>
                  <a:pt x="92727" y="96666"/>
                </a:cubicBezTo>
                <a:cubicBezTo>
                  <a:pt x="92727" y="98511"/>
                  <a:pt x="93950" y="100000"/>
                  <a:pt x="95455" y="100000"/>
                </a:cubicBezTo>
                <a:lnTo>
                  <a:pt x="117272" y="100000"/>
                </a:lnTo>
                <a:cubicBezTo>
                  <a:pt x="118777" y="100000"/>
                  <a:pt x="120000" y="98511"/>
                  <a:pt x="120000" y="96666"/>
                </a:cubicBezTo>
                <a:lnTo>
                  <a:pt x="120000" y="3333"/>
                </a:lnTo>
                <a:cubicBezTo>
                  <a:pt x="120000" y="1494"/>
                  <a:pt x="118777" y="0"/>
                  <a:pt x="117272" y="0"/>
                </a:cubicBezTo>
              </a:path>
            </a:pathLst>
          </a:custGeom>
          <a:solidFill>
            <a:srgbClr val="F08025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p>
            <a:endParaRPr sz="15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3" name="KSO_Shape"/>
          <p:cNvSpPr/>
          <p:nvPr/>
        </p:nvSpPr>
        <p:spPr bwMode="auto">
          <a:xfrm>
            <a:off x="1696720" y="1672590"/>
            <a:ext cx="443865" cy="394970"/>
          </a:xfrm>
          <a:custGeom>
            <a:avLst/>
            <a:gdLst>
              <a:gd name="T0" fmla="*/ 1735389 w 3295"/>
              <a:gd name="T1" fmla="*/ 901016 h 3303"/>
              <a:gd name="T2" fmla="*/ 828737 w 3295"/>
              <a:gd name="T3" fmla="*/ 0 h 3303"/>
              <a:gd name="T4" fmla="*/ 2179 w 3295"/>
              <a:gd name="T5" fmla="*/ 0 h 3303"/>
              <a:gd name="T6" fmla="*/ 0 w 3295"/>
              <a:gd name="T7" fmla="*/ 825795 h 3303"/>
              <a:gd name="T8" fmla="*/ 896300 w 3295"/>
              <a:gd name="T9" fmla="*/ 1740438 h 3303"/>
              <a:gd name="T10" fmla="*/ 1107707 w 3295"/>
              <a:gd name="T11" fmla="*/ 1742074 h 3303"/>
              <a:gd name="T12" fmla="*/ 1737024 w 3295"/>
              <a:gd name="T13" fmla="*/ 1112507 h 3303"/>
              <a:gd name="T14" fmla="*/ 1735389 w 3295"/>
              <a:gd name="T15" fmla="*/ 901016 h 3303"/>
              <a:gd name="T16" fmla="*/ 221214 w 3295"/>
              <a:gd name="T17" fmla="*/ 373379 h 3303"/>
              <a:gd name="T18" fmla="*/ 369962 w 3295"/>
              <a:gd name="T19" fmla="*/ 225118 h 3303"/>
              <a:gd name="T20" fmla="*/ 518165 w 3295"/>
              <a:gd name="T21" fmla="*/ 373379 h 3303"/>
              <a:gd name="T22" fmla="*/ 369962 w 3295"/>
              <a:gd name="T23" fmla="*/ 521641 h 3303"/>
              <a:gd name="T24" fmla="*/ 221214 w 3295"/>
              <a:gd name="T25" fmla="*/ 373379 h 3303"/>
              <a:gd name="T26" fmla="*/ 1028702 w 3295"/>
              <a:gd name="T27" fmla="*/ 1408485 h 3303"/>
              <a:gd name="T28" fmla="*/ 451147 w 3295"/>
              <a:gd name="T29" fmla="*/ 831246 h 3303"/>
              <a:gd name="T30" fmla="*/ 503998 w 3295"/>
              <a:gd name="T31" fmla="*/ 778918 h 3303"/>
              <a:gd name="T32" fmla="*/ 1081008 w 3295"/>
              <a:gd name="T33" fmla="*/ 1355612 h 3303"/>
              <a:gd name="T34" fmla="*/ 1028702 w 3295"/>
              <a:gd name="T35" fmla="*/ 1408485 h 3303"/>
              <a:gd name="T36" fmla="*/ 1185622 w 3295"/>
              <a:gd name="T37" fmla="*/ 1250957 h 3303"/>
              <a:gd name="T38" fmla="*/ 608612 w 3295"/>
              <a:gd name="T39" fmla="*/ 673718 h 3303"/>
              <a:gd name="T40" fmla="*/ 661464 w 3295"/>
              <a:gd name="T41" fmla="*/ 621390 h 3303"/>
              <a:gd name="T42" fmla="*/ 1238474 w 3295"/>
              <a:gd name="T43" fmla="*/ 1198629 h 3303"/>
              <a:gd name="T44" fmla="*/ 1185622 w 3295"/>
              <a:gd name="T45" fmla="*/ 1250957 h 3303"/>
              <a:gd name="T46" fmla="*/ 1343088 w 3295"/>
              <a:gd name="T47" fmla="*/ 1093429 h 3303"/>
              <a:gd name="T48" fmla="*/ 766078 w 3295"/>
              <a:gd name="T49" fmla="*/ 516190 h 3303"/>
              <a:gd name="T50" fmla="*/ 818929 w 3295"/>
              <a:gd name="T51" fmla="*/ 463863 h 3303"/>
              <a:gd name="T52" fmla="*/ 1395939 w 3295"/>
              <a:gd name="T53" fmla="*/ 1041102 h 3303"/>
              <a:gd name="T54" fmla="*/ 1343088 w 3295"/>
              <a:gd name="T55" fmla="*/ 1093429 h 330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295" h="3303">
                <a:moveTo>
                  <a:pt x="3185" y="1653"/>
                </a:moveTo>
                <a:cubicBezTo>
                  <a:pt x="1521" y="0"/>
                  <a:pt x="1521" y="0"/>
                  <a:pt x="1521" y="0"/>
                </a:cubicBezTo>
                <a:cubicBezTo>
                  <a:pt x="4" y="0"/>
                  <a:pt x="4" y="0"/>
                  <a:pt x="4" y="0"/>
                </a:cubicBezTo>
                <a:cubicBezTo>
                  <a:pt x="0" y="1515"/>
                  <a:pt x="0" y="1515"/>
                  <a:pt x="0" y="1515"/>
                </a:cubicBezTo>
                <a:cubicBezTo>
                  <a:pt x="1645" y="3193"/>
                  <a:pt x="1645" y="3193"/>
                  <a:pt x="1645" y="3193"/>
                </a:cubicBezTo>
                <a:cubicBezTo>
                  <a:pt x="1753" y="3301"/>
                  <a:pt x="1927" y="3303"/>
                  <a:pt x="2033" y="3196"/>
                </a:cubicBezTo>
                <a:cubicBezTo>
                  <a:pt x="3188" y="2041"/>
                  <a:pt x="3188" y="2041"/>
                  <a:pt x="3188" y="2041"/>
                </a:cubicBezTo>
                <a:cubicBezTo>
                  <a:pt x="3295" y="1934"/>
                  <a:pt x="3294" y="1761"/>
                  <a:pt x="3185" y="1653"/>
                </a:cubicBezTo>
                <a:close/>
                <a:moveTo>
                  <a:pt x="406" y="685"/>
                </a:moveTo>
                <a:cubicBezTo>
                  <a:pt x="406" y="535"/>
                  <a:pt x="528" y="413"/>
                  <a:pt x="679" y="413"/>
                </a:cubicBezTo>
                <a:cubicBezTo>
                  <a:pt x="829" y="413"/>
                  <a:pt x="951" y="535"/>
                  <a:pt x="951" y="685"/>
                </a:cubicBezTo>
                <a:cubicBezTo>
                  <a:pt x="951" y="835"/>
                  <a:pt x="829" y="957"/>
                  <a:pt x="679" y="957"/>
                </a:cubicBezTo>
                <a:cubicBezTo>
                  <a:pt x="528" y="957"/>
                  <a:pt x="406" y="835"/>
                  <a:pt x="406" y="685"/>
                </a:cubicBezTo>
                <a:close/>
                <a:moveTo>
                  <a:pt x="1888" y="2584"/>
                </a:moveTo>
                <a:cubicBezTo>
                  <a:pt x="828" y="1525"/>
                  <a:pt x="828" y="1525"/>
                  <a:pt x="828" y="1525"/>
                </a:cubicBezTo>
                <a:cubicBezTo>
                  <a:pt x="925" y="1429"/>
                  <a:pt x="925" y="1429"/>
                  <a:pt x="925" y="1429"/>
                </a:cubicBezTo>
                <a:cubicBezTo>
                  <a:pt x="1984" y="2487"/>
                  <a:pt x="1984" y="2487"/>
                  <a:pt x="1984" y="2487"/>
                </a:cubicBezTo>
                <a:lnTo>
                  <a:pt x="1888" y="2584"/>
                </a:lnTo>
                <a:close/>
                <a:moveTo>
                  <a:pt x="2176" y="2295"/>
                </a:moveTo>
                <a:cubicBezTo>
                  <a:pt x="1117" y="1236"/>
                  <a:pt x="1117" y="1236"/>
                  <a:pt x="1117" y="1236"/>
                </a:cubicBezTo>
                <a:cubicBezTo>
                  <a:pt x="1214" y="1140"/>
                  <a:pt x="1214" y="1140"/>
                  <a:pt x="1214" y="1140"/>
                </a:cubicBezTo>
                <a:cubicBezTo>
                  <a:pt x="2273" y="2199"/>
                  <a:pt x="2273" y="2199"/>
                  <a:pt x="2273" y="2199"/>
                </a:cubicBezTo>
                <a:lnTo>
                  <a:pt x="2176" y="2295"/>
                </a:lnTo>
                <a:close/>
                <a:moveTo>
                  <a:pt x="2465" y="2006"/>
                </a:moveTo>
                <a:cubicBezTo>
                  <a:pt x="1406" y="947"/>
                  <a:pt x="1406" y="947"/>
                  <a:pt x="1406" y="947"/>
                </a:cubicBezTo>
                <a:cubicBezTo>
                  <a:pt x="1503" y="851"/>
                  <a:pt x="1503" y="851"/>
                  <a:pt x="1503" y="851"/>
                </a:cubicBezTo>
                <a:cubicBezTo>
                  <a:pt x="2562" y="1910"/>
                  <a:pt x="2562" y="1910"/>
                  <a:pt x="2562" y="1910"/>
                </a:cubicBezTo>
                <a:lnTo>
                  <a:pt x="2465" y="20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262" tIns="45631" rIns="91262" bIns="45631" anchor="t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l"/>
            <a:endParaRPr lang="zh-CN" altLang="en-US">
              <a:sym typeface="+mn-ea"/>
            </a:endParaRPr>
          </a:p>
        </p:txBody>
      </p:sp>
      <p:sp>
        <p:nvSpPr>
          <p:cNvPr id="24" name="KSO_Shape"/>
          <p:cNvSpPr/>
          <p:nvPr/>
        </p:nvSpPr>
        <p:spPr bwMode="auto">
          <a:xfrm>
            <a:off x="10413365" y="2499995"/>
            <a:ext cx="300990" cy="556895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262" tIns="45631" rIns="91262" bIns="45631" anchor="t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l"/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11048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zh-CN" sz="16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虚拟仿真实验教学平台</a:t>
            </a:r>
            <a:endParaRPr lang="zh-CN" altLang="en-US" sz="16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27" name="Text Placeholder 33"/>
          <p:cNvSpPr/>
          <p:nvPr/>
        </p:nvSpPr>
        <p:spPr>
          <a:xfrm>
            <a:off x="561340" y="1070610"/>
            <a:ext cx="3467735" cy="503491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 defTabSz="914400">
              <a:lnSpc>
                <a:spcPct val="150000"/>
              </a:lnSpc>
            </a:pPr>
            <a:r>
              <a:rPr lang="zh-CN" altLang="en-US" sz="1800" b="1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虚拟仿真实验教学平台：</a:t>
            </a:r>
            <a:endParaRPr lang="zh-CN" altLang="en-US" sz="1800" b="1" dirty="0" smtClean="0"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marL="0" lvl="0" algn="l" defTabSz="914400">
              <a:lnSpc>
                <a:spcPct val="150000"/>
              </a:lnSpc>
              <a:buNone/>
            </a:pPr>
            <a:r>
              <a:rPr lang="zh-CN" altLang="en-US" sz="1600" b="1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运用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虚拟现实、多媒体、人机交互、数据库和网络通讯、实时监控录播</a:t>
            </a:r>
            <a:r>
              <a:rPr lang="zh-CN" altLang="en-US" sz="1600" b="1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等技术，解决虚拟仿真实验教学领域内资源的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建设、整合、开放、共享</a:t>
            </a:r>
            <a:r>
              <a:rPr lang="zh-CN" altLang="en-US" sz="1600" b="1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问题，辅助虚拟化实验应用管理、实验学术资源共享管理、虚拟仿真实验教学管理、实验数据分析查询，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将“有限的实体实验教学空间”拓展成为“无限的虚拟实验教学空间”，</a:t>
            </a:r>
            <a:r>
              <a:rPr lang="zh-CN" altLang="en-US" sz="1600" b="1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达到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虚拟仿真教学资源开放共享</a:t>
            </a:r>
            <a:r>
              <a:rPr lang="zh-CN" altLang="en-US" sz="1600" b="1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的目的，实现国家级虚拟仿真实验教学的</a:t>
            </a:r>
            <a:r>
              <a:rPr lang="zh-CN" altLang="en-US" sz="16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引领和示范</a:t>
            </a:r>
            <a:r>
              <a:rPr lang="zh-CN" altLang="en-US" sz="1600" b="1" dirty="0" smtClean="0">
                <a:latin typeface="方正书宋简体" pitchFamily="65" charset="-122"/>
                <a:ea typeface="方正书宋简体" pitchFamily="65" charset="-122"/>
                <a:sym typeface="+mn-ea"/>
              </a:rPr>
              <a:t>作用。</a:t>
            </a:r>
            <a:endParaRPr lang="zh-CN" altLang="en-US" sz="1600" b="1" dirty="0" smtClean="0"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grpSp>
        <p:nvGrpSpPr>
          <p:cNvPr id="2" name="Group 1294"/>
          <p:cNvGrpSpPr/>
          <p:nvPr/>
        </p:nvGrpSpPr>
        <p:grpSpPr>
          <a:xfrm>
            <a:off x="5183018" y="1490921"/>
            <a:ext cx="577850" cy="577850"/>
            <a:chOff x="0" y="0"/>
            <a:chExt cx="1243363" cy="1243363"/>
          </a:xfrm>
        </p:grpSpPr>
        <p:sp>
          <p:nvSpPr>
            <p:cNvPr id="4" name="Shape 1290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rgbClr val="F0802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1293"/>
            <p:cNvGrpSpPr/>
            <p:nvPr/>
          </p:nvGrpSpPr>
          <p:grpSpPr>
            <a:xfrm>
              <a:off x="374055" y="351222"/>
              <a:ext cx="495253" cy="540919"/>
              <a:chOff x="0" y="0"/>
              <a:chExt cx="495252" cy="540918"/>
            </a:xfrm>
          </p:grpSpPr>
          <p:sp>
            <p:nvSpPr>
              <p:cNvPr id="6" name="Shape 1291"/>
              <p:cNvSpPr/>
              <p:nvPr/>
            </p:nvSpPr>
            <p:spPr>
              <a:xfrm>
                <a:off x="107933" y="0"/>
                <a:ext cx="270131" cy="270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64" y="18436"/>
                    </a:moveTo>
                    <a:cubicBezTo>
                      <a:pt x="5273" y="20546"/>
                      <a:pt x="7818" y="21600"/>
                      <a:pt x="10800" y="21600"/>
                    </a:cubicBezTo>
                    <a:cubicBezTo>
                      <a:pt x="13782" y="21600"/>
                      <a:pt x="16327" y="20546"/>
                      <a:pt x="18436" y="18436"/>
                    </a:cubicBezTo>
                    <a:cubicBezTo>
                      <a:pt x="20546" y="16327"/>
                      <a:pt x="21600" y="13782"/>
                      <a:pt x="21600" y="10800"/>
                    </a:cubicBezTo>
                    <a:cubicBezTo>
                      <a:pt x="21600" y="7818"/>
                      <a:pt x="20546" y="5273"/>
                      <a:pt x="18436" y="3164"/>
                    </a:cubicBezTo>
                    <a:cubicBezTo>
                      <a:pt x="16327" y="1054"/>
                      <a:pt x="13782" y="0"/>
                      <a:pt x="10800" y="0"/>
                    </a:cubicBezTo>
                    <a:cubicBezTo>
                      <a:pt x="7818" y="0"/>
                      <a:pt x="5273" y="1055"/>
                      <a:pt x="3164" y="3164"/>
                    </a:cubicBezTo>
                    <a:cubicBezTo>
                      <a:pt x="1055" y="5273"/>
                      <a:pt x="0" y="7818"/>
                      <a:pt x="0" y="10800"/>
                    </a:cubicBezTo>
                    <a:cubicBezTo>
                      <a:pt x="0" y="13782"/>
                      <a:pt x="1055" y="16327"/>
                      <a:pt x="3164" y="18436"/>
                    </a:cubicBezTo>
                    <a:cubicBezTo>
                      <a:pt x="3164" y="18436"/>
                      <a:pt x="3164" y="18436"/>
                      <a:pt x="3164" y="184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p>
                <a:pPr lvl="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Shape 1292"/>
              <p:cNvSpPr/>
              <p:nvPr/>
            </p:nvSpPr>
            <p:spPr>
              <a:xfrm>
                <a:off x="0" y="248248"/>
                <a:ext cx="495253" cy="292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2" y="9360"/>
                    </a:moveTo>
                    <a:cubicBezTo>
                      <a:pt x="21225" y="8347"/>
                      <a:pt x="21089" y="7408"/>
                      <a:pt x="20925" y="6543"/>
                    </a:cubicBezTo>
                    <a:cubicBezTo>
                      <a:pt x="20761" y="5678"/>
                      <a:pt x="20542" y="4834"/>
                      <a:pt x="20266" y="4011"/>
                    </a:cubicBezTo>
                    <a:cubicBezTo>
                      <a:pt x="19989" y="3190"/>
                      <a:pt x="19673" y="2489"/>
                      <a:pt x="19314" y="1909"/>
                    </a:cubicBezTo>
                    <a:cubicBezTo>
                      <a:pt x="18957" y="1329"/>
                      <a:pt x="18519" y="867"/>
                      <a:pt x="18002" y="520"/>
                    </a:cubicBezTo>
                    <a:cubicBezTo>
                      <a:pt x="17487" y="175"/>
                      <a:pt x="16916" y="0"/>
                      <a:pt x="16292" y="0"/>
                    </a:cubicBezTo>
                    <a:cubicBezTo>
                      <a:pt x="16190" y="0"/>
                      <a:pt x="15970" y="187"/>
                      <a:pt x="15632" y="559"/>
                    </a:cubicBezTo>
                    <a:cubicBezTo>
                      <a:pt x="15295" y="931"/>
                      <a:pt x="14922" y="1348"/>
                      <a:pt x="14512" y="1805"/>
                    </a:cubicBezTo>
                    <a:cubicBezTo>
                      <a:pt x="14103" y="2264"/>
                      <a:pt x="13557" y="2680"/>
                      <a:pt x="12871" y="3051"/>
                    </a:cubicBezTo>
                    <a:cubicBezTo>
                      <a:pt x="12185" y="3423"/>
                      <a:pt x="11496" y="3610"/>
                      <a:pt x="10800" y="3610"/>
                    </a:cubicBezTo>
                    <a:cubicBezTo>
                      <a:pt x="10104" y="3610"/>
                      <a:pt x="9414" y="3423"/>
                      <a:pt x="8729" y="3051"/>
                    </a:cubicBezTo>
                    <a:cubicBezTo>
                      <a:pt x="8043" y="2680"/>
                      <a:pt x="7496" y="2264"/>
                      <a:pt x="7087" y="1805"/>
                    </a:cubicBezTo>
                    <a:cubicBezTo>
                      <a:pt x="6678" y="1348"/>
                      <a:pt x="6304" y="931"/>
                      <a:pt x="5967" y="559"/>
                    </a:cubicBezTo>
                    <a:cubicBezTo>
                      <a:pt x="5630" y="187"/>
                      <a:pt x="5410" y="0"/>
                      <a:pt x="5308" y="0"/>
                    </a:cubicBezTo>
                    <a:cubicBezTo>
                      <a:pt x="4684" y="0"/>
                      <a:pt x="4113" y="175"/>
                      <a:pt x="3597" y="520"/>
                    </a:cubicBezTo>
                    <a:cubicBezTo>
                      <a:pt x="3081" y="867"/>
                      <a:pt x="2643" y="1329"/>
                      <a:pt x="2286" y="1909"/>
                    </a:cubicBezTo>
                    <a:cubicBezTo>
                      <a:pt x="1927" y="2488"/>
                      <a:pt x="1611" y="3190"/>
                      <a:pt x="1334" y="4011"/>
                    </a:cubicBezTo>
                    <a:cubicBezTo>
                      <a:pt x="1058" y="4834"/>
                      <a:pt x="839" y="5678"/>
                      <a:pt x="675" y="6543"/>
                    </a:cubicBezTo>
                    <a:cubicBezTo>
                      <a:pt x="511" y="7408"/>
                      <a:pt x="375" y="8347"/>
                      <a:pt x="268" y="9360"/>
                    </a:cubicBezTo>
                    <a:cubicBezTo>
                      <a:pt x="161" y="10371"/>
                      <a:pt x="89" y="11314"/>
                      <a:pt x="53" y="12189"/>
                    </a:cubicBezTo>
                    <a:cubicBezTo>
                      <a:pt x="17" y="13063"/>
                      <a:pt x="0" y="13959"/>
                      <a:pt x="0" y="14877"/>
                    </a:cubicBezTo>
                    <a:cubicBezTo>
                      <a:pt x="0" y="16953"/>
                      <a:pt x="372" y="18593"/>
                      <a:pt x="1119" y="19795"/>
                    </a:cubicBezTo>
                    <a:cubicBezTo>
                      <a:pt x="1866" y="20998"/>
                      <a:pt x="2858" y="21600"/>
                      <a:pt x="4096" y="21600"/>
                    </a:cubicBezTo>
                    <a:lnTo>
                      <a:pt x="17504" y="21600"/>
                    </a:lnTo>
                    <a:cubicBezTo>
                      <a:pt x="18741" y="21600"/>
                      <a:pt x="19734" y="20998"/>
                      <a:pt x="20480" y="19795"/>
                    </a:cubicBezTo>
                    <a:cubicBezTo>
                      <a:pt x="21227" y="18593"/>
                      <a:pt x="21600" y="16953"/>
                      <a:pt x="21600" y="14877"/>
                    </a:cubicBezTo>
                    <a:cubicBezTo>
                      <a:pt x="21600" y="13959"/>
                      <a:pt x="21582" y="13063"/>
                      <a:pt x="21547" y="12189"/>
                    </a:cubicBezTo>
                    <a:cubicBezTo>
                      <a:pt x="21511" y="11314"/>
                      <a:pt x="21439" y="10371"/>
                      <a:pt x="21332" y="9360"/>
                    </a:cubicBezTo>
                    <a:cubicBezTo>
                      <a:pt x="21332" y="9360"/>
                      <a:pt x="21332" y="9360"/>
                      <a:pt x="21332" y="93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p>
                <a:pPr lvl="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" name="Shape 1319"/>
          <p:cNvSpPr/>
          <p:nvPr/>
        </p:nvSpPr>
        <p:spPr>
          <a:xfrm flipV="1">
            <a:off x="5843418" y="1769686"/>
            <a:ext cx="142748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  <a:headEnd type="none" w="med" len="med"/>
            <a:tailEnd type="triangle" w="med" len="med"/>
          </a:ln>
        </p:spPr>
        <p:txBody>
          <a:bodyPr lIns="38097" tIns="38097" rIns="38097" bIns="38097" anchor="ctr"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320"/>
          <p:cNvSpPr/>
          <p:nvPr/>
        </p:nvSpPr>
        <p:spPr>
          <a:xfrm flipV="1">
            <a:off x="8209428" y="1769686"/>
            <a:ext cx="142748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  <a:headEnd type="none" w="med" len="med"/>
            <a:tailEnd type="triangle" w="med" len="med"/>
          </a:ln>
        </p:spPr>
        <p:txBody>
          <a:bodyPr lIns="38097" tIns="38097" rIns="38097" bIns="38097" anchor="ctr">
            <a:noAutofit/>
          </a:bodyPr>
          <a:p>
            <a:pPr lvl="0" algn="l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Shape 1322"/>
          <p:cNvSpPr/>
          <p:nvPr/>
        </p:nvSpPr>
        <p:spPr>
          <a:xfrm flipH="1">
            <a:off x="5908188" y="4265236"/>
            <a:ext cx="142748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  <a:headEnd type="none" w="med" len="med"/>
            <a:tailEnd type="triangle" w="med" len="med"/>
          </a:ln>
        </p:spPr>
        <p:txBody>
          <a:bodyPr lIns="38097" tIns="38097" rIns="38097" bIns="38097" anchor="ctr">
            <a:noAutofit/>
          </a:bodyPr>
          <a:p>
            <a:pPr lvl="0" algn="l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Shape 1323"/>
          <p:cNvSpPr/>
          <p:nvPr/>
        </p:nvSpPr>
        <p:spPr>
          <a:xfrm flipH="1">
            <a:off x="8209428" y="4265236"/>
            <a:ext cx="142748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  <a:headEnd type="none" w="med" len="med"/>
            <a:tailEnd type="triangle" w="med" len="med"/>
          </a:ln>
        </p:spPr>
        <p:txBody>
          <a:bodyPr lIns="38097" tIns="38097" rIns="38097" bIns="38097" anchor="ctr">
            <a:noAutofit/>
          </a:bodyPr>
          <a:p>
            <a:pPr lvl="0" algn="l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Shape 1325"/>
          <p:cNvSpPr/>
          <p:nvPr/>
        </p:nvSpPr>
        <p:spPr>
          <a:xfrm>
            <a:off x="10406380" y="1779905"/>
            <a:ext cx="1198245" cy="952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  <a:tailEnd type="none"/>
          </a:ln>
        </p:spPr>
        <p:txBody>
          <a:bodyPr lIns="38097" tIns="38097" rIns="38097" bIns="38097" anchor="ctr"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Shape 1326"/>
          <p:cNvSpPr/>
          <p:nvPr/>
        </p:nvSpPr>
        <p:spPr>
          <a:xfrm>
            <a:off x="11604773" y="1769686"/>
            <a:ext cx="0" cy="248031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  <a:tailEnd type="none"/>
          </a:ln>
        </p:spPr>
        <p:txBody>
          <a:bodyPr lIns="38097" tIns="38097" rIns="38097" bIns="38097" anchor="ctr"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Shape 1327"/>
          <p:cNvSpPr/>
          <p:nvPr/>
        </p:nvSpPr>
        <p:spPr>
          <a:xfrm flipH="1">
            <a:off x="10406380" y="4250055"/>
            <a:ext cx="1198245" cy="63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  <a:headEnd type="none" w="med" len="med"/>
            <a:tailEnd type="triangle" w="med" len="med"/>
          </a:ln>
        </p:spPr>
        <p:txBody>
          <a:bodyPr lIns="38097" tIns="38097" rIns="38097" bIns="38097" anchor="ctr">
            <a:noAutofit/>
          </a:bodyPr>
          <a:p>
            <a:pPr lvl="0" algn="l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0" name="Group 1335"/>
          <p:cNvGrpSpPr/>
          <p:nvPr/>
        </p:nvGrpSpPr>
        <p:grpSpPr>
          <a:xfrm>
            <a:off x="7474098" y="1490921"/>
            <a:ext cx="577850" cy="577850"/>
            <a:chOff x="0" y="0"/>
            <a:chExt cx="1243363" cy="1243363"/>
          </a:xfrm>
        </p:grpSpPr>
        <p:sp>
          <p:nvSpPr>
            <p:cNvPr id="41" name="Shape 133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rgbClr val="F0802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2" name="Group 1334"/>
            <p:cNvGrpSpPr/>
            <p:nvPr/>
          </p:nvGrpSpPr>
          <p:grpSpPr>
            <a:xfrm>
              <a:off x="452618" y="384509"/>
              <a:ext cx="335923" cy="474346"/>
              <a:chOff x="0" y="0"/>
              <a:chExt cx="335921" cy="474344"/>
            </a:xfrm>
          </p:grpSpPr>
          <p:sp>
            <p:nvSpPr>
              <p:cNvPr id="43" name="Shape 1332"/>
              <p:cNvSpPr/>
              <p:nvPr/>
            </p:nvSpPr>
            <p:spPr>
              <a:xfrm>
                <a:off x="0" y="42435"/>
                <a:ext cx="335922" cy="431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0"/>
                    </a:moveTo>
                    <a:lnTo>
                      <a:pt x="17589" y="3600"/>
                    </a:lnTo>
                    <a:lnTo>
                      <a:pt x="4011" y="3600"/>
                    </a:lnTo>
                    <a:lnTo>
                      <a:pt x="2159" y="0"/>
                    </a:lnTo>
                    <a:cubicBezTo>
                      <a:pt x="972" y="0"/>
                      <a:pt x="0" y="756"/>
                      <a:pt x="0" y="1679"/>
                    </a:cubicBezTo>
                    <a:lnTo>
                      <a:pt x="0" y="19921"/>
                    </a:lnTo>
                    <a:cubicBezTo>
                      <a:pt x="0" y="20844"/>
                      <a:pt x="972" y="21600"/>
                      <a:pt x="2159" y="21600"/>
                    </a:cubicBezTo>
                    <a:lnTo>
                      <a:pt x="19441" y="21600"/>
                    </a:lnTo>
                    <a:cubicBezTo>
                      <a:pt x="20628" y="21600"/>
                      <a:pt x="21600" y="20844"/>
                      <a:pt x="21600" y="19921"/>
                    </a:cubicBezTo>
                    <a:lnTo>
                      <a:pt x="21600" y="1679"/>
                    </a:lnTo>
                    <a:cubicBezTo>
                      <a:pt x="21600" y="756"/>
                      <a:pt x="20628" y="0"/>
                      <a:pt x="19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p>
                <a:pPr lvl="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Shape 1333"/>
              <p:cNvSpPr/>
              <p:nvPr/>
            </p:nvSpPr>
            <p:spPr>
              <a:xfrm>
                <a:off x="59175" y="0"/>
                <a:ext cx="215954" cy="95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21600"/>
                    </a:moveTo>
                    <a:lnTo>
                      <a:pt x="21600" y="10800"/>
                    </a:lnTo>
                    <a:lnTo>
                      <a:pt x="16369" y="10800"/>
                    </a:lnTo>
                    <a:lnTo>
                      <a:pt x="14641" y="0"/>
                    </a:lnTo>
                    <a:lnTo>
                      <a:pt x="6959" y="0"/>
                    </a:lnTo>
                    <a:lnTo>
                      <a:pt x="5231" y="10800"/>
                    </a:lnTo>
                    <a:lnTo>
                      <a:pt x="0" y="10800"/>
                    </a:lnTo>
                    <a:lnTo>
                      <a:pt x="2159" y="21600"/>
                    </a:lnTo>
                    <a:cubicBezTo>
                      <a:pt x="2159" y="21600"/>
                      <a:pt x="19441" y="21600"/>
                      <a:pt x="19441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p>
                <a:pPr lvl="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8" name="Group 1341"/>
          <p:cNvGrpSpPr/>
          <p:nvPr/>
        </p:nvGrpSpPr>
        <p:grpSpPr>
          <a:xfrm>
            <a:off x="9705488" y="1480761"/>
            <a:ext cx="577850" cy="577850"/>
            <a:chOff x="0" y="0"/>
            <a:chExt cx="1243363" cy="1243363"/>
          </a:xfrm>
        </p:grpSpPr>
        <p:sp>
          <p:nvSpPr>
            <p:cNvPr id="50" name="Shape 1339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rgbClr val="F0802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Shape 1340"/>
            <p:cNvSpPr/>
            <p:nvPr/>
          </p:nvSpPr>
          <p:spPr>
            <a:xfrm>
              <a:off x="383421" y="384509"/>
              <a:ext cx="474315" cy="47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320" extrusionOk="0">
                  <a:moveTo>
                    <a:pt x="6122" y="19157"/>
                  </a:moveTo>
                  <a:lnTo>
                    <a:pt x="3902" y="19634"/>
                  </a:lnTo>
                  <a:cubicBezTo>
                    <a:pt x="3688" y="19233"/>
                    <a:pt x="3431" y="18833"/>
                    <a:pt x="2957" y="18361"/>
                  </a:cubicBezTo>
                  <a:cubicBezTo>
                    <a:pt x="2486" y="17889"/>
                    <a:pt x="2085" y="17631"/>
                    <a:pt x="1685" y="17417"/>
                  </a:cubicBezTo>
                  <a:lnTo>
                    <a:pt x="2162" y="15198"/>
                  </a:lnTo>
                  <a:lnTo>
                    <a:pt x="2804" y="14556"/>
                  </a:lnTo>
                  <a:cubicBezTo>
                    <a:pt x="2804" y="14556"/>
                    <a:pt x="4012" y="14580"/>
                    <a:pt x="5374" y="15944"/>
                  </a:cubicBezTo>
                  <a:cubicBezTo>
                    <a:pt x="6737" y="17307"/>
                    <a:pt x="6762" y="18516"/>
                    <a:pt x="6762" y="18516"/>
                  </a:cubicBezTo>
                  <a:cubicBezTo>
                    <a:pt x="6762" y="18516"/>
                    <a:pt x="6122" y="19157"/>
                    <a:pt x="6122" y="19157"/>
                  </a:cubicBezTo>
                  <a:close/>
                  <a:moveTo>
                    <a:pt x="19625" y="1692"/>
                  </a:moveTo>
                  <a:cubicBezTo>
                    <a:pt x="17654" y="-280"/>
                    <a:pt x="16174" y="15"/>
                    <a:pt x="16174" y="15"/>
                  </a:cubicBezTo>
                  <a:lnTo>
                    <a:pt x="9270" y="6920"/>
                  </a:lnTo>
                  <a:lnTo>
                    <a:pt x="1379" y="14810"/>
                  </a:lnTo>
                  <a:lnTo>
                    <a:pt x="0" y="21320"/>
                  </a:lnTo>
                  <a:lnTo>
                    <a:pt x="6508" y="19939"/>
                  </a:lnTo>
                  <a:lnTo>
                    <a:pt x="14399" y="12048"/>
                  </a:lnTo>
                  <a:lnTo>
                    <a:pt x="21302" y="5145"/>
                  </a:lnTo>
                  <a:cubicBezTo>
                    <a:pt x="21302" y="5145"/>
                    <a:pt x="21600" y="3665"/>
                    <a:pt x="19625" y="16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Shape 1343"/>
          <p:cNvSpPr/>
          <p:nvPr/>
        </p:nvSpPr>
        <p:spPr>
          <a:xfrm>
            <a:off x="8835390" y="5906770"/>
            <a:ext cx="175895" cy="251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7" h="21276" extrusionOk="0">
                <a:moveTo>
                  <a:pt x="1877" y="21023"/>
                </a:moveTo>
                <a:cubicBezTo>
                  <a:pt x="2335" y="19958"/>
                  <a:pt x="3030" y="18458"/>
                  <a:pt x="3960" y="16288"/>
                </a:cubicBezTo>
                <a:cubicBezTo>
                  <a:pt x="8011" y="15823"/>
                  <a:pt x="9689" y="16658"/>
                  <a:pt x="12261" y="13325"/>
                </a:cubicBezTo>
                <a:cubicBezTo>
                  <a:pt x="10172" y="13789"/>
                  <a:pt x="7654" y="12465"/>
                  <a:pt x="7789" y="11892"/>
                </a:cubicBezTo>
                <a:cubicBezTo>
                  <a:pt x="7924" y="11318"/>
                  <a:pt x="13647" y="12306"/>
                  <a:pt x="17393" y="8447"/>
                </a:cubicBezTo>
                <a:cubicBezTo>
                  <a:pt x="12670" y="9202"/>
                  <a:pt x="11160" y="7540"/>
                  <a:pt x="11769" y="7289"/>
                </a:cubicBezTo>
                <a:cubicBezTo>
                  <a:pt x="13175" y="6708"/>
                  <a:pt x="17348" y="7048"/>
                  <a:pt x="19572" y="5477"/>
                </a:cubicBezTo>
                <a:cubicBezTo>
                  <a:pt x="20719" y="4669"/>
                  <a:pt x="21256" y="2702"/>
                  <a:pt x="20789" y="2000"/>
                </a:cubicBezTo>
                <a:cubicBezTo>
                  <a:pt x="20229" y="1153"/>
                  <a:pt x="16813" y="-111"/>
                  <a:pt x="14931" y="7"/>
                </a:cubicBezTo>
                <a:cubicBezTo>
                  <a:pt x="13047" y="126"/>
                  <a:pt x="10093" y="5208"/>
                  <a:pt x="9217" y="5168"/>
                </a:cubicBezTo>
                <a:cubicBezTo>
                  <a:pt x="8341" y="5128"/>
                  <a:pt x="8166" y="2892"/>
                  <a:pt x="9694" y="813"/>
                </a:cubicBezTo>
                <a:cubicBezTo>
                  <a:pt x="8081" y="1330"/>
                  <a:pt x="5127" y="2940"/>
                  <a:pt x="4200" y="4315"/>
                </a:cubicBezTo>
                <a:cubicBezTo>
                  <a:pt x="2475" y="6874"/>
                  <a:pt x="4362" y="12744"/>
                  <a:pt x="3757" y="12953"/>
                </a:cubicBezTo>
                <a:cubicBezTo>
                  <a:pt x="3151" y="13163"/>
                  <a:pt x="1114" y="10259"/>
                  <a:pt x="505" y="8944"/>
                </a:cubicBezTo>
                <a:cubicBezTo>
                  <a:pt x="-324" y="10961"/>
                  <a:pt x="-344" y="12982"/>
                  <a:pt x="2082" y="15667"/>
                </a:cubicBezTo>
                <a:cubicBezTo>
                  <a:pt x="1167" y="17429"/>
                  <a:pt x="667" y="19457"/>
                  <a:pt x="592" y="20487"/>
                </a:cubicBezTo>
                <a:cubicBezTo>
                  <a:pt x="557" y="21312"/>
                  <a:pt x="1675" y="21489"/>
                  <a:pt x="1877" y="21023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Shape 1345"/>
          <p:cNvSpPr/>
          <p:nvPr/>
        </p:nvSpPr>
        <p:spPr>
          <a:xfrm>
            <a:off x="9765030" y="3975100"/>
            <a:ext cx="577850" cy="577850"/>
          </a:xfrm>
          <a:prstGeom prst="rect">
            <a:avLst/>
          </a:prstGeom>
          <a:solidFill>
            <a:srgbClr val="F0802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1348"/>
          <p:cNvSpPr/>
          <p:nvPr/>
        </p:nvSpPr>
        <p:spPr>
          <a:xfrm>
            <a:off x="7473950" y="3975100"/>
            <a:ext cx="577850" cy="577850"/>
          </a:xfrm>
          <a:prstGeom prst="rect">
            <a:avLst/>
          </a:prstGeom>
          <a:solidFill>
            <a:srgbClr val="F0802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Shape 1351"/>
          <p:cNvSpPr/>
          <p:nvPr/>
        </p:nvSpPr>
        <p:spPr>
          <a:xfrm>
            <a:off x="5173345" y="3968750"/>
            <a:ext cx="577850" cy="577850"/>
          </a:xfrm>
          <a:prstGeom prst="rect">
            <a:avLst/>
          </a:prstGeom>
          <a:solidFill>
            <a:srgbClr val="F0802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Group 74"/>
          <p:cNvGrpSpPr/>
          <p:nvPr/>
        </p:nvGrpSpPr>
        <p:grpSpPr>
          <a:xfrm>
            <a:off x="4896500" y="2237742"/>
            <a:ext cx="2044699" cy="1076125"/>
            <a:chOff x="336337" y="2984337"/>
            <a:chExt cx="1533924" cy="807304"/>
          </a:xfrm>
        </p:grpSpPr>
        <p:sp>
          <p:nvSpPr>
            <p:cNvPr id="71" name="文本框 11"/>
            <p:cNvSpPr txBox="1"/>
            <p:nvPr/>
          </p:nvSpPr>
          <p:spPr>
            <a:xfrm>
              <a:off x="336337" y="2984337"/>
              <a:ext cx="1341946" cy="437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82" charset="2"/>
                  <a:ea typeface="微软雅黑" panose="020B0503020204020204" pitchFamily="82" charset="2"/>
                  <a:sym typeface="+mn-ea"/>
                </a:rPr>
                <a:t>实验项目安排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82" charset="2"/>
                <a:ea typeface="微软雅黑" panose="020B0503020204020204" pitchFamily="82" charset="2"/>
                <a:sym typeface="+mn-ea"/>
              </a:endParaRPr>
            </a:p>
            <a:p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82" charset="2"/>
                <a:ea typeface="微软雅黑" panose="020B0503020204020204" pitchFamily="82" charset="2"/>
                <a:sym typeface="+mn-ea"/>
              </a:endParaRPr>
            </a:p>
          </p:txBody>
        </p:sp>
        <p:sp>
          <p:nvSpPr>
            <p:cNvPr id="72" name="矩形 9"/>
            <p:cNvSpPr/>
            <p:nvPr/>
          </p:nvSpPr>
          <p:spPr>
            <a:xfrm>
              <a:off x="336337" y="3238571"/>
              <a:ext cx="1533924" cy="5530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indent="144145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自由组队</a:t>
              </a:r>
              <a:endPara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144145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实验项目审批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3" name="Group 74"/>
          <p:cNvGrpSpPr/>
          <p:nvPr/>
        </p:nvGrpSpPr>
        <p:grpSpPr>
          <a:xfrm>
            <a:off x="7186945" y="2237745"/>
            <a:ext cx="1648460" cy="1076324"/>
            <a:chOff x="336337" y="2984337"/>
            <a:chExt cx="1236667" cy="807453"/>
          </a:xfrm>
        </p:grpSpPr>
        <p:sp>
          <p:nvSpPr>
            <p:cNvPr id="74" name="文本框 11"/>
            <p:cNvSpPr txBox="1"/>
            <p:nvPr/>
          </p:nvSpPr>
          <p:spPr>
            <a:xfrm>
              <a:off x="336337" y="2984337"/>
              <a:ext cx="746954" cy="252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82" charset="2"/>
                  <a:ea typeface="微软雅黑" panose="020B0503020204020204" pitchFamily="82" charset="2"/>
                  <a:sym typeface="+mn-ea"/>
                </a:rPr>
                <a:t>实验预约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5" name="矩形 9"/>
            <p:cNvSpPr/>
            <p:nvPr/>
          </p:nvSpPr>
          <p:spPr>
            <a:xfrm>
              <a:off x="336337" y="3238720"/>
              <a:ext cx="1236667" cy="5530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indent="144145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安排预约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144145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预约审核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Group 74"/>
          <p:cNvGrpSpPr/>
          <p:nvPr/>
        </p:nvGrpSpPr>
        <p:grpSpPr>
          <a:xfrm>
            <a:off x="9478025" y="2237745"/>
            <a:ext cx="1648460" cy="1076324"/>
            <a:chOff x="481631" y="2984337"/>
            <a:chExt cx="1236667" cy="807453"/>
          </a:xfrm>
        </p:grpSpPr>
        <p:sp>
          <p:nvSpPr>
            <p:cNvPr id="80" name="文本框 11"/>
            <p:cNvSpPr txBox="1"/>
            <p:nvPr/>
          </p:nvSpPr>
          <p:spPr>
            <a:xfrm>
              <a:off x="494970" y="2984337"/>
              <a:ext cx="746954" cy="252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82" charset="2"/>
                  <a:ea typeface="微软雅黑" panose="020B0503020204020204" pitchFamily="82" charset="2"/>
                  <a:sym typeface="+mn-ea"/>
                </a:rPr>
                <a:t>实验预习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1" name="矩形 9"/>
            <p:cNvSpPr/>
            <p:nvPr/>
          </p:nvSpPr>
          <p:spPr>
            <a:xfrm>
              <a:off x="481631" y="3238720"/>
              <a:ext cx="1236667" cy="5530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indent="144145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实验预习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144145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习题库管理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Group 74"/>
          <p:cNvGrpSpPr/>
          <p:nvPr/>
        </p:nvGrpSpPr>
        <p:grpSpPr>
          <a:xfrm>
            <a:off x="9478025" y="4696465"/>
            <a:ext cx="1648460" cy="1074419"/>
            <a:chOff x="336337" y="2984337"/>
            <a:chExt cx="1236667" cy="806024"/>
          </a:xfrm>
        </p:grpSpPr>
        <p:sp>
          <p:nvSpPr>
            <p:cNvPr id="86" name="文本框 11"/>
            <p:cNvSpPr txBox="1"/>
            <p:nvPr/>
          </p:nvSpPr>
          <p:spPr>
            <a:xfrm>
              <a:off x="375876" y="2984337"/>
              <a:ext cx="746954" cy="252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lvl="0" algn="l"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82" charset="2"/>
                  <a:ea typeface="微软雅黑" panose="020B0503020204020204" pitchFamily="82" charset="2"/>
                  <a:sym typeface="+mn-ea"/>
                </a:rPr>
                <a:t>实验执行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7" name="矩形 9"/>
            <p:cNvSpPr/>
            <p:nvPr/>
          </p:nvSpPr>
          <p:spPr>
            <a:xfrm>
              <a:off x="336337" y="3237291"/>
              <a:ext cx="1236667" cy="5530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indent="144145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实验交流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144145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实验监控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Group 74"/>
          <p:cNvGrpSpPr/>
          <p:nvPr/>
        </p:nvGrpSpPr>
        <p:grpSpPr>
          <a:xfrm>
            <a:off x="7270765" y="4696465"/>
            <a:ext cx="1648460" cy="1074419"/>
            <a:chOff x="267263" y="2984337"/>
            <a:chExt cx="1236667" cy="806024"/>
          </a:xfrm>
        </p:grpSpPr>
        <p:sp>
          <p:nvSpPr>
            <p:cNvPr id="89" name="文本框 11"/>
            <p:cNvSpPr txBox="1"/>
            <p:nvPr/>
          </p:nvSpPr>
          <p:spPr>
            <a:xfrm>
              <a:off x="315853" y="2984337"/>
              <a:ext cx="746954" cy="252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lvl="0" algn="l"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82" charset="2"/>
                  <a:ea typeface="微软雅黑" panose="020B0503020204020204" pitchFamily="82" charset="2"/>
                  <a:sym typeface="+mn-ea"/>
                </a:rPr>
                <a:t>师生互评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90" name="矩形 9"/>
            <p:cNvSpPr/>
            <p:nvPr/>
          </p:nvSpPr>
          <p:spPr>
            <a:xfrm>
              <a:off x="267263" y="3237291"/>
              <a:ext cx="1236667" cy="5530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indent="144145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教师评价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144145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学生评价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Group 74"/>
          <p:cNvGrpSpPr/>
          <p:nvPr/>
        </p:nvGrpSpPr>
        <p:grpSpPr>
          <a:xfrm>
            <a:off x="4806330" y="4696466"/>
            <a:ext cx="1648460" cy="1074417"/>
            <a:chOff x="268692" y="2984337"/>
            <a:chExt cx="1236667" cy="806022"/>
          </a:xfrm>
        </p:grpSpPr>
        <p:sp>
          <p:nvSpPr>
            <p:cNvPr id="92" name="文本框 11"/>
            <p:cNvSpPr txBox="1"/>
            <p:nvPr/>
          </p:nvSpPr>
          <p:spPr>
            <a:xfrm>
              <a:off x="336337" y="2984337"/>
              <a:ext cx="746954" cy="252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82" charset="2"/>
                  <a:ea typeface="微软雅黑" panose="020B0503020204020204" pitchFamily="82" charset="2"/>
                  <a:sym typeface="+mn-ea"/>
                </a:rPr>
                <a:t>实验统计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93" name="矩形 9"/>
            <p:cNvSpPr/>
            <p:nvPr/>
          </p:nvSpPr>
          <p:spPr>
            <a:xfrm>
              <a:off x="268692" y="3237289"/>
              <a:ext cx="1236667" cy="5530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indent="144145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成绩统计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144145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评价统计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7" name="Group 242"/>
          <p:cNvGrpSpPr/>
          <p:nvPr/>
        </p:nvGrpSpPr>
        <p:grpSpPr>
          <a:xfrm>
            <a:off x="5285105" y="4089400"/>
            <a:ext cx="374015" cy="300355"/>
            <a:chOff x="2908300" y="2946400"/>
            <a:chExt cx="447675" cy="341313"/>
          </a:xfrm>
          <a:solidFill>
            <a:schemeClr val="bg1"/>
          </a:solidFill>
        </p:grpSpPr>
        <p:sp>
          <p:nvSpPr>
            <p:cNvPr id="618" name="Freeform 227"/>
            <p:cNvSpPr/>
            <p:nvPr/>
          </p:nvSpPr>
          <p:spPr bwMode="auto">
            <a:xfrm>
              <a:off x="2957513" y="2946400"/>
              <a:ext cx="349250" cy="115888"/>
            </a:xfrm>
            <a:custGeom>
              <a:avLst/>
              <a:gdLst>
                <a:gd name="T0" fmla="*/ 0 w 454"/>
                <a:gd name="T1" fmla="*/ 136 h 152"/>
                <a:gd name="T2" fmla="*/ 16 w 454"/>
                <a:gd name="T3" fmla="*/ 119 h 152"/>
                <a:gd name="T4" fmla="*/ 30 w 454"/>
                <a:gd name="T5" fmla="*/ 127 h 152"/>
                <a:gd name="T6" fmla="*/ 141 w 454"/>
                <a:gd name="T7" fmla="*/ 79 h 152"/>
                <a:gd name="T8" fmla="*/ 140 w 454"/>
                <a:gd name="T9" fmla="*/ 75 h 152"/>
                <a:gd name="T10" fmla="*/ 157 w 454"/>
                <a:gd name="T11" fmla="*/ 58 h 152"/>
                <a:gd name="T12" fmla="*/ 173 w 454"/>
                <a:gd name="T13" fmla="*/ 75 h 152"/>
                <a:gd name="T14" fmla="*/ 282 w 454"/>
                <a:gd name="T15" fmla="*/ 97 h 152"/>
                <a:gd name="T16" fmla="*/ 297 w 454"/>
                <a:gd name="T17" fmla="*/ 86 h 152"/>
                <a:gd name="T18" fmla="*/ 309 w 454"/>
                <a:gd name="T19" fmla="*/ 92 h 152"/>
                <a:gd name="T20" fmla="*/ 422 w 454"/>
                <a:gd name="T21" fmla="*/ 22 h 152"/>
                <a:gd name="T22" fmla="*/ 421 w 454"/>
                <a:gd name="T23" fmla="*/ 17 h 152"/>
                <a:gd name="T24" fmla="*/ 437 w 454"/>
                <a:gd name="T25" fmla="*/ 0 h 152"/>
                <a:gd name="T26" fmla="*/ 454 w 454"/>
                <a:gd name="T27" fmla="*/ 17 h 152"/>
                <a:gd name="T28" fmla="*/ 437 w 454"/>
                <a:gd name="T29" fmla="*/ 33 h 152"/>
                <a:gd name="T30" fmla="*/ 425 w 454"/>
                <a:gd name="T31" fmla="*/ 27 h 152"/>
                <a:gd name="T32" fmla="*/ 312 w 454"/>
                <a:gd name="T33" fmla="*/ 97 h 152"/>
                <a:gd name="T34" fmla="*/ 313 w 454"/>
                <a:gd name="T35" fmla="*/ 103 h 152"/>
                <a:gd name="T36" fmla="*/ 297 w 454"/>
                <a:gd name="T37" fmla="*/ 119 h 152"/>
                <a:gd name="T38" fmla="*/ 281 w 454"/>
                <a:gd name="T39" fmla="*/ 103 h 152"/>
                <a:gd name="T40" fmla="*/ 172 w 454"/>
                <a:gd name="T41" fmla="*/ 81 h 152"/>
                <a:gd name="T42" fmla="*/ 157 w 454"/>
                <a:gd name="T43" fmla="*/ 91 h 152"/>
                <a:gd name="T44" fmla="*/ 144 w 454"/>
                <a:gd name="T45" fmla="*/ 84 h 152"/>
                <a:gd name="T46" fmla="*/ 32 w 454"/>
                <a:gd name="T47" fmla="*/ 132 h 152"/>
                <a:gd name="T48" fmla="*/ 33 w 454"/>
                <a:gd name="T49" fmla="*/ 136 h 152"/>
                <a:gd name="T50" fmla="*/ 16 w 454"/>
                <a:gd name="T51" fmla="*/ 152 h 152"/>
                <a:gd name="T52" fmla="*/ 0 w 454"/>
                <a:gd name="T53" fmla="*/ 13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4" h="152">
                  <a:moveTo>
                    <a:pt x="0" y="136"/>
                  </a:moveTo>
                  <a:cubicBezTo>
                    <a:pt x="0" y="127"/>
                    <a:pt x="7" y="119"/>
                    <a:pt x="16" y="119"/>
                  </a:cubicBezTo>
                  <a:cubicBezTo>
                    <a:pt x="22" y="119"/>
                    <a:pt x="27" y="122"/>
                    <a:pt x="30" y="127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41" y="77"/>
                    <a:pt x="140" y="76"/>
                    <a:pt x="140" y="75"/>
                  </a:cubicBezTo>
                  <a:cubicBezTo>
                    <a:pt x="140" y="66"/>
                    <a:pt x="148" y="58"/>
                    <a:pt x="157" y="58"/>
                  </a:cubicBezTo>
                  <a:cubicBezTo>
                    <a:pt x="166" y="58"/>
                    <a:pt x="173" y="66"/>
                    <a:pt x="173" y="75"/>
                  </a:cubicBezTo>
                  <a:cubicBezTo>
                    <a:pt x="282" y="97"/>
                    <a:pt x="282" y="97"/>
                    <a:pt x="282" y="97"/>
                  </a:cubicBezTo>
                  <a:cubicBezTo>
                    <a:pt x="284" y="91"/>
                    <a:pt x="290" y="86"/>
                    <a:pt x="297" y="86"/>
                  </a:cubicBezTo>
                  <a:cubicBezTo>
                    <a:pt x="302" y="86"/>
                    <a:pt x="306" y="88"/>
                    <a:pt x="309" y="92"/>
                  </a:cubicBezTo>
                  <a:cubicBezTo>
                    <a:pt x="422" y="22"/>
                    <a:pt x="422" y="22"/>
                    <a:pt x="422" y="22"/>
                  </a:cubicBezTo>
                  <a:cubicBezTo>
                    <a:pt x="421" y="20"/>
                    <a:pt x="421" y="18"/>
                    <a:pt x="421" y="17"/>
                  </a:cubicBezTo>
                  <a:cubicBezTo>
                    <a:pt x="421" y="8"/>
                    <a:pt x="428" y="0"/>
                    <a:pt x="437" y="0"/>
                  </a:cubicBezTo>
                  <a:cubicBezTo>
                    <a:pt x="446" y="0"/>
                    <a:pt x="454" y="8"/>
                    <a:pt x="454" y="17"/>
                  </a:cubicBezTo>
                  <a:cubicBezTo>
                    <a:pt x="454" y="26"/>
                    <a:pt x="446" y="33"/>
                    <a:pt x="437" y="33"/>
                  </a:cubicBezTo>
                  <a:cubicBezTo>
                    <a:pt x="432" y="33"/>
                    <a:pt x="428" y="31"/>
                    <a:pt x="425" y="2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9"/>
                    <a:pt x="313" y="101"/>
                    <a:pt x="313" y="103"/>
                  </a:cubicBezTo>
                  <a:cubicBezTo>
                    <a:pt x="313" y="112"/>
                    <a:pt x="306" y="119"/>
                    <a:pt x="297" y="119"/>
                  </a:cubicBezTo>
                  <a:cubicBezTo>
                    <a:pt x="288" y="119"/>
                    <a:pt x="281" y="112"/>
                    <a:pt x="281" y="10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0" y="87"/>
                    <a:pt x="164" y="91"/>
                    <a:pt x="157" y="91"/>
                  </a:cubicBezTo>
                  <a:cubicBezTo>
                    <a:pt x="151" y="91"/>
                    <a:pt x="147" y="88"/>
                    <a:pt x="144" y="84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33" y="134"/>
                    <a:pt x="33" y="134"/>
                    <a:pt x="33" y="136"/>
                  </a:cubicBezTo>
                  <a:cubicBezTo>
                    <a:pt x="33" y="145"/>
                    <a:pt x="26" y="152"/>
                    <a:pt x="16" y="152"/>
                  </a:cubicBezTo>
                  <a:cubicBezTo>
                    <a:pt x="7" y="152"/>
                    <a:pt x="0" y="145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19" name="Freeform 228"/>
            <p:cNvSpPr/>
            <p:nvPr/>
          </p:nvSpPr>
          <p:spPr bwMode="auto">
            <a:xfrm>
              <a:off x="2908300" y="2987675"/>
              <a:ext cx="447675" cy="300038"/>
            </a:xfrm>
            <a:custGeom>
              <a:avLst/>
              <a:gdLst>
                <a:gd name="T0" fmla="*/ 568 w 581"/>
                <a:gd name="T1" fmla="*/ 367 h 392"/>
                <a:gd name="T2" fmla="*/ 550 w 581"/>
                <a:gd name="T3" fmla="*/ 367 h 392"/>
                <a:gd name="T4" fmla="*/ 550 w 581"/>
                <a:gd name="T5" fmla="*/ 32 h 392"/>
                <a:gd name="T6" fmla="*/ 518 w 581"/>
                <a:gd name="T7" fmla="*/ 0 h 392"/>
                <a:gd name="T8" fmla="*/ 483 w 581"/>
                <a:gd name="T9" fmla="*/ 0 h 392"/>
                <a:gd name="T10" fmla="*/ 451 w 581"/>
                <a:gd name="T11" fmla="*/ 32 h 392"/>
                <a:gd name="T12" fmla="*/ 451 w 581"/>
                <a:gd name="T13" fmla="*/ 367 h 392"/>
                <a:gd name="T14" fmla="*/ 410 w 581"/>
                <a:gd name="T15" fmla="*/ 367 h 392"/>
                <a:gd name="T16" fmla="*/ 410 w 581"/>
                <a:gd name="T17" fmla="*/ 120 h 392"/>
                <a:gd name="T18" fmla="*/ 379 w 581"/>
                <a:gd name="T19" fmla="*/ 88 h 392"/>
                <a:gd name="T20" fmla="*/ 343 w 581"/>
                <a:gd name="T21" fmla="*/ 88 h 392"/>
                <a:gd name="T22" fmla="*/ 311 w 581"/>
                <a:gd name="T23" fmla="*/ 120 h 392"/>
                <a:gd name="T24" fmla="*/ 311 w 581"/>
                <a:gd name="T25" fmla="*/ 367 h 392"/>
                <a:gd name="T26" fmla="*/ 270 w 581"/>
                <a:gd name="T27" fmla="*/ 367 h 392"/>
                <a:gd name="T28" fmla="*/ 270 w 581"/>
                <a:gd name="T29" fmla="*/ 92 h 392"/>
                <a:gd name="T30" fmla="*/ 239 w 581"/>
                <a:gd name="T31" fmla="*/ 61 h 392"/>
                <a:gd name="T32" fmla="*/ 203 w 581"/>
                <a:gd name="T33" fmla="*/ 61 h 392"/>
                <a:gd name="T34" fmla="*/ 171 w 581"/>
                <a:gd name="T35" fmla="*/ 92 h 392"/>
                <a:gd name="T36" fmla="*/ 171 w 581"/>
                <a:gd name="T37" fmla="*/ 367 h 392"/>
                <a:gd name="T38" fmla="*/ 131 w 581"/>
                <a:gd name="T39" fmla="*/ 367 h 392"/>
                <a:gd name="T40" fmla="*/ 131 w 581"/>
                <a:gd name="T41" fmla="*/ 160 h 392"/>
                <a:gd name="T42" fmla="*/ 99 w 581"/>
                <a:gd name="T43" fmla="*/ 128 h 392"/>
                <a:gd name="T44" fmla="*/ 63 w 581"/>
                <a:gd name="T45" fmla="*/ 128 h 392"/>
                <a:gd name="T46" fmla="*/ 32 w 581"/>
                <a:gd name="T47" fmla="*/ 160 h 392"/>
                <a:gd name="T48" fmla="*/ 32 w 581"/>
                <a:gd name="T49" fmla="*/ 367 h 392"/>
                <a:gd name="T50" fmla="*/ 11 w 581"/>
                <a:gd name="T51" fmla="*/ 367 h 392"/>
                <a:gd name="T52" fmla="*/ 0 w 581"/>
                <a:gd name="T53" fmla="*/ 378 h 392"/>
                <a:gd name="T54" fmla="*/ 0 w 581"/>
                <a:gd name="T55" fmla="*/ 381 h 392"/>
                <a:gd name="T56" fmla="*/ 11 w 581"/>
                <a:gd name="T57" fmla="*/ 392 h 392"/>
                <a:gd name="T58" fmla="*/ 568 w 581"/>
                <a:gd name="T59" fmla="*/ 392 h 392"/>
                <a:gd name="T60" fmla="*/ 581 w 581"/>
                <a:gd name="T61" fmla="*/ 381 h 392"/>
                <a:gd name="T62" fmla="*/ 581 w 581"/>
                <a:gd name="T63" fmla="*/ 378 h 392"/>
                <a:gd name="T64" fmla="*/ 568 w 581"/>
                <a:gd name="T65" fmla="*/ 36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1" h="392">
                  <a:moveTo>
                    <a:pt x="568" y="367"/>
                  </a:moveTo>
                  <a:cubicBezTo>
                    <a:pt x="550" y="367"/>
                    <a:pt x="550" y="367"/>
                    <a:pt x="550" y="367"/>
                  </a:cubicBezTo>
                  <a:cubicBezTo>
                    <a:pt x="550" y="32"/>
                    <a:pt x="550" y="32"/>
                    <a:pt x="550" y="32"/>
                  </a:cubicBezTo>
                  <a:cubicBezTo>
                    <a:pt x="550" y="14"/>
                    <a:pt x="536" y="0"/>
                    <a:pt x="518" y="0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65" y="0"/>
                    <a:pt x="451" y="14"/>
                    <a:pt x="451" y="32"/>
                  </a:cubicBezTo>
                  <a:cubicBezTo>
                    <a:pt x="451" y="367"/>
                    <a:pt x="451" y="367"/>
                    <a:pt x="451" y="367"/>
                  </a:cubicBezTo>
                  <a:cubicBezTo>
                    <a:pt x="410" y="367"/>
                    <a:pt x="410" y="367"/>
                    <a:pt x="410" y="367"/>
                  </a:cubicBezTo>
                  <a:cubicBezTo>
                    <a:pt x="410" y="120"/>
                    <a:pt x="410" y="120"/>
                    <a:pt x="410" y="120"/>
                  </a:cubicBezTo>
                  <a:cubicBezTo>
                    <a:pt x="410" y="102"/>
                    <a:pt x="396" y="88"/>
                    <a:pt x="379" y="88"/>
                  </a:cubicBezTo>
                  <a:cubicBezTo>
                    <a:pt x="343" y="88"/>
                    <a:pt x="343" y="88"/>
                    <a:pt x="343" y="88"/>
                  </a:cubicBezTo>
                  <a:cubicBezTo>
                    <a:pt x="325" y="88"/>
                    <a:pt x="311" y="102"/>
                    <a:pt x="311" y="120"/>
                  </a:cubicBezTo>
                  <a:cubicBezTo>
                    <a:pt x="311" y="367"/>
                    <a:pt x="311" y="367"/>
                    <a:pt x="311" y="367"/>
                  </a:cubicBezTo>
                  <a:cubicBezTo>
                    <a:pt x="270" y="367"/>
                    <a:pt x="270" y="367"/>
                    <a:pt x="270" y="367"/>
                  </a:cubicBezTo>
                  <a:cubicBezTo>
                    <a:pt x="270" y="92"/>
                    <a:pt x="270" y="92"/>
                    <a:pt x="270" y="92"/>
                  </a:cubicBezTo>
                  <a:cubicBezTo>
                    <a:pt x="270" y="75"/>
                    <a:pt x="256" y="61"/>
                    <a:pt x="239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186" y="61"/>
                    <a:pt x="171" y="75"/>
                    <a:pt x="171" y="92"/>
                  </a:cubicBezTo>
                  <a:cubicBezTo>
                    <a:pt x="171" y="367"/>
                    <a:pt x="171" y="367"/>
                    <a:pt x="171" y="367"/>
                  </a:cubicBezTo>
                  <a:cubicBezTo>
                    <a:pt x="131" y="367"/>
                    <a:pt x="131" y="367"/>
                    <a:pt x="131" y="367"/>
                  </a:cubicBezTo>
                  <a:cubicBezTo>
                    <a:pt x="131" y="160"/>
                    <a:pt x="131" y="160"/>
                    <a:pt x="131" y="160"/>
                  </a:cubicBezTo>
                  <a:cubicBezTo>
                    <a:pt x="131" y="143"/>
                    <a:pt x="117" y="128"/>
                    <a:pt x="99" y="128"/>
                  </a:cubicBezTo>
                  <a:cubicBezTo>
                    <a:pt x="63" y="128"/>
                    <a:pt x="63" y="128"/>
                    <a:pt x="63" y="128"/>
                  </a:cubicBezTo>
                  <a:cubicBezTo>
                    <a:pt x="46" y="128"/>
                    <a:pt x="32" y="143"/>
                    <a:pt x="32" y="160"/>
                  </a:cubicBezTo>
                  <a:cubicBezTo>
                    <a:pt x="32" y="367"/>
                    <a:pt x="32" y="367"/>
                    <a:pt x="32" y="367"/>
                  </a:cubicBezTo>
                  <a:cubicBezTo>
                    <a:pt x="11" y="367"/>
                    <a:pt x="11" y="367"/>
                    <a:pt x="11" y="367"/>
                  </a:cubicBezTo>
                  <a:cubicBezTo>
                    <a:pt x="4" y="367"/>
                    <a:pt x="0" y="372"/>
                    <a:pt x="0" y="37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0" y="387"/>
                    <a:pt x="4" y="392"/>
                    <a:pt x="11" y="392"/>
                  </a:cubicBezTo>
                  <a:cubicBezTo>
                    <a:pt x="568" y="392"/>
                    <a:pt x="568" y="392"/>
                    <a:pt x="568" y="392"/>
                  </a:cubicBezTo>
                  <a:cubicBezTo>
                    <a:pt x="575" y="392"/>
                    <a:pt x="581" y="387"/>
                    <a:pt x="581" y="381"/>
                  </a:cubicBezTo>
                  <a:cubicBezTo>
                    <a:pt x="581" y="378"/>
                    <a:pt x="581" y="378"/>
                    <a:pt x="581" y="378"/>
                  </a:cubicBezTo>
                  <a:cubicBezTo>
                    <a:pt x="581" y="372"/>
                    <a:pt x="575" y="367"/>
                    <a:pt x="568" y="3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grpSp>
        <p:nvGrpSpPr>
          <p:cNvPr id="713" name="Group 208"/>
          <p:cNvGrpSpPr/>
          <p:nvPr/>
        </p:nvGrpSpPr>
        <p:grpSpPr>
          <a:xfrm>
            <a:off x="9932035" y="4115435"/>
            <a:ext cx="243840" cy="318770"/>
            <a:chOff x="65087" y="3805238"/>
            <a:chExt cx="303213" cy="450850"/>
          </a:xfrm>
          <a:solidFill>
            <a:schemeClr val="bg1"/>
          </a:solidFill>
        </p:grpSpPr>
        <p:sp>
          <p:nvSpPr>
            <p:cNvPr id="714" name="Freeform 314"/>
            <p:cNvSpPr/>
            <p:nvPr/>
          </p:nvSpPr>
          <p:spPr bwMode="auto">
            <a:xfrm>
              <a:off x="142875" y="3870325"/>
              <a:ext cx="147638" cy="47625"/>
            </a:xfrm>
            <a:custGeom>
              <a:avLst/>
              <a:gdLst>
                <a:gd name="T0" fmla="*/ 14 w 196"/>
                <a:gd name="T1" fmla="*/ 65 h 65"/>
                <a:gd name="T2" fmla="*/ 0 w 196"/>
                <a:gd name="T3" fmla="*/ 47 h 65"/>
                <a:gd name="T4" fmla="*/ 0 w 196"/>
                <a:gd name="T5" fmla="*/ 18 h 65"/>
                <a:gd name="T6" fmla="*/ 14 w 196"/>
                <a:gd name="T7" fmla="*/ 0 h 65"/>
                <a:gd name="T8" fmla="*/ 182 w 196"/>
                <a:gd name="T9" fmla="*/ 0 h 65"/>
                <a:gd name="T10" fmla="*/ 196 w 196"/>
                <a:gd name="T11" fmla="*/ 18 h 65"/>
                <a:gd name="T12" fmla="*/ 196 w 196"/>
                <a:gd name="T13" fmla="*/ 47 h 65"/>
                <a:gd name="T14" fmla="*/ 182 w 196"/>
                <a:gd name="T15" fmla="*/ 65 h 65"/>
                <a:gd name="T16" fmla="*/ 14 w 196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65">
                  <a:moveTo>
                    <a:pt x="14" y="65"/>
                  </a:moveTo>
                  <a:cubicBezTo>
                    <a:pt x="6" y="65"/>
                    <a:pt x="0" y="56"/>
                    <a:pt x="0" y="4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6" y="0"/>
                    <a:pt x="1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90" y="0"/>
                    <a:pt x="196" y="8"/>
                    <a:pt x="196" y="18"/>
                  </a:cubicBezTo>
                  <a:cubicBezTo>
                    <a:pt x="196" y="47"/>
                    <a:pt x="196" y="47"/>
                    <a:pt x="196" y="47"/>
                  </a:cubicBezTo>
                  <a:cubicBezTo>
                    <a:pt x="196" y="56"/>
                    <a:pt x="190" y="65"/>
                    <a:pt x="182" y="65"/>
                  </a:cubicBezTo>
                  <a:lnTo>
                    <a:pt x="14" y="6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715" name="Freeform 315"/>
            <p:cNvSpPr>
              <a:spLocks noEditPoints="1"/>
            </p:cNvSpPr>
            <p:nvPr/>
          </p:nvSpPr>
          <p:spPr bwMode="auto">
            <a:xfrm>
              <a:off x="65087" y="3913188"/>
              <a:ext cx="303213" cy="342900"/>
            </a:xfrm>
            <a:custGeom>
              <a:avLst/>
              <a:gdLst>
                <a:gd name="T0" fmla="*/ 396 w 402"/>
                <a:gd name="T1" fmla="*/ 382 h 456"/>
                <a:gd name="T2" fmla="*/ 249 w 402"/>
                <a:gd name="T3" fmla="*/ 118 h 456"/>
                <a:gd name="T4" fmla="*/ 249 w 402"/>
                <a:gd name="T5" fmla="*/ 0 h 456"/>
                <a:gd name="T6" fmla="*/ 153 w 402"/>
                <a:gd name="T7" fmla="*/ 0 h 456"/>
                <a:gd name="T8" fmla="*/ 153 w 402"/>
                <a:gd name="T9" fmla="*/ 118 h 456"/>
                <a:gd name="T10" fmla="*/ 6 w 402"/>
                <a:gd name="T11" fmla="*/ 382 h 456"/>
                <a:gd name="T12" fmla="*/ 14 w 402"/>
                <a:gd name="T13" fmla="*/ 433 h 456"/>
                <a:gd name="T14" fmla="*/ 76 w 402"/>
                <a:gd name="T15" fmla="*/ 456 h 456"/>
                <a:gd name="T16" fmla="*/ 326 w 402"/>
                <a:gd name="T17" fmla="*/ 456 h 456"/>
                <a:gd name="T18" fmla="*/ 388 w 402"/>
                <a:gd name="T19" fmla="*/ 433 h 456"/>
                <a:gd name="T20" fmla="*/ 396 w 402"/>
                <a:gd name="T21" fmla="*/ 382 h 456"/>
                <a:gd name="T22" fmla="*/ 238 w 402"/>
                <a:gd name="T23" fmla="*/ 165 h 456"/>
                <a:gd name="T24" fmla="*/ 269 w 402"/>
                <a:gd name="T25" fmla="*/ 196 h 456"/>
                <a:gd name="T26" fmla="*/ 238 w 402"/>
                <a:gd name="T27" fmla="*/ 227 h 456"/>
                <a:gd name="T28" fmla="*/ 207 w 402"/>
                <a:gd name="T29" fmla="*/ 196 h 456"/>
                <a:gd name="T30" fmla="*/ 238 w 402"/>
                <a:gd name="T31" fmla="*/ 165 h 456"/>
                <a:gd name="T32" fmla="*/ 195 w 402"/>
                <a:gd name="T33" fmla="*/ 100 h 456"/>
                <a:gd name="T34" fmla="*/ 216 w 402"/>
                <a:gd name="T35" fmla="*/ 120 h 456"/>
                <a:gd name="T36" fmla="*/ 195 w 402"/>
                <a:gd name="T37" fmla="*/ 141 h 456"/>
                <a:gd name="T38" fmla="*/ 174 w 402"/>
                <a:gd name="T39" fmla="*/ 120 h 456"/>
                <a:gd name="T40" fmla="*/ 195 w 402"/>
                <a:gd name="T41" fmla="*/ 100 h 456"/>
                <a:gd name="T42" fmla="*/ 165 w 402"/>
                <a:gd name="T43" fmla="*/ 200 h 456"/>
                <a:gd name="T44" fmla="*/ 190 w 402"/>
                <a:gd name="T45" fmla="*/ 225 h 456"/>
                <a:gd name="T46" fmla="*/ 165 w 402"/>
                <a:gd name="T47" fmla="*/ 249 h 456"/>
                <a:gd name="T48" fmla="*/ 140 w 402"/>
                <a:gd name="T49" fmla="*/ 225 h 456"/>
                <a:gd name="T50" fmla="*/ 165 w 402"/>
                <a:gd name="T51" fmla="*/ 200 h 456"/>
                <a:gd name="T52" fmla="*/ 360 w 402"/>
                <a:gd name="T53" fmla="*/ 411 h 456"/>
                <a:gd name="T54" fmla="*/ 326 w 402"/>
                <a:gd name="T55" fmla="*/ 421 h 456"/>
                <a:gd name="T56" fmla="*/ 76 w 402"/>
                <a:gd name="T57" fmla="*/ 421 h 456"/>
                <a:gd name="T58" fmla="*/ 42 w 402"/>
                <a:gd name="T59" fmla="*/ 411 h 456"/>
                <a:gd name="T60" fmla="*/ 39 w 402"/>
                <a:gd name="T61" fmla="*/ 393 h 456"/>
                <a:gd name="T62" fmla="*/ 107 w 402"/>
                <a:gd name="T63" fmla="*/ 257 h 456"/>
                <a:gd name="T64" fmla="*/ 295 w 402"/>
                <a:gd name="T65" fmla="*/ 257 h 456"/>
                <a:gd name="T66" fmla="*/ 363 w 402"/>
                <a:gd name="T67" fmla="*/ 393 h 456"/>
                <a:gd name="T68" fmla="*/ 360 w 402"/>
                <a:gd name="T6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2" h="456">
                  <a:moveTo>
                    <a:pt x="396" y="382"/>
                  </a:moveTo>
                  <a:cubicBezTo>
                    <a:pt x="365" y="289"/>
                    <a:pt x="310" y="221"/>
                    <a:pt x="249" y="118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92" y="221"/>
                    <a:pt x="37" y="289"/>
                    <a:pt x="6" y="382"/>
                  </a:cubicBezTo>
                  <a:cubicBezTo>
                    <a:pt x="0" y="399"/>
                    <a:pt x="3" y="418"/>
                    <a:pt x="14" y="433"/>
                  </a:cubicBezTo>
                  <a:cubicBezTo>
                    <a:pt x="24" y="447"/>
                    <a:pt x="58" y="456"/>
                    <a:pt x="76" y="456"/>
                  </a:cubicBezTo>
                  <a:cubicBezTo>
                    <a:pt x="326" y="456"/>
                    <a:pt x="326" y="456"/>
                    <a:pt x="326" y="456"/>
                  </a:cubicBezTo>
                  <a:cubicBezTo>
                    <a:pt x="344" y="456"/>
                    <a:pt x="378" y="447"/>
                    <a:pt x="388" y="433"/>
                  </a:cubicBezTo>
                  <a:cubicBezTo>
                    <a:pt x="399" y="418"/>
                    <a:pt x="402" y="399"/>
                    <a:pt x="396" y="382"/>
                  </a:cubicBezTo>
                  <a:close/>
                  <a:moveTo>
                    <a:pt x="238" y="165"/>
                  </a:moveTo>
                  <a:cubicBezTo>
                    <a:pt x="255" y="165"/>
                    <a:pt x="269" y="178"/>
                    <a:pt x="269" y="196"/>
                  </a:cubicBezTo>
                  <a:cubicBezTo>
                    <a:pt x="269" y="213"/>
                    <a:pt x="255" y="227"/>
                    <a:pt x="238" y="227"/>
                  </a:cubicBezTo>
                  <a:cubicBezTo>
                    <a:pt x="221" y="227"/>
                    <a:pt x="207" y="213"/>
                    <a:pt x="207" y="196"/>
                  </a:cubicBezTo>
                  <a:cubicBezTo>
                    <a:pt x="207" y="178"/>
                    <a:pt x="221" y="165"/>
                    <a:pt x="238" y="165"/>
                  </a:cubicBezTo>
                  <a:close/>
                  <a:moveTo>
                    <a:pt x="195" y="100"/>
                  </a:moveTo>
                  <a:cubicBezTo>
                    <a:pt x="207" y="100"/>
                    <a:pt x="216" y="109"/>
                    <a:pt x="216" y="120"/>
                  </a:cubicBezTo>
                  <a:cubicBezTo>
                    <a:pt x="216" y="132"/>
                    <a:pt x="207" y="141"/>
                    <a:pt x="195" y="141"/>
                  </a:cubicBezTo>
                  <a:cubicBezTo>
                    <a:pt x="184" y="141"/>
                    <a:pt x="174" y="132"/>
                    <a:pt x="174" y="120"/>
                  </a:cubicBezTo>
                  <a:cubicBezTo>
                    <a:pt x="174" y="109"/>
                    <a:pt x="184" y="100"/>
                    <a:pt x="195" y="100"/>
                  </a:cubicBezTo>
                  <a:close/>
                  <a:moveTo>
                    <a:pt x="165" y="200"/>
                  </a:moveTo>
                  <a:cubicBezTo>
                    <a:pt x="179" y="200"/>
                    <a:pt x="190" y="211"/>
                    <a:pt x="190" y="225"/>
                  </a:cubicBezTo>
                  <a:cubicBezTo>
                    <a:pt x="190" y="238"/>
                    <a:pt x="179" y="249"/>
                    <a:pt x="165" y="249"/>
                  </a:cubicBezTo>
                  <a:cubicBezTo>
                    <a:pt x="151" y="249"/>
                    <a:pt x="140" y="238"/>
                    <a:pt x="140" y="225"/>
                  </a:cubicBezTo>
                  <a:cubicBezTo>
                    <a:pt x="140" y="211"/>
                    <a:pt x="151" y="200"/>
                    <a:pt x="165" y="200"/>
                  </a:cubicBezTo>
                  <a:close/>
                  <a:moveTo>
                    <a:pt x="360" y="411"/>
                  </a:moveTo>
                  <a:cubicBezTo>
                    <a:pt x="355" y="415"/>
                    <a:pt x="337" y="421"/>
                    <a:pt x="326" y="421"/>
                  </a:cubicBezTo>
                  <a:cubicBezTo>
                    <a:pt x="76" y="421"/>
                    <a:pt x="76" y="421"/>
                    <a:pt x="76" y="421"/>
                  </a:cubicBezTo>
                  <a:cubicBezTo>
                    <a:pt x="65" y="421"/>
                    <a:pt x="47" y="415"/>
                    <a:pt x="42" y="411"/>
                  </a:cubicBezTo>
                  <a:cubicBezTo>
                    <a:pt x="38" y="406"/>
                    <a:pt x="37" y="399"/>
                    <a:pt x="39" y="393"/>
                  </a:cubicBezTo>
                  <a:cubicBezTo>
                    <a:pt x="55" y="344"/>
                    <a:pt x="79" y="302"/>
                    <a:pt x="107" y="257"/>
                  </a:cubicBezTo>
                  <a:cubicBezTo>
                    <a:pt x="295" y="257"/>
                    <a:pt x="295" y="257"/>
                    <a:pt x="295" y="257"/>
                  </a:cubicBezTo>
                  <a:cubicBezTo>
                    <a:pt x="323" y="302"/>
                    <a:pt x="347" y="344"/>
                    <a:pt x="363" y="393"/>
                  </a:cubicBezTo>
                  <a:cubicBezTo>
                    <a:pt x="365" y="399"/>
                    <a:pt x="364" y="406"/>
                    <a:pt x="360" y="41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716" name="Oval 316"/>
            <p:cNvSpPr>
              <a:spLocks noChangeArrowheads="1"/>
            </p:cNvSpPr>
            <p:nvPr/>
          </p:nvSpPr>
          <p:spPr bwMode="auto">
            <a:xfrm>
              <a:off x="217487" y="3805238"/>
              <a:ext cx="44450" cy="46038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717" name="Oval 317"/>
            <p:cNvSpPr>
              <a:spLocks noChangeArrowheads="1"/>
            </p:cNvSpPr>
            <p:nvPr/>
          </p:nvSpPr>
          <p:spPr bwMode="auto">
            <a:xfrm>
              <a:off x="173037" y="3835400"/>
              <a:ext cx="23813" cy="2381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sp>
        <p:nvSpPr>
          <p:cNvPr id="94" name="Freeform 492"/>
          <p:cNvSpPr>
            <a:spLocks noEditPoints="1"/>
          </p:cNvSpPr>
          <p:nvPr/>
        </p:nvSpPr>
        <p:spPr bwMode="auto">
          <a:xfrm>
            <a:off x="7604760" y="4114165"/>
            <a:ext cx="314325" cy="271780"/>
          </a:xfrm>
          <a:custGeom>
            <a:avLst/>
            <a:gdLst>
              <a:gd name="T0" fmla="*/ 93557 w 90"/>
              <a:gd name="T1" fmla="*/ 175986 h 84"/>
              <a:gd name="T2" fmla="*/ 104563 w 90"/>
              <a:gd name="T3" fmla="*/ 137489 h 84"/>
              <a:gd name="T4" fmla="*/ 192617 w 90"/>
              <a:gd name="T5" fmla="*/ 49496 h 84"/>
              <a:gd name="T6" fmla="*/ 170603 w 90"/>
              <a:gd name="T7" fmla="*/ 0 h 84"/>
              <a:gd name="T8" fmla="*/ 33020 w 90"/>
              <a:gd name="T9" fmla="*/ 175986 h 84"/>
              <a:gd name="T10" fmla="*/ 0 w 90"/>
              <a:gd name="T11" fmla="*/ 175986 h 84"/>
              <a:gd name="T12" fmla="*/ 71543 w 90"/>
              <a:gd name="T13" fmla="*/ 285976 h 84"/>
              <a:gd name="T14" fmla="*/ 132080 w 90"/>
              <a:gd name="T15" fmla="*/ 170486 h 84"/>
              <a:gd name="T16" fmla="*/ 93557 w 90"/>
              <a:gd name="T17" fmla="*/ 175986 h 84"/>
              <a:gd name="T18" fmla="*/ 297180 w 90"/>
              <a:gd name="T19" fmla="*/ 384968 h 84"/>
              <a:gd name="T20" fmla="*/ 264160 w 90"/>
              <a:gd name="T21" fmla="*/ 390468 h 84"/>
              <a:gd name="T22" fmla="*/ 143087 w 90"/>
              <a:gd name="T23" fmla="*/ 357471 h 84"/>
              <a:gd name="T24" fmla="*/ 110067 w 90"/>
              <a:gd name="T25" fmla="*/ 401467 h 84"/>
              <a:gd name="T26" fmla="*/ 330200 w 90"/>
              <a:gd name="T27" fmla="*/ 434464 h 84"/>
              <a:gd name="T28" fmla="*/ 352213 w 90"/>
              <a:gd name="T29" fmla="*/ 461962 h 84"/>
              <a:gd name="T30" fmla="*/ 412750 w 90"/>
              <a:gd name="T31" fmla="*/ 346472 h 84"/>
              <a:gd name="T32" fmla="*/ 280670 w 90"/>
              <a:gd name="T33" fmla="*/ 351971 h 84"/>
              <a:gd name="T34" fmla="*/ 297180 w 90"/>
              <a:gd name="T35" fmla="*/ 384968 h 84"/>
              <a:gd name="T36" fmla="*/ 407247 w 90"/>
              <a:gd name="T37" fmla="*/ 49496 h 84"/>
              <a:gd name="T38" fmla="*/ 423757 w 90"/>
              <a:gd name="T39" fmla="*/ 16499 h 84"/>
              <a:gd name="T40" fmla="*/ 291677 w 90"/>
              <a:gd name="T41" fmla="*/ 21998 h 84"/>
              <a:gd name="T42" fmla="*/ 363220 w 90"/>
              <a:gd name="T43" fmla="*/ 131989 h 84"/>
              <a:gd name="T44" fmla="*/ 379730 w 90"/>
              <a:gd name="T45" fmla="*/ 98992 h 84"/>
              <a:gd name="T46" fmla="*/ 401743 w 90"/>
              <a:gd name="T47" fmla="*/ 126490 h 84"/>
              <a:gd name="T48" fmla="*/ 434763 w 90"/>
              <a:gd name="T49" fmla="*/ 247480 h 84"/>
              <a:gd name="T50" fmla="*/ 489797 w 90"/>
              <a:gd name="T51" fmla="*/ 252979 h 84"/>
              <a:gd name="T52" fmla="*/ 407247 w 90"/>
              <a:gd name="T53" fmla="*/ 49496 h 8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90" h="84">
                <a:moveTo>
                  <a:pt x="17" y="32"/>
                </a:moveTo>
                <a:cubicBezTo>
                  <a:pt x="17" y="29"/>
                  <a:pt x="18" y="27"/>
                  <a:pt x="19" y="25"/>
                </a:cubicBezTo>
                <a:cubicBezTo>
                  <a:pt x="22" y="18"/>
                  <a:pt x="28" y="13"/>
                  <a:pt x="35" y="9"/>
                </a:cubicBezTo>
                <a:cubicBezTo>
                  <a:pt x="31" y="0"/>
                  <a:pt x="31" y="0"/>
                  <a:pt x="31" y="0"/>
                </a:cubicBezTo>
                <a:cubicBezTo>
                  <a:pt x="18" y="6"/>
                  <a:pt x="9" y="18"/>
                  <a:pt x="6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13" y="52"/>
                  <a:pt x="13" y="52"/>
                  <a:pt x="13" y="52"/>
                </a:cubicBezTo>
                <a:cubicBezTo>
                  <a:pt x="24" y="31"/>
                  <a:pt x="24" y="31"/>
                  <a:pt x="24" y="31"/>
                </a:cubicBezTo>
                <a:lnTo>
                  <a:pt x="17" y="32"/>
                </a:lnTo>
                <a:close/>
                <a:moveTo>
                  <a:pt x="54" y="70"/>
                </a:moveTo>
                <a:cubicBezTo>
                  <a:pt x="52" y="71"/>
                  <a:pt x="50" y="71"/>
                  <a:pt x="48" y="71"/>
                </a:cubicBezTo>
                <a:cubicBezTo>
                  <a:pt x="40" y="72"/>
                  <a:pt x="33" y="70"/>
                  <a:pt x="26" y="65"/>
                </a:cubicBezTo>
                <a:cubicBezTo>
                  <a:pt x="20" y="73"/>
                  <a:pt x="20" y="73"/>
                  <a:pt x="20" y="73"/>
                </a:cubicBezTo>
                <a:cubicBezTo>
                  <a:pt x="32" y="82"/>
                  <a:pt x="47" y="83"/>
                  <a:pt x="60" y="79"/>
                </a:cubicBezTo>
                <a:cubicBezTo>
                  <a:pt x="64" y="84"/>
                  <a:pt x="64" y="84"/>
                  <a:pt x="64" y="84"/>
                </a:cubicBezTo>
                <a:cubicBezTo>
                  <a:pt x="75" y="63"/>
                  <a:pt x="75" y="63"/>
                  <a:pt x="75" y="63"/>
                </a:cubicBezTo>
                <a:cubicBezTo>
                  <a:pt x="51" y="64"/>
                  <a:pt x="51" y="64"/>
                  <a:pt x="51" y="64"/>
                </a:cubicBezTo>
                <a:lnTo>
                  <a:pt x="54" y="70"/>
                </a:lnTo>
                <a:close/>
                <a:moveTo>
                  <a:pt x="74" y="9"/>
                </a:moveTo>
                <a:cubicBezTo>
                  <a:pt x="77" y="3"/>
                  <a:pt x="77" y="3"/>
                  <a:pt x="77" y="3"/>
                </a:cubicBezTo>
                <a:cubicBezTo>
                  <a:pt x="53" y="4"/>
                  <a:pt x="53" y="4"/>
                  <a:pt x="53" y="4"/>
                </a:cubicBezTo>
                <a:cubicBezTo>
                  <a:pt x="66" y="24"/>
                  <a:pt x="66" y="24"/>
                  <a:pt x="66" y="24"/>
                </a:cubicBezTo>
                <a:cubicBezTo>
                  <a:pt x="69" y="18"/>
                  <a:pt x="69" y="18"/>
                  <a:pt x="69" y="18"/>
                </a:cubicBezTo>
                <a:cubicBezTo>
                  <a:pt x="71" y="20"/>
                  <a:pt x="72" y="22"/>
                  <a:pt x="73" y="23"/>
                </a:cubicBezTo>
                <a:cubicBezTo>
                  <a:pt x="78" y="30"/>
                  <a:pt x="80" y="37"/>
                  <a:pt x="79" y="45"/>
                </a:cubicBezTo>
                <a:cubicBezTo>
                  <a:pt x="89" y="46"/>
                  <a:pt x="89" y="46"/>
                  <a:pt x="89" y="46"/>
                </a:cubicBezTo>
                <a:cubicBezTo>
                  <a:pt x="90" y="32"/>
                  <a:pt x="84" y="18"/>
                  <a:pt x="74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07936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zh-CN" sz="1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虚拟仿真实验教学平台</a:t>
            </a:r>
            <a:endParaRPr lang="zh-CN" altLang="zh-CN" sz="14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61" name="TextBox 3"/>
          <p:cNvSpPr txBox="1"/>
          <p:nvPr/>
        </p:nvSpPr>
        <p:spPr>
          <a:xfrm>
            <a:off x="481330" y="991235"/>
            <a:ext cx="11229340" cy="73152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745" tIns="108372" rIns="216745" bIns="108372" anchor="ctr"/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</a:rPr>
              <a:t>实训软件产品总数：</a:t>
            </a:r>
            <a:r>
              <a:rPr lang="en-US" altLang="zh-CN" sz="1800" dirty="0">
                <a:solidFill>
                  <a:srgbClr val="F15929"/>
                </a:solidFill>
                <a:latin typeface="方正书宋简体" pitchFamily="65" charset="-122"/>
                <a:ea typeface="方正书宋简体" pitchFamily="65" charset="-122"/>
              </a:rPr>
              <a:t>392</a:t>
            </a:r>
            <a:r>
              <a:rPr lang="zh-CN" altLang="en-US" sz="1800" b="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</a:rPr>
              <a:t>款</a:t>
            </a:r>
            <a:endParaRPr lang="en-US" altLang="zh-CN" sz="1800" b="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</a:endParaRPr>
          </a:p>
          <a:p>
            <a:pPr algn="l"/>
            <a:r>
              <a:rPr lang="zh-CN" altLang="en-US" sz="1800" b="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</a:rPr>
              <a:t>其中</a:t>
            </a:r>
            <a:r>
              <a:rPr lang="en-US" altLang="zh-CN" sz="1800" b="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</a:rPr>
              <a:t>3D</a:t>
            </a:r>
            <a:r>
              <a:rPr lang="zh-CN" altLang="en-US" sz="1800" b="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</a:rPr>
              <a:t>虚拟仿真软件</a:t>
            </a:r>
            <a:r>
              <a:rPr lang="en-US" altLang="zh-CN" sz="1800" dirty="0">
                <a:solidFill>
                  <a:srgbClr val="F15929"/>
                </a:solidFill>
                <a:latin typeface="方正书宋简体" pitchFamily="65" charset="-122"/>
                <a:ea typeface="方正书宋简体" pitchFamily="65" charset="-122"/>
              </a:rPr>
              <a:t>65</a:t>
            </a:r>
            <a:r>
              <a:rPr lang="zh-CN" altLang="en-US" sz="1800" b="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</a:rPr>
              <a:t>款，实训软件</a:t>
            </a:r>
            <a:r>
              <a:rPr lang="en-US" altLang="zh-CN" sz="1800" dirty="0">
                <a:solidFill>
                  <a:srgbClr val="F15929"/>
                </a:solidFill>
                <a:latin typeface="方正书宋简体" pitchFamily="65" charset="-122"/>
                <a:ea typeface="方正书宋简体" pitchFamily="65" charset="-122"/>
              </a:rPr>
              <a:t>217</a:t>
            </a:r>
            <a:r>
              <a:rPr lang="zh-CN" altLang="en-US" sz="1800" b="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</a:rPr>
              <a:t>款，金融机构软件</a:t>
            </a:r>
            <a:r>
              <a:rPr lang="en-US" altLang="zh-CN" sz="1800" dirty="0">
                <a:solidFill>
                  <a:srgbClr val="F15929"/>
                </a:solidFill>
                <a:latin typeface="方正书宋简体" pitchFamily="65" charset="-122"/>
                <a:ea typeface="方正书宋简体" pitchFamily="65" charset="-122"/>
              </a:rPr>
              <a:t>110</a:t>
            </a:r>
            <a:r>
              <a:rPr lang="zh-CN" altLang="en-US" sz="1800" b="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</a:rPr>
              <a:t>款。</a:t>
            </a:r>
            <a:endParaRPr lang="zh-CN" altLang="en-US" sz="1800" b="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grpSp>
        <p:nvGrpSpPr>
          <p:cNvPr id="109" name="组合 108"/>
          <p:cNvGrpSpPr/>
          <p:nvPr/>
        </p:nvGrpSpPr>
        <p:grpSpPr>
          <a:xfrm>
            <a:off x="988060" y="2031365"/>
            <a:ext cx="10193020" cy="2022475"/>
            <a:chOff x="2297114" y="2246314"/>
            <a:chExt cx="7448549" cy="1573211"/>
          </a:xfrm>
        </p:grpSpPr>
        <p:sp>
          <p:nvSpPr>
            <p:cNvPr id="110" name="MH_Other_1"/>
            <p:cNvSpPr/>
            <p:nvPr>
              <p:custDataLst>
                <p:tags r:id="rId1"/>
              </p:custDataLst>
            </p:nvPr>
          </p:nvSpPr>
          <p:spPr>
            <a:xfrm>
              <a:off x="2297114" y="2246314"/>
              <a:ext cx="1563687" cy="954087"/>
            </a:xfrm>
            <a:custGeom>
              <a:avLst/>
              <a:gdLst>
                <a:gd name="connsiteX0" fmla="*/ 679281 w 1358563"/>
                <a:gd name="connsiteY0" fmla="*/ 0 h 829714"/>
                <a:gd name="connsiteX1" fmla="*/ 804747 w 1358563"/>
                <a:gd name="connsiteY1" fmla="*/ 51969 h 829714"/>
                <a:gd name="connsiteX2" fmla="*/ 1306594 w 1358563"/>
                <a:gd name="connsiteY2" fmla="*/ 553816 h 829714"/>
                <a:gd name="connsiteX3" fmla="*/ 1306594 w 1358563"/>
                <a:gd name="connsiteY3" fmla="*/ 804747 h 829714"/>
                <a:gd name="connsiteX4" fmla="*/ 1281627 w 1358563"/>
                <a:gd name="connsiteY4" fmla="*/ 829714 h 829714"/>
                <a:gd name="connsiteX5" fmla="*/ 76936 w 1358563"/>
                <a:gd name="connsiteY5" fmla="*/ 829714 h 829714"/>
                <a:gd name="connsiteX6" fmla="*/ 51969 w 1358563"/>
                <a:gd name="connsiteY6" fmla="*/ 804747 h 829714"/>
                <a:gd name="connsiteX7" fmla="*/ 51969 w 1358563"/>
                <a:gd name="connsiteY7" fmla="*/ 553816 h 829714"/>
                <a:gd name="connsiteX8" fmla="*/ 553816 w 1358563"/>
                <a:gd name="connsiteY8" fmla="*/ 51969 h 829714"/>
                <a:gd name="connsiteX9" fmla="*/ 679281 w 1358563"/>
                <a:gd name="connsiteY9" fmla="*/ 0 h 82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8563" h="829714">
                  <a:moveTo>
                    <a:pt x="679281" y="0"/>
                  </a:moveTo>
                  <a:cubicBezTo>
                    <a:pt x="724691" y="0"/>
                    <a:pt x="770100" y="17323"/>
                    <a:pt x="804747" y="51969"/>
                  </a:cubicBezTo>
                  <a:lnTo>
                    <a:pt x="1306594" y="553816"/>
                  </a:lnTo>
                  <a:cubicBezTo>
                    <a:pt x="1375886" y="623109"/>
                    <a:pt x="1375886" y="735455"/>
                    <a:pt x="1306594" y="804747"/>
                  </a:cubicBezTo>
                  <a:lnTo>
                    <a:pt x="1281627" y="829714"/>
                  </a:lnTo>
                  <a:lnTo>
                    <a:pt x="76936" y="829714"/>
                  </a:lnTo>
                  <a:lnTo>
                    <a:pt x="51969" y="804747"/>
                  </a:lnTo>
                  <a:cubicBezTo>
                    <a:pt x="-17323" y="735455"/>
                    <a:pt x="-17323" y="623109"/>
                    <a:pt x="51969" y="553816"/>
                  </a:cubicBezTo>
                  <a:lnTo>
                    <a:pt x="553816" y="51969"/>
                  </a:lnTo>
                  <a:cubicBezTo>
                    <a:pt x="588462" y="17323"/>
                    <a:pt x="633871" y="0"/>
                    <a:pt x="679281" y="0"/>
                  </a:cubicBezTo>
                  <a:close/>
                </a:path>
              </a:pathLst>
            </a:custGeom>
            <a:solidFill>
              <a:schemeClr val="accent1"/>
            </a:solidFill>
            <a:ln w="57150"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252000" anchor="ctr"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defRPr/>
              </a:pPr>
              <a:r>
                <a:rPr lang="en-US" altLang="zh-CN" sz="3600" dirty="0">
                  <a:solidFill>
                    <a:srgbClr val="FFFFFF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1</a:t>
              </a:r>
              <a:endParaRPr lang="zh-CN" altLang="en-US" sz="3600" dirty="0">
                <a:solidFill>
                  <a:srgbClr val="FFFFFF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111" name="MH_SubTitle_1"/>
            <p:cNvSpPr/>
            <p:nvPr>
              <p:custDataLst>
                <p:tags r:id="rId2"/>
              </p:custDataLst>
            </p:nvPr>
          </p:nvSpPr>
          <p:spPr>
            <a:xfrm>
              <a:off x="2298701" y="2867025"/>
              <a:ext cx="1560513" cy="952500"/>
            </a:xfrm>
            <a:custGeom>
              <a:avLst/>
              <a:gdLst>
                <a:gd name="connsiteX0" fmla="*/ 76936 w 1358563"/>
                <a:gd name="connsiteY0" fmla="*/ 0 h 829714"/>
                <a:gd name="connsiteX1" fmla="*/ 1281627 w 1358563"/>
                <a:gd name="connsiteY1" fmla="*/ 0 h 829714"/>
                <a:gd name="connsiteX2" fmla="*/ 1306594 w 1358563"/>
                <a:gd name="connsiteY2" fmla="*/ 24967 h 829714"/>
                <a:gd name="connsiteX3" fmla="*/ 1306594 w 1358563"/>
                <a:gd name="connsiteY3" fmla="*/ 275898 h 829714"/>
                <a:gd name="connsiteX4" fmla="*/ 804747 w 1358563"/>
                <a:gd name="connsiteY4" fmla="*/ 777745 h 829714"/>
                <a:gd name="connsiteX5" fmla="*/ 553816 w 1358563"/>
                <a:gd name="connsiteY5" fmla="*/ 777745 h 829714"/>
                <a:gd name="connsiteX6" fmla="*/ 51969 w 1358563"/>
                <a:gd name="connsiteY6" fmla="*/ 275898 h 829714"/>
                <a:gd name="connsiteX7" fmla="*/ 51969 w 1358563"/>
                <a:gd name="connsiteY7" fmla="*/ 24967 h 82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63" h="829714">
                  <a:moveTo>
                    <a:pt x="76936" y="0"/>
                  </a:moveTo>
                  <a:lnTo>
                    <a:pt x="1281627" y="0"/>
                  </a:lnTo>
                  <a:lnTo>
                    <a:pt x="1306594" y="24967"/>
                  </a:lnTo>
                  <a:cubicBezTo>
                    <a:pt x="1375886" y="94259"/>
                    <a:pt x="1375886" y="206605"/>
                    <a:pt x="1306594" y="275898"/>
                  </a:cubicBezTo>
                  <a:lnTo>
                    <a:pt x="804747" y="777745"/>
                  </a:lnTo>
                  <a:cubicBezTo>
                    <a:pt x="735454" y="847037"/>
                    <a:pt x="623108" y="847037"/>
                    <a:pt x="553816" y="777745"/>
                  </a:cubicBezTo>
                  <a:lnTo>
                    <a:pt x="51969" y="275898"/>
                  </a:lnTo>
                  <a:cubicBezTo>
                    <a:pt x="-17323" y="206605"/>
                    <a:pt x="-17323" y="94259"/>
                    <a:pt x="51969" y="24967"/>
                  </a:cubicBezTo>
                  <a:close/>
                </a:path>
              </a:pathLst>
            </a:custGeom>
            <a:solidFill>
              <a:srgbClr val="FFFFFF"/>
            </a:solidFill>
            <a:ln w="57150" cmpd="sng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8800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defRPr/>
              </a:pP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真实</a:t>
              </a:r>
              <a:endParaRPr lang="zh-CN" alt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>
                <a:defRPr/>
              </a:pP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情景仿真</a:t>
              </a:r>
              <a:endParaRPr lang="zh-CN" alt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2" name="MH_Other_2"/>
            <p:cNvSpPr/>
            <p:nvPr>
              <p:custDataLst>
                <p:tags r:id="rId3"/>
              </p:custDataLst>
            </p:nvPr>
          </p:nvSpPr>
          <p:spPr>
            <a:xfrm>
              <a:off x="4259263" y="2246314"/>
              <a:ext cx="1562100" cy="954087"/>
            </a:xfrm>
            <a:custGeom>
              <a:avLst/>
              <a:gdLst>
                <a:gd name="connsiteX0" fmla="*/ 679281 w 1358563"/>
                <a:gd name="connsiteY0" fmla="*/ 0 h 829714"/>
                <a:gd name="connsiteX1" fmla="*/ 804747 w 1358563"/>
                <a:gd name="connsiteY1" fmla="*/ 51969 h 829714"/>
                <a:gd name="connsiteX2" fmla="*/ 1306594 w 1358563"/>
                <a:gd name="connsiteY2" fmla="*/ 553816 h 829714"/>
                <a:gd name="connsiteX3" fmla="*/ 1306594 w 1358563"/>
                <a:gd name="connsiteY3" fmla="*/ 804747 h 829714"/>
                <a:gd name="connsiteX4" fmla="*/ 1281627 w 1358563"/>
                <a:gd name="connsiteY4" fmla="*/ 829714 h 829714"/>
                <a:gd name="connsiteX5" fmla="*/ 76936 w 1358563"/>
                <a:gd name="connsiteY5" fmla="*/ 829714 h 829714"/>
                <a:gd name="connsiteX6" fmla="*/ 51969 w 1358563"/>
                <a:gd name="connsiteY6" fmla="*/ 804747 h 829714"/>
                <a:gd name="connsiteX7" fmla="*/ 51969 w 1358563"/>
                <a:gd name="connsiteY7" fmla="*/ 553816 h 829714"/>
                <a:gd name="connsiteX8" fmla="*/ 553816 w 1358563"/>
                <a:gd name="connsiteY8" fmla="*/ 51969 h 829714"/>
                <a:gd name="connsiteX9" fmla="*/ 679281 w 1358563"/>
                <a:gd name="connsiteY9" fmla="*/ 0 h 82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8563" h="829714">
                  <a:moveTo>
                    <a:pt x="679281" y="0"/>
                  </a:moveTo>
                  <a:cubicBezTo>
                    <a:pt x="724691" y="0"/>
                    <a:pt x="770100" y="17323"/>
                    <a:pt x="804747" y="51969"/>
                  </a:cubicBezTo>
                  <a:lnTo>
                    <a:pt x="1306594" y="553816"/>
                  </a:lnTo>
                  <a:cubicBezTo>
                    <a:pt x="1375886" y="623109"/>
                    <a:pt x="1375886" y="735455"/>
                    <a:pt x="1306594" y="804747"/>
                  </a:cubicBezTo>
                  <a:lnTo>
                    <a:pt x="1281627" y="829714"/>
                  </a:lnTo>
                  <a:lnTo>
                    <a:pt x="76936" y="829714"/>
                  </a:lnTo>
                  <a:lnTo>
                    <a:pt x="51969" y="804747"/>
                  </a:lnTo>
                  <a:cubicBezTo>
                    <a:pt x="-17323" y="735455"/>
                    <a:pt x="-17323" y="623109"/>
                    <a:pt x="51969" y="553816"/>
                  </a:cubicBezTo>
                  <a:lnTo>
                    <a:pt x="553816" y="51969"/>
                  </a:lnTo>
                  <a:cubicBezTo>
                    <a:pt x="588462" y="17323"/>
                    <a:pt x="633871" y="0"/>
                    <a:pt x="679281" y="0"/>
                  </a:cubicBezTo>
                  <a:close/>
                </a:path>
              </a:pathLst>
            </a:custGeom>
            <a:solidFill>
              <a:schemeClr val="accent2"/>
            </a:solidFill>
            <a:ln w="57150" cmpd="sng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252000" anchor="ctr"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defRPr/>
              </a:pPr>
              <a:r>
                <a:rPr lang="en-US" altLang="zh-CN" sz="3600" dirty="0">
                  <a:solidFill>
                    <a:srgbClr val="FFFFFF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2</a:t>
              </a:r>
              <a:endParaRPr lang="zh-CN" altLang="en-US" sz="3600" dirty="0">
                <a:solidFill>
                  <a:srgbClr val="FFFFFF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113" name="MH_SubTitle_2"/>
            <p:cNvSpPr/>
            <p:nvPr>
              <p:custDataLst>
                <p:tags r:id="rId4"/>
              </p:custDataLst>
            </p:nvPr>
          </p:nvSpPr>
          <p:spPr>
            <a:xfrm>
              <a:off x="4260851" y="2867025"/>
              <a:ext cx="1558925" cy="952500"/>
            </a:xfrm>
            <a:custGeom>
              <a:avLst/>
              <a:gdLst>
                <a:gd name="connsiteX0" fmla="*/ 76936 w 1358563"/>
                <a:gd name="connsiteY0" fmla="*/ 0 h 829714"/>
                <a:gd name="connsiteX1" fmla="*/ 1281627 w 1358563"/>
                <a:gd name="connsiteY1" fmla="*/ 0 h 829714"/>
                <a:gd name="connsiteX2" fmla="*/ 1306594 w 1358563"/>
                <a:gd name="connsiteY2" fmla="*/ 24967 h 829714"/>
                <a:gd name="connsiteX3" fmla="*/ 1306594 w 1358563"/>
                <a:gd name="connsiteY3" fmla="*/ 275898 h 829714"/>
                <a:gd name="connsiteX4" fmla="*/ 804747 w 1358563"/>
                <a:gd name="connsiteY4" fmla="*/ 777745 h 829714"/>
                <a:gd name="connsiteX5" fmla="*/ 553816 w 1358563"/>
                <a:gd name="connsiteY5" fmla="*/ 777745 h 829714"/>
                <a:gd name="connsiteX6" fmla="*/ 51969 w 1358563"/>
                <a:gd name="connsiteY6" fmla="*/ 275898 h 829714"/>
                <a:gd name="connsiteX7" fmla="*/ 51969 w 1358563"/>
                <a:gd name="connsiteY7" fmla="*/ 24967 h 82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63" h="829714">
                  <a:moveTo>
                    <a:pt x="76936" y="0"/>
                  </a:moveTo>
                  <a:lnTo>
                    <a:pt x="1281627" y="0"/>
                  </a:lnTo>
                  <a:lnTo>
                    <a:pt x="1306594" y="24967"/>
                  </a:lnTo>
                  <a:cubicBezTo>
                    <a:pt x="1375886" y="94259"/>
                    <a:pt x="1375886" y="206605"/>
                    <a:pt x="1306594" y="275898"/>
                  </a:cubicBezTo>
                  <a:lnTo>
                    <a:pt x="804747" y="777745"/>
                  </a:lnTo>
                  <a:cubicBezTo>
                    <a:pt x="735454" y="847037"/>
                    <a:pt x="623108" y="847037"/>
                    <a:pt x="553816" y="777745"/>
                  </a:cubicBezTo>
                  <a:lnTo>
                    <a:pt x="51969" y="275898"/>
                  </a:lnTo>
                  <a:cubicBezTo>
                    <a:pt x="-17323" y="206605"/>
                    <a:pt x="-17323" y="94259"/>
                    <a:pt x="51969" y="24967"/>
                  </a:cubicBezTo>
                  <a:close/>
                </a:path>
              </a:pathLst>
            </a:custGeom>
            <a:solidFill>
              <a:srgbClr val="FFFFFF"/>
            </a:solidFill>
            <a:ln w="57150" cmpd="sng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8800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defRPr/>
              </a:pP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学科</a:t>
              </a:r>
              <a:endParaRPr lang="zh-CN" altLang="en-US" sz="200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>
                <a:defRPr/>
              </a:pP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专业性</a:t>
              </a:r>
              <a:endParaRPr lang="zh-CN" altLang="en-US" sz="20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14" name="MH_Other_3"/>
            <p:cNvSpPr/>
            <p:nvPr>
              <p:custDataLst>
                <p:tags r:id="rId5"/>
              </p:custDataLst>
            </p:nvPr>
          </p:nvSpPr>
          <p:spPr>
            <a:xfrm>
              <a:off x="6221413" y="2246314"/>
              <a:ext cx="1562100" cy="954087"/>
            </a:xfrm>
            <a:custGeom>
              <a:avLst/>
              <a:gdLst>
                <a:gd name="connsiteX0" fmla="*/ 679281 w 1358563"/>
                <a:gd name="connsiteY0" fmla="*/ 0 h 829714"/>
                <a:gd name="connsiteX1" fmla="*/ 804747 w 1358563"/>
                <a:gd name="connsiteY1" fmla="*/ 51969 h 829714"/>
                <a:gd name="connsiteX2" fmla="*/ 1306594 w 1358563"/>
                <a:gd name="connsiteY2" fmla="*/ 553816 h 829714"/>
                <a:gd name="connsiteX3" fmla="*/ 1306594 w 1358563"/>
                <a:gd name="connsiteY3" fmla="*/ 804747 h 829714"/>
                <a:gd name="connsiteX4" fmla="*/ 1281627 w 1358563"/>
                <a:gd name="connsiteY4" fmla="*/ 829714 h 829714"/>
                <a:gd name="connsiteX5" fmla="*/ 76936 w 1358563"/>
                <a:gd name="connsiteY5" fmla="*/ 829714 h 829714"/>
                <a:gd name="connsiteX6" fmla="*/ 51969 w 1358563"/>
                <a:gd name="connsiteY6" fmla="*/ 804747 h 829714"/>
                <a:gd name="connsiteX7" fmla="*/ 51969 w 1358563"/>
                <a:gd name="connsiteY7" fmla="*/ 553816 h 829714"/>
                <a:gd name="connsiteX8" fmla="*/ 553816 w 1358563"/>
                <a:gd name="connsiteY8" fmla="*/ 51969 h 829714"/>
                <a:gd name="connsiteX9" fmla="*/ 679281 w 1358563"/>
                <a:gd name="connsiteY9" fmla="*/ 0 h 82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8563" h="829714">
                  <a:moveTo>
                    <a:pt x="679281" y="0"/>
                  </a:moveTo>
                  <a:cubicBezTo>
                    <a:pt x="724691" y="0"/>
                    <a:pt x="770100" y="17323"/>
                    <a:pt x="804747" y="51969"/>
                  </a:cubicBezTo>
                  <a:lnTo>
                    <a:pt x="1306594" y="553816"/>
                  </a:lnTo>
                  <a:cubicBezTo>
                    <a:pt x="1375886" y="623109"/>
                    <a:pt x="1375886" y="735455"/>
                    <a:pt x="1306594" y="804747"/>
                  </a:cubicBezTo>
                  <a:lnTo>
                    <a:pt x="1281627" y="829714"/>
                  </a:lnTo>
                  <a:lnTo>
                    <a:pt x="76936" y="829714"/>
                  </a:lnTo>
                  <a:lnTo>
                    <a:pt x="51969" y="804747"/>
                  </a:lnTo>
                  <a:cubicBezTo>
                    <a:pt x="-17323" y="735455"/>
                    <a:pt x="-17323" y="623109"/>
                    <a:pt x="51969" y="553816"/>
                  </a:cubicBezTo>
                  <a:lnTo>
                    <a:pt x="553816" y="51969"/>
                  </a:lnTo>
                  <a:cubicBezTo>
                    <a:pt x="588462" y="17323"/>
                    <a:pt x="633871" y="0"/>
                    <a:pt x="679281" y="0"/>
                  </a:cubicBezTo>
                  <a:close/>
                </a:path>
              </a:pathLst>
            </a:custGeom>
            <a:solidFill>
              <a:schemeClr val="accent3"/>
            </a:solidFill>
            <a:ln w="57150" cmpd="sng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252000" anchor="ctr"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defRPr/>
              </a:pPr>
              <a:r>
                <a:rPr lang="en-US" altLang="zh-CN" sz="3600" dirty="0">
                  <a:solidFill>
                    <a:srgbClr val="FFFFFF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3</a:t>
              </a:r>
              <a:endParaRPr lang="zh-CN" altLang="en-US" sz="3600" dirty="0">
                <a:solidFill>
                  <a:srgbClr val="FFFFFF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115" name="MH_SubTitle_3"/>
            <p:cNvSpPr/>
            <p:nvPr>
              <p:custDataLst>
                <p:tags r:id="rId6"/>
              </p:custDataLst>
            </p:nvPr>
          </p:nvSpPr>
          <p:spPr>
            <a:xfrm>
              <a:off x="6221413" y="2867025"/>
              <a:ext cx="1560512" cy="952500"/>
            </a:xfrm>
            <a:custGeom>
              <a:avLst/>
              <a:gdLst>
                <a:gd name="connsiteX0" fmla="*/ 76936 w 1358563"/>
                <a:gd name="connsiteY0" fmla="*/ 0 h 829714"/>
                <a:gd name="connsiteX1" fmla="*/ 1281627 w 1358563"/>
                <a:gd name="connsiteY1" fmla="*/ 0 h 829714"/>
                <a:gd name="connsiteX2" fmla="*/ 1306594 w 1358563"/>
                <a:gd name="connsiteY2" fmla="*/ 24967 h 829714"/>
                <a:gd name="connsiteX3" fmla="*/ 1306594 w 1358563"/>
                <a:gd name="connsiteY3" fmla="*/ 275898 h 829714"/>
                <a:gd name="connsiteX4" fmla="*/ 804747 w 1358563"/>
                <a:gd name="connsiteY4" fmla="*/ 777745 h 829714"/>
                <a:gd name="connsiteX5" fmla="*/ 553816 w 1358563"/>
                <a:gd name="connsiteY5" fmla="*/ 777745 h 829714"/>
                <a:gd name="connsiteX6" fmla="*/ 51969 w 1358563"/>
                <a:gd name="connsiteY6" fmla="*/ 275898 h 829714"/>
                <a:gd name="connsiteX7" fmla="*/ 51969 w 1358563"/>
                <a:gd name="connsiteY7" fmla="*/ 24967 h 82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63" h="829714">
                  <a:moveTo>
                    <a:pt x="76936" y="0"/>
                  </a:moveTo>
                  <a:lnTo>
                    <a:pt x="1281627" y="0"/>
                  </a:lnTo>
                  <a:lnTo>
                    <a:pt x="1306594" y="24967"/>
                  </a:lnTo>
                  <a:cubicBezTo>
                    <a:pt x="1375886" y="94259"/>
                    <a:pt x="1375886" y="206605"/>
                    <a:pt x="1306594" y="275898"/>
                  </a:cubicBezTo>
                  <a:lnTo>
                    <a:pt x="804747" y="777745"/>
                  </a:lnTo>
                  <a:cubicBezTo>
                    <a:pt x="735454" y="847037"/>
                    <a:pt x="623108" y="847037"/>
                    <a:pt x="553816" y="777745"/>
                  </a:cubicBezTo>
                  <a:lnTo>
                    <a:pt x="51969" y="275898"/>
                  </a:lnTo>
                  <a:cubicBezTo>
                    <a:pt x="-17323" y="206605"/>
                    <a:pt x="-17323" y="94259"/>
                    <a:pt x="51969" y="24967"/>
                  </a:cubicBezTo>
                  <a:close/>
                </a:path>
              </a:pathLst>
            </a:custGeom>
            <a:solidFill>
              <a:srgbClr val="FFFFFF"/>
            </a:solidFill>
            <a:ln w="57150" cmpd="sng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8800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defRPr/>
              </a:pPr>
              <a:r>
                <a:rPr lang="zh-CN" altLang="en-US" b="1" dirty="0">
                  <a:solidFill>
                    <a:schemeClr val="accent3">
                      <a:lumMod val="75000"/>
                    </a:schemeClr>
                  </a:solidFill>
                </a:rPr>
                <a:t>教</a:t>
              </a:r>
              <a:r>
                <a:rPr lang="en-US" altLang="zh-CN" b="1" dirty="0">
                  <a:solidFill>
                    <a:schemeClr val="accent3">
                      <a:lumMod val="75000"/>
                    </a:schemeClr>
                  </a:solidFill>
                </a:rPr>
                <a:t>-</a:t>
              </a:r>
              <a:r>
                <a:rPr lang="zh-CN" altLang="en-US" b="1" dirty="0">
                  <a:solidFill>
                    <a:schemeClr val="accent3">
                      <a:lumMod val="75000"/>
                    </a:schemeClr>
                  </a:solidFill>
                </a:rPr>
                <a:t>学</a:t>
              </a:r>
              <a:r>
                <a:rPr lang="en-US" altLang="zh-CN" b="1" dirty="0">
                  <a:solidFill>
                    <a:schemeClr val="accent3">
                      <a:lumMod val="75000"/>
                    </a:schemeClr>
                  </a:solidFill>
                </a:rPr>
                <a:t>-</a:t>
              </a:r>
              <a:r>
                <a:rPr lang="zh-CN" altLang="en-US" b="1" dirty="0">
                  <a:solidFill>
                    <a:schemeClr val="accent3">
                      <a:lumMod val="75000"/>
                    </a:schemeClr>
                  </a:solidFill>
                </a:rPr>
                <a:t>练</a:t>
              </a:r>
              <a:r>
                <a:rPr lang="en-US" altLang="zh-CN" b="1" dirty="0">
                  <a:solidFill>
                    <a:schemeClr val="accent3">
                      <a:lumMod val="75000"/>
                    </a:schemeClr>
                  </a:solidFill>
                </a:rPr>
                <a:t>-</a:t>
              </a:r>
              <a:r>
                <a:rPr lang="zh-CN" altLang="en-US" b="1" dirty="0">
                  <a:solidFill>
                    <a:schemeClr val="accent3">
                      <a:lumMod val="75000"/>
                    </a:schemeClr>
                  </a:solidFill>
                </a:rPr>
                <a:t>考</a:t>
              </a:r>
              <a:endParaRPr lang="zh-CN" altLang="en-US" b="1" dirty="0">
                <a:solidFill>
                  <a:schemeClr val="accent3">
                    <a:lumMod val="75000"/>
                  </a:schemeClr>
                </a:solidFill>
              </a:endParaRPr>
            </a:p>
            <a:p>
              <a:pPr algn="ctr">
                <a:defRPr/>
              </a:pPr>
              <a:r>
                <a:rPr lang="zh-CN" altLang="en-US" b="1" dirty="0">
                  <a:solidFill>
                    <a:schemeClr val="accent3">
                      <a:lumMod val="75000"/>
                    </a:schemeClr>
                  </a:solidFill>
                </a:rPr>
                <a:t>一体化</a:t>
              </a:r>
              <a:endParaRPr lang="zh-CN" altLang="en-US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16" name="MH_Other_4"/>
            <p:cNvSpPr/>
            <p:nvPr>
              <p:custDataLst>
                <p:tags r:id="rId7"/>
              </p:custDataLst>
            </p:nvPr>
          </p:nvSpPr>
          <p:spPr>
            <a:xfrm>
              <a:off x="8181975" y="2246314"/>
              <a:ext cx="1563688" cy="954087"/>
            </a:xfrm>
            <a:custGeom>
              <a:avLst/>
              <a:gdLst>
                <a:gd name="connsiteX0" fmla="*/ 679281 w 1358563"/>
                <a:gd name="connsiteY0" fmla="*/ 0 h 829714"/>
                <a:gd name="connsiteX1" fmla="*/ 804747 w 1358563"/>
                <a:gd name="connsiteY1" fmla="*/ 51969 h 829714"/>
                <a:gd name="connsiteX2" fmla="*/ 1306594 w 1358563"/>
                <a:gd name="connsiteY2" fmla="*/ 553816 h 829714"/>
                <a:gd name="connsiteX3" fmla="*/ 1306594 w 1358563"/>
                <a:gd name="connsiteY3" fmla="*/ 804747 h 829714"/>
                <a:gd name="connsiteX4" fmla="*/ 1281627 w 1358563"/>
                <a:gd name="connsiteY4" fmla="*/ 829714 h 829714"/>
                <a:gd name="connsiteX5" fmla="*/ 76936 w 1358563"/>
                <a:gd name="connsiteY5" fmla="*/ 829714 h 829714"/>
                <a:gd name="connsiteX6" fmla="*/ 51969 w 1358563"/>
                <a:gd name="connsiteY6" fmla="*/ 804747 h 829714"/>
                <a:gd name="connsiteX7" fmla="*/ 51969 w 1358563"/>
                <a:gd name="connsiteY7" fmla="*/ 553816 h 829714"/>
                <a:gd name="connsiteX8" fmla="*/ 553816 w 1358563"/>
                <a:gd name="connsiteY8" fmla="*/ 51969 h 829714"/>
                <a:gd name="connsiteX9" fmla="*/ 679281 w 1358563"/>
                <a:gd name="connsiteY9" fmla="*/ 0 h 82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8563" h="829714">
                  <a:moveTo>
                    <a:pt x="679281" y="0"/>
                  </a:moveTo>
                  <a:cubicBezTo>
                    <a:pt x="724691" y="0"/>
                    <a:pt x="770100" y="17323"/>
                    <a:pt x="804747" y="51969"/>
                  </a:cubicBezTo>
                  <a:lnTo>
                    <a:pt x="1306594" y="553816"/>
                  </a:lnTo>
                  <a:cubicBezTo>
                    <a:pt x="1375886" y="623109"/>
                    <a:pt x="1375886" y="735455"/>
                    <a:pt x="1306594" y="804747"/>
                  </a:cubicBezTo>
                  <a:lnTo>
                    <a:pt x="1281627" y="829714"/>
                  </a:lnTo>
                  <a:lnTo>
                    <a:pt x="76936" y="829714"/>
                  </a:lnTo>
                  <a:lnTo>
                    <a:pt x="51969" y="804747"/>
                  </a:lnTo>
                  <a:cubicBezTo>
                    <a:pt x="-17323" y="735455"/>
                    <a:pt x="-17323" y="623109"/>
                    <a:pt x="51969" y="553816"/>
                  </a:cubicBezTo>
                  <a:lnTo>
                    <a:pt x="553816" y="51969"/>
                  </a:lnTo>
                  <a:cubicBezTo>
                    <a:pt x="588462" y="17323"/>
                    <a:pt x="633871" y="0"/>
                    <a:pt x="679281" y="0"/>
                  </a:cubicBezTo>
                  <a:close/>
                </a:path>
              </a:pathLst>
            </a:custGeom>
            <a:solidFill>
              <a:schemeClr val="accent4"/>
            </a:solidFill>
            <a:ln w="57150" cmpd="sng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252000" anchor="ctr"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defRPr/>
              </a:pPr>
              <a:r>
                <a:rPr lang="en-US" altLang="zh-CN" sz="3600" dirty="0">
                  <a:solidFill>
                    <a:srgbClr val="FFFFFF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4</a:t>
              </a:r>
              <a:endParaRPr lang="zh-CN" altLang="en-US" sz="3600" dirty="0">
                <a:solidFill>
                  <a:srgbClr val="FFFFFF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117" name="MH_SubTitle_4"/>
            <p:cNvSpPr/>
            <p:nvPr>
              <p:custDataLst>
                <p:tags r:id="rId8"/>
              </p:custDataLst>
            </p:nvPr>
          </p:nvSpPr>
          <p:spPr>
            <a:xfrm>
              <a:off x="8183564" y="2867025"/>
              <a:ext cx="1558925" cy="952500"/>
            </a:xfrm>
            <a:custGeom>
              <a:avLst/>
              <a:gdLst>
                <a:gd name="connsiteX0" fmla="*/ 76936 w 1358563"/>
                <a:gd name="connsiteY0" fmla="*/ 0 h 829714"/>
                <a:gd name="connsiteX1" fmla="*/ 1281627 w 1358563"/>
                <a:gd name="connsiteY1" fmla="*/ 0 h 829714"/>
                <a:gd name="connsiteX2" fmla="*/ 1306594 w 1358563"/>
                <a:gd name="connsiteY2" fmla="*/ 24967 h 829714"/>
                <a:gd name="connsiteX3" fmla="*/ 1306594 w 1358563"/>
                <a:gd name="connsiteY3" fmla="*/ 275898 h 829714"/>
                <a:gd name="connsiteX4" fmla="*/ 804747 w 1358563"/>
                <a:gd name="connsiteY4" fmla="*/ 777745 h 829714"/>
                <a:gd name="connsiteX5" fmla="*/ 553816 w 1358563"/>
                <a:gd name="connsiteY5" fmla="*/ 777745 h 829714"/>
                <a:gd name="connsiteX6" fmla="*/ 51969 w 1358563"/>
                <a:gd name="connsiteY6" fmla="*/ 275898 h 829714"/>
                <a:gd name="connsiteX7" fmla="*/ 51969 w 1358563"/>
                <a:gd name="connsiteY7" fmla="*/ 24967 h 82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63" h="829714">
                  <a:moveTo>
                    <a:pt x="76936" y="0"/>
                  </a:moveTo>
                  <a:lnTo>
                    <a:pt x="1281627" y="0"/>
                  </a:lnTo>
                  <a:lnTo>
                    <a:pt x="1306594" y="24967"/>
                  </a:lnTo>
                  <a:cubicBezTo>
                    <a:pt x="1375886" y="94259"/>
                    <a:pt x="1375886" y="206605"/>
                    <a:pt x="1306594" y="275898"/>
                  </a:cubicBezTo>
                  <a:lnTo>
                    <a:pt x="804747" y="777745"/>
                  </a:lnTo>
                  <a:cubicBezTo>
                    <a:pt x="735454" y="847037"/>
                    <a:pt x="623108" y="847037"/>
                    <a:pt x="553816" y="777745"/>
                  </a:cubicBezTo>
                  <a:lnTo>
                    <a:pt x="51969" y="275898"/>
                  </a:lnTo>
                  <a:cubicBezTo>
                    <a:pt x="-17323" y="206605"/>
                    <a:pt x="-17323" y="94259"/>
                    <a:pt x="51969" y="24967"/>
                  </a:cubicBezTo>
                  <a:close/>
                </a:path>
              </a:pathLst>
            </a:custGeom>
            <a:solidFill>
              <a:srgbClr val="FFFFFF"/>
            </a:solidFill>
            <a:ln w="57150" cmpd="sng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8800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defRPr/>
              </a:pP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突破</a:t>
              </a:r>
              <a:endParaRPr lang="zh-CN" altLang="en-US" sz="2000" b="1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pPr algn="ctr">
                <a:defRPr/>
              </a:pP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时空限制</a:t>
              </a:r>
              <a:endParaRPr lang="zh-CN" altLang="en-US" sz="20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矩形 118"/>
          <p:cNvSpPr/>
          <p:nvPr/>
        </p:nvSpPr>
        <p:spPr>
          <a:xfrm>
            <a:off x="829945" y="4203065"/>
            <a:ext cx="2454910" cy="15684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lvl="1" algn="l">
              <a:lnSpc>
                <a:spcPct val="150000"/>
              </a:lnSpc>
              <a:spcAft>
                <a:spcPts val="400"/>
              </a:spcAft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融合岗位技能需求，让学生学中做，做中学，增强学生实践能力的培养，提高学生学习效率；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3673475" y="4203065"/>
            <a:ext cx="2375535" cy="1198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lvl="1" algn="l">
              <a:lnSpc>
                <a:spcPct val="150000"/>
              </a:lnSpc>
              <a:spcAft>
                <a:spcPts val="400"/>
              </a:spcAft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与企业、高校开展深度合作，确保虚拟仿真软件的专业性；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6358255" y="4351655"/>
            <a:ext cx="2521585" cy="16713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lvl="1" algn="l" fontAlgn="auto">
              <a:lnSpc>
                <a:spcPct val="100000"/>
              </a:lnSpc>
              <a:spcAft>
                <a:spcPts val="400"/>
              </a:spcAft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融合教与学、练与考、娱乐与学习为一体；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marL="0" lvl="1" algn="l" fontAlgn="auto">
              <a:lnSpc>
                <a:spcPct val="100000"/>
              </a:lnSpc>
              <a:spcAft>
                <a:spcPts val="400"/>
              </a:spcAft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增强教学的带入感，强化学生动手能力；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marL="0" lvl="1" algn="l" fontAlgn="auto">
              <a:lnSpc>
                <a:spcPct val="100000"/>
              </a:lnSpc>
              <a:spcAft>
                <a:spcPts val="400"/>
              </a:spcAft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融合娱乐功能、训练、游戏合为一体，增强趣味性；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9161145" y="4203065"/>
            <a:ext cx="2399665" cy="161988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lvl="1" algn="l">
              <a:lnSpc>
                <a:spcPct val="150000"/>
              </a:lnSpc>
              <a:spcAft>
                <a:spcPts val="400"/>
              </a:spcAft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突破传统实训室环境，随时随地进行实训，降低实训成本；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marL="0" lvl="1" algn="l">
              <a:lnSpc>
                <a:spcPct val="150000"/>
              </a:lnSpc>
              <a:spcAft>
                <a:spcPts val="400"/>
              </a:spcAft>
              <a:defRPr/>
            </a:pP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90867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577786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实验室管理系统</a:t>
            </a:r>
            <a:endParaRPr lang="zh-CN" altLang="en-US" sz="14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205" y="826135"/>
            <a:ext cx="2983865" cy="41903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16745" tIns="108372" rIns="216745" bIns="10837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lvl="0" algn="l" fontAlgn="auto"/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 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实验室管理系统：</a:t>
            </a:r>
            <a:endParaRPr lang="zh-CN" altLang="en-US" sz="18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lvl="0" indent="0" algn="l" fontAlgn="auto"/>
            <a:endParaRPr lang="zh-CN" altLang="en-US" sz="18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lvl="0" algn="l" fontAlgn="auto"/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根据教育部《高等学校实验室信息统计标准》的需求开发，集合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电源控制、视频监控、考勤机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等硬件资源技术，实现实验室管理一体化、实验操作规范化、实验步骤系统化、实验数据科学化。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pic>
        <p:nvPicPr>
          <p:cNvPr id="39" name="Picture 2" descr="C:\Users\jiahui.wu\Desktop\fb5c6b48bf668ce1b4fb5dff2b0f54ec7a0e4a711dc5f-mssWAo_fw658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607" y="2682752"/>
            <a:ext cx="1713882" cy="107050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:\Users\jiahui.wu\Desktop\t014df5c339239b750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566" y="2683717"/>
            <a:ext cx="1803904" cy="107050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C:\Users\jiahui.wu\Desktop\t0114e139176b8c2dc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597" y="2682752"/>
            <a:ext cx="1729278" cy="106005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3587750" y="4356100"/>
            <a:ext cx="4883785" cy="30543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科学化的设备管理，方便设备整合调度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78860" y="5438140"/>
            <a:ext cx="4704080" cy="30543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marL="285750" lvl="0" indent="-285750" algn="l">
              <a:buFont typeface="Wingdings" panose="05000000000000000000" charset="0"/>
              <a:buChar char="u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流程化的项目管理，简化项目监管跟踪工作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950835" y="4898390"/>
            <a:ext cx="4937125" cy="30543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marL="285750" lvl="0" indent="-285750" algn="l">
              <a:buFont typeface="Wingdings" panose="05000000000000000000" charset="0"/>
              <a:buChar char="u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便捷性的数据统计，支持全面实验教学评估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87750" y="4898390"/>
            <a:ext cx="5456555" cy="30543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marL="285750" lvl="0" indent="-285750" algn="l">
              <a:buFont typeface="Wingdings" panose="05000000000000000000" charset="0"/>
              <a:buChar char="u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智能化的实验室管理，加强实验室调控监管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587750" y="2204085"/>
            <a:ext cx="8305800" cy="2540"/>
          </a:xfrm>
          <a:prstGeom prst="line">
            <a:avLst/>
          </a:prstGeom>
          <a:ln>
            <a:solidFill>
              <a:srgbClr val="535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479540" y="2096197"/>
            <a:ext cx="216024" cy="216024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693306" y="2096197"/>
            <a:ext cx="216024" cy="216024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759055" y="2096197"/>
            <a:ext cx="216024" cy="216024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983554" y="2096197"/>
            <a:ext cx="216024" cy="216024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8"/>
          <p:cNvSpPr/>
          <p:nvPr/>
        </p:nvSpPr>
        <p:spPr>
          <a:xfrm>
            <a:off x="3478530" y="1249680"/>
            <a:ext cx="1333500" cy="526415"/>
          </a:xfrm>
          <a:prstGeom prst="roundRect">
            <a:avLst>
              <a:gd name="adj" fmla="val 12504"/>
            </a:avLst>
          </a:prstGeom>
          <a:solidFill>
            <a:srgbClr val="F17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实验室管理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矩形: 圆角 19"/>
          <p:cNvSpPr/>
          <p:nvPr/>
        </p:nvSpPr>
        <p:spPr>
          <a:xfrm>
            <a:off x="5553075" y="1249680"/>
            <a:ext cx="1485900" cy="526415"/>
          </a:xfrm>
          <a:prstGeom prst="roundRect">
            <a:avLst>
              <a:gd name="adj" fmla="val 12504"/>
            </a:avLst>
          </a:prstGeom>
          <a:solidFill>
            <a:srgbClr val="F17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仪器设备及低值易耗品管理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: 圆角 20"/>
          <p:cNvSpPr/>
          <p:nvPr/>
        </p:nvSpPr>
        <p:spPr>
          <a:xfrm>
            <a:off x="7909560" y="1249045"/>
            <a:ext cx="1352550" cy="527050"/>
          </a:xfrm>
          <a:prstGeom prst="roundRect">
            <a:avLst>
              <a:gd name="adj" fmla="val 12504"/>
            </a:avLst>
          </a:prstGeom>
          <a:solidFill>
            <a:srgbClr val="F17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开放实验室预约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4" name="矩形: 圆角 21"/>
          <p:cNvSpPr/>
          <p:nvPr/>
        </p:nvSpPr>
        <p:spPr>
          <a:xfrm>
            <a:off x="9983554" y="1295028"/>
            <a:ext cx="1333192" cy="436094"/>
          </a:xfrm>
          <a:prstGeom prst="roundRect">
            <a:avLst>
              <a:gd name="adj" fmla="val 12504"/>
            </a:avLst>
          </a:prstGeom>
          <a:solidFill>
            <a:srgbClr val="F17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数据上报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9850120" y="2665095"/>
            <a:ext cx="1981835" cy="107759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974965" y="4356100"/>
            <a:ext cx="5565775" cy="30543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p>
            <a:pPr marL="285750" lvl="0" indent="-285750" algn="l">
              <a:buFont typeface="Wingdings" panose="05000000000000000000" charset="0"/>
              <a:buChar char="u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系统化的教学管理，提升教学互动效果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90867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577786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实习管理系统</a:t>
            </a:r>
            <a:endParaRPr lang="zh-CN" altLang="en-US" sz="14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355600" y="1002665"/>
            <a:ext cx="3695065" cy="443738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745" tIns="108372" rIns="216745" bIns="108372" anchor="ctr"/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l" fontAlgn="auto"/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</a:rPr>
              <a:t>   实习管理系统：</a:t>
            </a:r>
            <a:endParaRPr lang="en-US" altLang="zh-CN" sz="18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</a:endParaRPr>
          </a:p>
          <a:p>
            <a:pPr algn="l" fontAlgn="auto"/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</a:rPr>
              <a:t>在梳理学校管理学生实习工作整体业务流程的基础上，对实习信息进行系统地管理和维护，并将</a:t>
            </a:r>
            <a:r>
              <a:rPr lang="en-US" altLang="zh-CN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</a:rPr>
              <a:t>实习报名、导师分配、打卡考勤、过程指导、成绩管理、评优评教、数据分析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</a:rPr>
              <a:t>等环节有效组织，提升学校对学生实习活动的管理效率和学生的实习效果。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</a:endParaRPr>
          </a:p>
          <a:p>
            <a:pPr algn="l" fontAlgn="auto"/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</a:rPr>
              <a:t>该系统支持 </a:t>
            </a:r>
            <a:r>
              <a:rPr lang="en-US" altLang="zh-CN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</a:rPr>
              <a:t>Web网页端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</a:rPr>
              <a:t>和</a:t>
            </a:r>
            <a:r>
              <a:rPr lang="en-US" altLang="zh-CN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</a:rPr>
              <a:t>iOS、Andriod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</a:rPr>
              <a:t>手机客户端使用。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7612118" y="3677613"/>
            <a:ext cx="3485157" cy="2148756"/>
            <a:chOff x="5679179" y="1424140"/>
            <a:chExt cx="6112933" cy="3646488"/>
          </a:xfrm>
          <a:solidFill>
            <a:srgbClr val="E74E09"/>
          </a:solidFill>
        </p:grpSpPr>
        <p:sp>
          <p:nvSpPr>
            <p:cNvPr id="74" name="MH_SubTitle_2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5679179" y="2025803"/>
              <a:ext cx="6112933" cy="51435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anchor="ctr">
              <a:no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indent="144145">
                <a:spcBef>
                  <a:spcPct val="0"/>
                </a:spcBef>
                <a:buNone/>
                <a:defRPr/>
              </a:pPr>
              <a:r>
                <a:rPr lang="zh-CN" altLang="en-US" sz="1100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</a:rPr>
                <a:t>流程实用，流程贴合实际业务场景</a:t>
              </a:r>
              <a:endParaRPr lang="zh-CN" altLang="en-US" sz="1100" dirty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75" name="MH_SubTitle_1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5679179" y="1424140"/>
              <a:ext cx="6112933" cy="51435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anchor="ctr">
              <a:no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indent="144145">
                <a:spcBef>
                  <a:spcPct val="0"/>
                </a:spcBef>
                <a:buNone/>
                <a:defRPr/>
              </a:pPr>
              <a:r>
                <a:rPr lang="zh-CN" altLang="en-US" sz="1100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</a:rPr>
                <a:t>功能全面，可管理各种实习类实践教学活动</a:t>
              </a:r>
              <a:endParaRPr lang="zh-CN" altLang="en-US" sz="1100" dirty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76" name="MH_SubTitle_3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5679179" y="2654453"/>
              <a:ext cx="6112933" cy="51276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anchor="ctr">
              <a:noAutofit/>
            </a:bodyPr>
            <a:lstStyle/>
            <a:p>
              <a:pPr indent="144145">
                <a:spcBef>
                  <a:spcPct val="0"/>
                </a:spcBef>
              </a:pPr>
              <a:r>
                <a:rPr lang="zh-CN" altLang="en-US" sz="1100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</a:rPr>
                <a:t>灵活配置，角色、任务、功能自定义</a:t>
              </a:r>
              <a:endParaRPr lang="zh-CN" altLang="en-US" sz="1100" dirty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77" name="MH_SubTitle_4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5679179" y="3271990"/>
              <a:ext cx="6112933" cy="51435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anchor="ctr">
              <a:noAutofit/>
            </a:bodyPr>
            <a:lstStyle/>
            <a:p>
              <a:pPr indent="144145">
                <a:spcBef>
                  <a:spcPct val="0"/>
                </a:spcBef>
              </a:pPr>
              <a:r>
                <a:rPr lang="zh-CN" altLang="en-US" sz="1100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</a:rPr>
                <a:t>沟通便捷，提供全方位的师生交流平台</a:t>
              </a:r>
              <a:endParaRPr lang="zh-CN" altLang="en-US" sz="1100" dirty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78" name="MH_SubTitle_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5679179" y="3900641"/>
              <a:ext cx="6112933" cy="512763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anchor="ctr">
              <a:noAutofit/>
            </a:bodyPr>
            <a:lstStyle/>
            <a:p>
              <a:pPr indent="144145">
                <a:spcBef>
                  <a:spcPct val="0"/>
                </a:spcBef>
              </a:pPr>
              <a:r>
                <a:rPr lang="zh-CN" altLang="en-US" sz="1100" dirty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</a:rPr>
                <a:t>报表丰富，查询统计功能强大，数据报表</a:t>
              </a:r>
              <a:r>
                <a:rPr lang="zh-CN" altLang="en-US" sz="1100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</a:rPr>
                <a:t>丰富</a:t>
              </a:r>
              <a:endParaRPr lang="zh-CN" altLang="en-US" sz="1100" dirty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79" name="MH_SubTitle_6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5679179" y="4556278"/>
              <a:ext cx="6112933" cy="51435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anchor="ctr">
              <a:noAutofit/>
            </a:bodyPr>
            <a:lstStyle/>
            <a:p>
              <a:pPr indent="144145">
                <a:spcBef>
                  <a:spcPct val="0"/>
                </a:spcBef>
              </a:pPr>
              <a:r>
                <a:rPr lang="zh-CN" altLang="en-US" sz="1100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</a:rPr>
                <a:t>多元评价，多模块对实习学生进行指导和评价</a:t>
              </a:r>
              <a:endParaRPr lang="zh-CN" altLang="en-US" sz="1100" dirty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80" name="MH_Other_1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11385712" y="1717829"/>
              <a:ext cx="209551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10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81" name="MH_Other_2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11392063" y="2089304"/>
              <a:ext cx="209549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10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82" name="MH_Other_3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gray">
            <a:xfrm>
              <a:off x="11444979" y="1806728"/>
              <a:ext cx="103717" cy="3746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10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83" name="MH_Other_4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5854863" y="1714654"/>
              <a:ext cx="209549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10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84" name="MH_Other_5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gray">
            <a:xfrm>
              <a:off x="5861212" y="2086129"/>
              <a:ext cx="209551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10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85" name="MH_Other_6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gray">
            <a:xfrm>
              <a:off x="5914130" y="1805141"/>
              <a:ext cx="103716" cy="37306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10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86" name="MH_Other_7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11385712" y="2964015"/>
              <a:ext cx="209551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10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87" name="MH_Other_8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11392063" y="3335491"/>
              <a:ext cx="209549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10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88" name="MH_Other_9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gray">
            <a:xfrm>
              <a:off x="11444979" y="3052915"/>
              <a:ext cx="103717" cy="3746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10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89" name="MH_Other_10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gray">
            <a:xfrm>
              <a:off x="5854863" y="2960841"/>
              <a:ext cx="209549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10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90" name="MH_Other_11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gray">
            <a:xfrm>
              <a:off x="5861212" y="3332315"/>
              <a:ext cx="209551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10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91" name="MH_Other_12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gray">
            <a:xfrm>
              <a:off x="5914130" y="3051328"/>
              <a:ext cx="103716" cy="3730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10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92" name="MH_Other_13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gray">
            <a:xfrm>
              <a:off x="11385712" y="4213379"/>
              <a:ext cx="209551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10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93" name="MH_Other_14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gray">
            <a:xfrm>
              <a:off x="11392063" y="4584854"/>
              <a:ext cx="209549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10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94" name="MH_Other_15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gray">
            <a:xfrm>
              <a:off x="11444979" y="4302278"/>
              <a:ext cx="103717" cy="3746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10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95" name="MH_Other_16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gray">
            <a:xfrm>
              <a:off x="5854863" y="4210204"/>
              <a:ext cx="209549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10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96" name="MH_Other_17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gray">
            <a:xfrm>
              <a:off x="5861212" y="4581679"/>
              <a:ext cx="209551" cy="149225"/>
            </a:xfrm>
            <a:prstGeom prst="ellipse">
              <a:avLst/>
            </a:prstGeom>
            <a:grpFill/>
            <a:ln w="38100" algn="ctr">
              <a:solidFill>
                <a:srgbClr val="EDEBDF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10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97" name="MH_Other_18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gray">
            <a:xfrm>
              <a:off x="5914130" y="4300691"/>
              <a:ext cx="103716" cy="37306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10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</p:grpSp>
      <p:sp>
        <p:nvSpPr>
          <p:cNvPr id="25654" name="Freeform 54" descr="17957756_101728372001_2副本"/>
          <p:cNvSpPr/>
          <p:nvPr/>
        </p:nvSpPr>
        <p:spPr bwMode="auto">
          <a:xfrm>
            <a:off x="4493895" y="3648710"/>
            <a:ext cx="2826385" cy="2195830"/>
          </a:xfrm>
          <a:custGeom>
            <a:avLst/>
            <a:gdLst>
              <a:gd name="T0" fmla="*/ 0 w 2507"/>
              <a:gd name="T1" fmla="*/ 0 h 2464"/>
              <a:gd name="T2" fmla="*/ 0 w 2507"/>
              <a:gd name="T3" fmla="*/ 1232 h 2464"/>
              <a:gd name="T4" fmla="*/ 0 w 2507"/>
              <a:gd name="T5" fmla="*/ 2464 h 2464"/>
              <a:gd name="T6" fmla="*/ 2507 w 2507"/>
              <a:gd name="T7" fmla="*/ 2464 h 2464"/>
              <a:gd name="T8" fmla="*/ 2507 w 2507"/>
              <a:gd name="T9" fmla="*/ 1232 h 2464"/>
              <a:gd name="T10" fmla="*/ 2507 w 2507"/>
              <a:gd name="T11" fmla="*/ 0 h 2464"/>
              <a:gd name="T12" fmla="*/ 0 w 2507"/>
              <a:gd name="T13" fmla="*/ 0 h 2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07" h="2464">
                <a:moveTo>
                  <a:pt x="0" y="0"/>
                </a:moveTo>
                <a:lnTo>
                  <a:pt x="0" y="1232"/>
                </a:lnTo>
                <a:lnTo>
                  <a:pt x="0" y="2464"/>
                </a:lnTo>
                <a:lnTo>
                  <a:pt x="2507" y="2464"/>
                </a:lnTo>
                <a:lnTo>
                  <a:pt x="2507" y="1232"/>
                </a:lnTo>
                <a:lnTo>
                  <a:pt x="2507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5" cstate="screen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5322570" y="986155"/>
            <a:ext cx="980440" cy="1149985"/>
          </a:xfrm>
          <a:custGeom>
            <a:avLst/>
            <a:gdLst>
              <a:gd name="connsiteX0" fmla="*/ 452761 w 905522"/>
              <a:gd name="connsiteY0" fmla="*/ 0 h 968365"/>
              <a:gd name="connsiteX1" fmla="*/ 905522 w 905522"/>
              <a:gd name="connsiteY1" fmla="*/ 226381 h 968365"/>
              <a:gd name="connsiteX2" fmla="*/ 905522 w 905522"/>
              <a:gd name="connsiteY2" fmla="*/ 741985 h 968365"/>
              <a:gd name="connsiteX3" fmla="*/ 452761 w 905522"/>
              <a:gd name="connsiteY3" fmla="*/ 968365 h 968365"/>
              <a:gd name="connsiteX4" fmla="*/ 0 w 905522"/>
              <a:gd name="connsiteY4" fmla="*/ 741985 h 968365"/>
              <a:gd name="connsiteX5" fmla="*/ 0 w 905522"/>
              <a:gd name="connsiteY5" fmla="*/ 226381 h 96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522" h="968365">
                <a:moveTo>
                  <a:pt x="452761" y="0"/>
                </a:moveTo>
                <a:lnTo>
                  <a:pt x="905522" y="226381"/>
                </a:lnTo>
                <a:lnTo>
                  <a:pt x="905522" y="741985"/>
                </a:lnTo>
                <a:lnTo>
                  <a:pt x="452761" y="968365"/>
                </a:lnTo>
                <a:lnTo>
                  <a:pt x="0" y="741985"/>
                </a:lnTo>
                <a:lnTo>
                  <a:pt x="0" y="22638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实习</a:t>
            </a:r>
            <a:endParaRPr lang="zh-CN" altLang="en-US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岗位</a:t>
            </a:r>
            <a:endParaRPr lang="zh-CN" altLang="en-US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5827395" y="1967230"/>
            <a:ext cx="980440" cy="1133475"/>
          </a:xfrm>
          <a:custGeom>
            <a:avLst/>
            <a:gdLst>
              <a:gd name="connsiteX0" fmla="*/ 452761 w 905522"/>
              <a:gd name="connsiteY0" fmla="*/ 0 h 968365"/>
              <a:gd name="connsiteX1" fmla="*/ 905522 w 905522"/>
              <a:gd name="connsiteY1" fmla="*/ 226381 h 968365"/>
              <a:gd name="connsiteX2" fmla="*/ 905522 w 905522"/>
              <a:gd name="connsiteY2" fmla="*/ 741985 h 968365"/>
              <a:gd name="connsiteX3" fmla="*/ 452761 w 905522"/>
              <a:gd name="connsiteY3" fmla="*/ 968365 h 968365"/>
              <a:gd name="connsiteX4" fmla="*/ 0 w 905522"/>
              <a:gd name="connsiteY4" fmla="*/ 741985 h 968365"/>
              <a:gd name="connsiteX5" fmla="*/ 0 w 905522"/>
              <a:gd name="connsiteY5" fmla="*/ 226381 h 96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522" h="968365">
                <a:moveTo>
                  <a:pt x="452761" y="0"/>
                </a:moveTo>
                <a:lnTo>
                  <a:pt x="905522" y="226381"/>
                </a:lnTo>
                <a:lnTo>
                  <a:pt x="905522" y="741985"/>
                </a:lnTo>
                <a:lnTo>
                  <a:pt x="452761" y="968365"/>
                </a:lnTo>
                <a:lnTo>
                  <a:pt x="0" y="741985"/>
                </a:lnTo>
                <a:lnTo>
                  <a:pt x="0" y="22638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考勤</a:t>
            </a:r>
            <a:endParaRPr lang="zh-CN" altLang="en-US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管理</a:t>
            </a:r>
            <a:endParaRPr lang="zh-CN" altLang="en-US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6490970" y="1002665"/>
            <a:ext cx="980440" cy="1133475"/>
          </a:xfrm>
          <a:custGeom>
            <a:avLst/>
            <a:gdLst>
              <a:gd name="connsiteX0" fmla="*/ 452761 w 905522"/>
              <a:gd name="connsiteY0" fmla="*/ 0 h 968365"/>
              <a:gd name="connsiteX1" fmla="*/ 905522 w 905522"/>
              <a:gd name="connsiteY1" fmla="*/ 226381 h 968365"/>
              <a:gd name="connsiteX2" fmla="*/ 905522 w 905522"/>
              <a:gd name="connsiteY2" fmla="*/ 741985 h 968365"/>
              <a:gd name="connsiteX3" fmla="*/ 452761 w 905522"/>
              <a:gd name="connsiteY3" fmla="*/ 968365 h 968365"/>
              <a:gd name="connsiteX4" fmla="*/ 0 w 905522"/>
              <a:gd name="connsiteY4" fmla="*/ 741985 h 968365"/>
              <a:gd name="connsiteX5" fmla="*/ 0 w 905522"/>
              <a:gd name="connsiteY5" fmla="*/ 226381 h 96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522" h="968365">
                <a:moveTo>
                  <a:pt x="452761" y="0"/>
                </a:moveTo>
                <a:lnTo>
                  <a:pt x="905522" y="226381"/>
                </a:lnTo>
                <a:lnTo>
                  <a:pt x="905522" y="741985"/>
                </a:lnTo>
                <a:lnTo>
                  <a:pt x="452761" y="968365"/>
                </a:lnTo>
                <a:lnTo>
                  <a:pt x="0" y="741985"/>
                </a:lnTo>
                <a:lnTo>
                  <a:pt x="0" y="22638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导师</a:t>
            </a:r>
            <a:endParaRPr lang="zh-CN" altLang="en-US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管理</a:t>
            </a:r>
            <a:endParaRPr lang="zh-CN" altLang="en-US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7036435" y="1967230"/>
            <a:ext cx="980440" cy="1133475"/>
          </a:xfrm>
          <a:custGeom>
            <a:avLst/>
            <a:gdLst>
              <a:gd name="connsiteX0" fmla="*/ 452761 w 905522"/>
              <a:gd name="connsiteY0" fmla="*/ 0 h 968365"/>
              <a:gd name="connsiteX1" fmla="*/ 905522 w 905522"/>
              <a:gd name="connsiteY1" fmla="*/ 226381 h 968365"/>
              <a:gd name="connsiteX2" fmla="*/ 905522 w 905522"/>
              <a:gd name="connsiteY2" fmla="*/ 741985 h 968365"/>
              <a:gd name="connsiteX3" fmla="*/ 452761 w 905522"/>
              <a:gd name="connsiteY3" fmla="*/ 968365 h 968365"/>
              <a:gd name="connsiteX4" fmla="*/ 0 w 905522"/>
              <a:gd name="connsiteY4" fmla="*/ 741985 h 968365"/>
              <a:gd name="connsiteX5" fmla="*/ 0 w 905522"/>
              <a:gd name="connsiteY5" fmla="*/ 226381 h 96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522" h="968365">
                <a:moveTo>
                  <a:pt x="452761" y="0"/>
                </a:moveTo>
                <a:lnTo>
                  <a:pt x="905522" y="226381"/>
                </a:lnTo>
                <a:lnTo>
                  <a:pt x="905522" y="741985"/>
                </a:lnTo>
                <a:lnTo>
                  <a:pt x="452761" y="968365"/>
                </a:lnTo>
                <a:lnTo>
                  <a:pt x="0" y="741985"/>
                </a:lnTo>
                <a:lnTo>
                  <a:pt x="0" y="22638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实习</a:t>
            </a:r>
            <a:endParaRPr lang="zh-CN" altLang="en-US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检查</a:t>
            </a:r>
            <a:endParaRPr lang="zh-CN" altLang="en-US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7612380" y="1002665"/>
            <a:ext cx="980440" cy="1133475"/>
          </a:xfrm>
          <a:custGeom>
            <a:avLst/>
            <a:gdLst>
              <a:gd name="connsiteX0" fmla="*/ 452761 w 905522"/>
              <a:gd name="connsiteY0" fmla="*/ 0 h 968365"/>
              <a:gd name="connsiteX1" fmla="*/ 905522 w 905522"/>
              <a:gd name="connsiteY1" fmla="*/ 226381 h 968365"/>
              <a:gd name="connsiteX2" fmla="*/ 905522 w 905522"/>
              <a:gd name="connsiteY2" fmla="*/ 741985 h 968365"/>
              <a:gd name="connsiteX3" fmla="*/ 452761 w 905522"/>
              <a:gd name="connsiteY3" fmla="*/ 968365 h 968365"/>
              <a:gd name="connsiteX4" fmla="*/ 0 w 905522"/>
              <a:gd name="connsiteY4" fmla="*/ 741985 h 968365"/>
              <a:gd name="connsiteX5" fmla="*/ 0 w 905522"/>
              <a:gd name="connsiteY5" fmla="*/ 226381 h 96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522" h="968365">
                <a:moveTo>
                  <a:pt x="452761" y="0"/>
                </a:moveTo>
                <a:lnTo>
                  <a:pt x="905522" y="226381"/>
                </a:lnTo>
                <a:lnTo>
                  <a:pt x="905522" y="741985"/>
                </a:lnTo>
                <a:lnTo>
                  <a:pt x="452761" y="968365"/>
                </a:lnTo>
                <a:lnTo>
                  <a:pt x="0" y="741985"/>
                </a:lnTo>
                <a:lnTo>
                  <a:pt x="0" y="22638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任务</a:t>
            </a:r>
            <a:endParaRPr lang="zh-CN" altLang="en-US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管理</a:t>
            </a:r>
            <a:endParaRPr lang="zh-CN" altLang="en-US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8196580" y="1967230"/>
            <a:ext cx="980440" cy="1133475"/>
          </a:xfrm>
          <a:custGeom>
            <a:avLst/>
            <a:gdLst>
              <a:gd name="connsiteX0" fmla="*/ 452761 w 905522"/>
              <a:gd name="connsiteY0" fmla="*/ 0 h 968365"/>
              <a:gd name="connsiteX1" fmla="*/ 905522 w 905522"/>
              <a:gd name="connsiteY1" fmla="*/ 226381 h 968365"/>
              <a:gd name="connsiteX2" fmla="*/ 905522 w 905522"/>
              <a:gd name="connsiteY2" fmla="*/ 741985 h 968365"/>
              <a:gd name="connsiteX3" fmla="*/ 452761 w 905522"/>
              <a:gd name="connsiteY3" fmla="*/ 968365 h 968365"/>
              <a:gd name="connsiteX4" fmla="*/ 0 w 905522"/>
              <a:gd name="connsiteY4" fmla="*/ 741985 h 968365"/>
              <a:gd name="connsiteX5" fmla="*/ 0 w 905522"/>
              <a:gd name="connsiteY5" fmla="*/ 226381 h 96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522" h="968365">
                <a:moveTo>
                  <a:pt x="452761" y="0"/>
                </a:moveTo>
                <a:lnTo>
                  <a:pt x="905522" y="226381"/>
                </a:lnTo>
                <a:lnTo>
                  <a:pt x="905522" y="741985"/>
                </a:lnTo>
                <a:lnTo>
                  <a:pt x="452761" y="968365"/>
                </a:lnTo>
                <a:lnTo>
                  <a:pt x="0" y="741985"/>
                </a:lnTo>
                <a:lnTo>
                  <a:pt x="0" y="22638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校企</a:t>
            </a:r>
            <a:endParaRPr lang="zh-CN" altLang="en-US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互评</a:t>
            </a:r>
            <a:endParaRPr lang="zh-CN" altLang="en-US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90867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577786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考试系统</a:t>
            </a:r>
            <a:endParaRPr lang="zh-CN" altLang="en-US" sz="14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5554" y="1255629"/>
            <a:ext cx="3236428" cy="363615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745" tIns="108372" rIns="216745" bIns="108372" anchor="ctr"/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US" altLang="zh-CN" sz="1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</a:rPr>
              <a:t>考试系统：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</a:endParaRPr>
          </a:p>
          <a:p>
            <a:pPr algn="l"/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</a:rPr>
              <a:t>以满足</a:t>
            </a:r>
            <a:r>
              <a:rPr lang="en-US" altLang="zh-CN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</a:rPr>
              <a:t>中职、高职、应本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</a:rPr>
              <a:t>等院校的考试基础需求为切入点，将</a:t>
            </a:r>
            <a:r>
              <a:rPr lang="en-US" altLang="zh-CN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</a:rPr>
              <a:t>线上、线下考试系统及综合评价系统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</a:rPr>
              <a:t>相结合，综合考虑与硬件实时对接及实际考试应用场景；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</a:endParaRPr>
          </a:p>
          <a:p>
            <a:pPr algn="l"/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</a:rPr>
              <a:t>搭建配套考试硬件设备，实现</a:t>
            </a:r>
            <a:r>
              <a:rPr lang="en-US" altLang="zh-CN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</a:rPr>
              <a:t>考试无纸化、管理标准化、信息智能化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</a:rPr>
              <a:t>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pic>
        <p:nvPicPr>
          <p:cNvPr id="54" name="图片 53"/>
          <p:cNvPicPr/>
          <p:nvPr/>
        </p:nvPicPr>
        <p:blipFill>
          <a:blip r:embed="rId1"/>
          <a:srcRect t="22450" b="1888"/>
          <a:stretch>
            <a:fillRect/>
          </a:stretch>
        </p:blipFill>
        <p:spPr>
          <a:xfrm>
            <a:off x="4644176" y="841683"/>
            <a:ext cx="6292516" cy="249282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矩形 54"/>
          <p:cNvSpPr/>
          <p:nvPr/>
        </p:nvSpPr>
        <p:spPr>
          <a:xfrm>
            <a:off x="4752340" y="3483610"/>
            <a:ext cx="6141720" cy="31375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086814" y="3602734"/>
            <a:ext cx="5472376" cy="2824837"/>
            <a:chOff x="1504153" y="-3505368"/>
            <a:chExt cx="7550988" cy="9707502"/>
          </a:xfrm>
        </p:grpSpPr>
        <p:sp>
          <p:nvSpPr>
            <p:cNvPr id="57" name="MH_Text_2"/>
            <p:cNvSpPr/>
            <p:nvPr>
              <p:custDataLst>
                <p:tags r:id="rId2"/>
              </p:custDataLst>
            </p:nvPr>
          </p:nvSpPr>
          <p:spPr bwMode="auto">
            <a:xfrm>
              <a:off x="5372378" y="-3505368"/>
              <a:ext cx="3677541" cy="100800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anchor="ctr">
              <a:noAutofit/>
            </a:bodyPr>
            <a:lstStyle/>
            <a:p>
              <a:pPr indent="179705" algn="just">
                <a:lnSpc>
                  <a:spcPct val="120000"/>
                </a:lnSpc>
              </a:pPr>
              <a:r>
                <a:rPr lang="en-US" altLang="zh-CN" sz="1200" b="1" dirty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</a:rPr>
                <a:t>1. </a:t>
              </a:r>
              <a:r>
                <a:rPr lang="zh-CN" altLang="en-US" sz="1200" b="1" dirty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</a:rPr>
                <a:t>题型全面，完美拓展</a:t>
              </a:r>
              <a:endParaRPr lang="zh-CN" altLang="en-US" sz="1200" b="1" dirty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58" name="MH_Text_3"/>
            <p:cNvSpPr/>
            <p:nvPr>
              <p:custDataLst>
                <p:tags r:id="rId3"/>
              </p:custDataLst>
            </p:nvPr>
          </p:nvSpPr>
          <p:spPr bwMode="auto">
            <a:xfrm>
              <a:off x="1504153" y="3767593"/>
              <a:ext cx="3677541" cy="100800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anchor="ctr">
              <a:noAutofit/>
            </a:bodyPr>
            <a:lstStyle/>
            <a:p>
              <a:pPr indent="179705" algn="just">
                <a:lnSpc>
                  <a:spcPct val="120000"/>
                </a:lnSpc>
              </a:pPr>
              <a:r>
                <a:rPr lang="en-US" altLang="zh-CN" sz="1200" b="1" dirty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</a:rPr>
                <a:t>5</a:t>
              </a:r>
              <a:r>
                <a:rPr lang="en-US" altLang="zh-CN" sz="12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</a:rPr>
                <a:t>. </a:t>
              </a:r>
              <a:r>
                <a:rPr lang="zh-CN" altLang="en-US" sz="12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</a:rPr>
                <a:t>线上线下，轻松交互</a:t>
              </a:r>
              <a:endParaRPr lang="zh-CN" altLang="zh-CN" sz="1200" b="1" dirty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59" name="MH_Text_1"/>
            <p:cNvSpPr/>
            <p:nvPr>
              <p:custDataLst>
                <p:tags r:id="rId4"/>
              </p:custDataLst>
            </p:nvPr>
          </p:nvSpPr>
          <p:spPr bwMode="auto">
            <a:xfrm>
              <a:off x="5372960" y="-1009995"/>
              <a:ext cx="3677541" cy="100800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anchor="ctr">
              <a:noAutofit/>
            </a:bodyPr>
            <a:lstStyle/>
            <a:p>
              <a:pPr indent="179705" algn="just">
                <a:lnSpc>
                  <a:spcPct val="120000"/>
                </a:lnSpc>
              </a:pPr>
              <a:r>
                <a:rPr lang="en-US" altLang="zh-CN" sz="1200" b="1" dirty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</a:rPr>
                <a:t>3. </a:t>
              </a:r>
              <a:r>
                <a:rPr lang="zh-CN" altLang="en-US" sz="1200" b="1" dirty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</a:rPr>
                <a:t>自由组卷，批量导入</a:t>
              </a:r>
              <a:endParaRPr lang="zh-CN" altLang="en-US" sz="1200" b="1" dirty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60" name="MH_Text_1"/>
            <p:cNvSpPr/>
            <p:nvPr>
              <p:custDataLst>
                <p:tags r:id="rId5"/>
              </p:custDataLst>
            </p:nvPr>
          </p:nvSpPr>
          <p:spPr bwMode="auto">
            <a:xfrm>
              <a:off x="5377600" y="-2271025"/>
              <a:ext cx="3677541" cy="100800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anchor="ctr">
              <a:noAutofit/>
            </a:bodyPr>
            <a:lstStyle/>
            <a:p>
              <a:pPr indent="179705" algn="just">
                <a:lnSpc>
                  <a:spcPct val="120000"/>
                </a:lnSpc>
              </a:pPr>
              <a:r>
                <a:rPr lang="en-US" altLang="zh-CN" sz="1200" b="1" dirty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</a:rPr>
                <a:t>2. </a:t>
              </a:r>
              <a:r>
                <a:rPr lang="zh-CN" altLang="en-US" sz="1200" b="1" dirty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</a:rPr>
                <a:t>各种附件，轻松添加</a:t>
              </a:r>
              <a:endParaRPr lang="zh-CN" altLang="en-US" sz="1200" b="1" dirty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61" name="MH_Text_1"/>
            <p:cNvSpPr/>
            <p:nvPr>
              <p:custDataLst>
                <p:tags r:id="rId6"/>
              </p:custDataLst>
            </p:nvPr>
          </p:nvSpPr>
          <p:spPr bwMode="auto">
            <a:xfrm>
              <a:off x="1504809" y="5194133"/>
              <a:ext cx="3677541" cy="100800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anchor="ctr">
              <a:noAutofit/>
            </a:bodyPr>
            <a:lstStyle/>
            <a:p>
              <a:pPr indent="179705" algn="just">
                <a:lnSpc>
                  <a:spcPct val="120000"/>
                </a:lnSpc>
              </a:pPr>
              <a:r>
                <a:rPr lang="en-US" altLang="zh-CN" sz="1200" b="1" dirty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</a:rPr>
                <a:t>6</a:t>
              </a:r>
              <a:r>
                <a:rPr lang="en-US" altLang="zh-CN" sz="12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</a:rPr>
                <a:t>.</a:t>
              </a:r>
              <a:r>
                <a:rPr lang="zh-CN" altLang="en-US" sz="1200" b="1" dirty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</a:rPr>
                <a:t>虚实考场，双向结合</a:t>
              </a:r>
              <a:endParaRPr lang="zh-CN" altLang="zh-CN" sz="1200" b="1" dirty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62" name="MH_Text_1"/>
            <p:cNvSpPr/>
            <p:nvPr>
              <p:custDataLst>
                <p:tags r:id="rId7"/>
              </p:custDataLst>
            </p:nvPr>
          </p:nvSpPr>
          <p:spPr bwMode="auto">
            <a:xfrm>
              <a:off x="1504810" y="2368270"/>
              <a:ext cx="3677541" cy="100800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anchor="ctr">
              <a:noAutofit/>
            </a:bodyPr>
            <a:lstStyle/>
            <a:p>
              <a:pPr indent="179705" algn="just">
                <a:lnSpc>
                  <a:spcPct val="120000"/>
                </a:lnSpc>
              </a:pPr>
              <a:r>
                <a:rPr lang="en-US" altLang="zh-CN" sz="1200" b="1" dirty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</a:rPr>
                <a:t>4. </a:t>
              </a:r>
              <a:r>
                <a:rPr lang="zh-CN" altLang="en-US" sz="1200" b="1" dirty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</a:rPr>
                <a:t>数据同步，安全无忧</a:t>
              </a:r>
              <a:endParaRPr lang="zh-CN" altLang="en-US" sz="1200" b="1" dirty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</p:grpSp>
      <p:sp>
        <p:nvSpPr>
          <p:cNvPr id="12297" name="Rectangle 9" descr="psb"/>
          <p:cNvSpPr>
            <a:spLocks noChangeArrowheads="1"/>
          </p:cNvSpPr>
          <p:nvPr/>
        </p:nvSpPr>
        <p:spPr bwMode="auto">
          <a:xfrm>
            <a:off x="5086985" y="3483610"/>
            <a:ext cx="2648585" cy="1590675"/>
          </a:xfrm>
          <a:prstGeom prst="rect">
            <a:avLst/>
          </a:prstGeom>
          <a:blipFill dpi="0" rotWithShape="1">
            <a:blip r:embed="rId8" cstate="screen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140700" y="5074285"/>
            <a:ext cx="2414905" cy="1546225"/>
          </a:xfrm>
          <a:prstGeom prst="rect">
            <a:avLst/>
          </a:prstGeom>
          <a:blipFill dpi="0" rotWithShape="1">
            <a:blip r:embed="rId9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支撑平台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统一管理平台</a:t>
            </a:r>
            <a:endParaRPr lang="zh-CN" altLang="en-US" sz="16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27" name="Text Placeholder 33"/>
          <p:cNvSpPr txBox="1"/>
          <p:nvPr/>
        </p:nvSpPr>
        <p:spPr>
          <a:xfrm>
            <a:off x="596900" y="698500"/>
            <a:ext cx="10998835" cy="170243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16745" tIns="108372" rIns="216745" bIns="10837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lvl="0" algn="l" fontAlgn="auto"/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 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统一管理平台</a:t>
            </a:r>
            <a:r>
              <a:rPr lang="zh-CN" altLang="en-US" sz="1800" b="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：</a:t>
            </a:r>
            <a:endParaRPr lang="zh-CN" altLang="en-US" sz="1600" b="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lvl="0" indent="0" algn="l" fontAlgn="auto"/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基于最新发布的国家标准（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GB/T 36342-2018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）智慧校园总体框架，构建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统一信息门户、统一身份认证、统一数据中心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，对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管理、教学、科研、生活、文化和服务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的所有信息、数据、资源进行整合、集成及分析，为学校教学模式改革、教学方法创新、精细化管理、科学化决策提供支持。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806055" y="5008245"/>
            <a:ext cx="1753870" cy="1627505"/>
            <a:chOff x="13477" y="7809"/>
            <a:chExt cx="2762" cy="2563"/>
          </a:xfrm>
        </p:grpSpPr>
        <p:sp>
          <p:nvSpPr>
            <p:cNvPr id="18451" name="TextBox 13"/>
            <p:cNvSpPr txBox="1">
              <a:spLocks noChangeArrowheads="1"/>
            </p:cNvSpPr>
            <p:nvPr/>
          </p:nvSpPr>
          <p:spPr bwMode="auto">
            <a:xfrm>
              <a:off x="13477" y="7809"/>
              <a:ext cx="2306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b="1" dirty="0">
                  <a:solidFill>
                    <a:srgbClr val="28B3BE"/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统一身份认证</a:t>
              </a:r>
              <a:endParaRPr lang="zh-CN" altLang="en-US" b="1" dirty="0">
                <a:solidFill>
                  <a:srgbClr val="28B3BE"/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</p:txBody>
        </p:sp>
        <p:sp>
          <p:nvSpPr>
            <p:cNvPr id="4" name="TextBox 13"/>
            <p:cNvSpPr txBox="1">
              <a:spLocks noChangeArrowheads="1"/>
            </p:cNvSpPr>
            <p:nvPr/>
          </p:nvSpPr>
          <p:spPr bwMode="auto">
            <a:xfrm>
              <a:off x="13477" y="8338"/>
              <a:ext cx="2763" cy="2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marL="285750" indent="-285750" algn="l" fontAlgn="auto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bg2">
                      <a:lumMod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单点登录</a:t>
              </a:r>
              <a:endParaRPr lang="zh-CN" altLang="en-US" sz="1400" b="1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  <a:p>
              <a:pPr marL="285750" indent="-285750" algn="l" fontAlgn="auto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bg2">
                      <a:lumMod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统一权限</a:t>
              </a:r>
              <a:endParaRPr lang="zh-CN" altLang="en-US" sz="1400" b="1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  <a:p>
              <a:pPr marL="285750" indent="-285750" algn="l" fontAlgn="auto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bg2">
                      <a:lumMod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统一用户</a:t>
              </a:r>
              <a:endParaRPr lang="zh-CN" altLang="en-US" sz="1400" b="1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  <a:p>
              <a:pPr marL="285750" indent="-285750" algn="l" fontAlgn="auto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400" b="1" dirty="0">
                  <a:solidFill>
                    <a:schemeClr val="bg2">
                      <a:lumMod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......</a:t>
              </a:r>
              <a:endParaRPr lang="en-US" altLang="zh-CN" sz="1400" b="1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805420" y="2400935"/>
            <a:ext cx="1753870" cy="1618615"/>
            <a:chOff x="14177" y="4516"/>
            <a:chExt cx="2762" cy="2549"/>
          </a:xfrm>
        </p:grpSpPr>
        <p:sp>
          <p:nvSpPr>
            <p:cNvPr id="18446" name="TextBox 13"/>
            <p:cNvSpPr txBox="1">
              <a:spLocks noChangeArrowheads="1"/>
            </p:cNvSpPr>
            <p:nvPr/>
          </p:nvSpPr>
          <p:spPr bwMode="auto">
            <a:xfrm>
              <a:off x="14177" y="5031"/>
              <a:ext cx="2763" cy="2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marL="285750" indent="-285750" algn="l" fontAlgn="auto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bg2">
                      <a:lumMod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信息发布与管理</a:t>
              </a:r>
              <a:endParaRPr lang="zh-CN" altLang="en-US" sz="1400" b="1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  <a:p>
              <a:pPr marL="285750" indent="-285750" algn="l" fontAlgn="auto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bg2">
                      <a:lumMod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个性化门户</a:t>
              </a:r>
              <a:endParaRPr lang="zh-CN" altLang="en-US" sz="1400" b="1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  <a:p>
              <a:pPr marL="285750" indent="-285750" algn="l" fontAlgn="auto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bg2">
                      <a:lumMod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应用集成</a:t>
              </a:r>
              <a:endParaRPr lang="zh-CN" altLang="en-US" sz="1400" b="1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  <a:p>
              <a:pPr marL="285750" indent="-285750" algn="l" fontAlgn="auto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400" b="1" dirty="0">
                  <a:solidFill>
                    <a:schemeClr val="bg2">
                      <a:lumMod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......</a:t>
              </a:r>
              <a:endParaRPr lang="en-US" altLang="zh-CN" sz="1400" b="1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</p:txBody>
        </p:sp>
        <p:sp>
          <p:nvSpPr>
            <p:cNvPr id="5" name="TextBox 13"/>
            <p:cNvSpPr txBox="1">
              <a:spLocks noChangeArrowheads="1"/>
            </p:cNvSpPr>
            <p:nvPr/>
          </p:nvSpPr>
          <p:spPr bwMode="auto">
            <a:xfrm>
              <a:off x="14177" y="4516"/>
              <a:ext cx="2306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b="1" dirty="0">
                  <a:solidFill>
                    <a:schemeClr val="accent5">
                      <a:lumMod val="7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统一信息门户</a:t>
              </a:r>
              <a:endParaRPr lang="zh-CN" altLang="en-US" b="1" dirty="0">
                <a:solidFill>
                  <a:schemeClr val="accent5">
                    <a:lumMod val="7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434590" y="2545715"/>
            <a:ext cx="1755140" cy="1941195"/>
            <a:chOff x="2041" y="7902"/>
            <a:chExt cx="2764" cy="3057"/>
          </a:xfrm>
        </p:grpSpPr>
        <p:sp>
          <p:nvSpPr>
            <p:cNvPr id="6" name="TextBox 13"/>
            <p:cNvSpPr txBox="1">
              <a:spLocks noChangeArrowheads="1"/>
            </p:cNvSpPr>
            <p:nvPr/>
          </p:nvSpPr>
          <p:spPr bwMode="auto">
            <a:xfrm>
              <a:off x="2041" y="7902"/>
              <a:ext cx="2764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b="1" dirty="0">
                  <a:solidFill>
                    <a:srgbClr val="27A188"/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统一数据中心</a:t>
              </a:r>
              <a:endParaRPr lang="zh-CN" altLang="en-US" b="1" dirty="0">
                <a:solidFill>
                  <a:srgbClr val="27A188"/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</p:txBody>
        </p:sp>
        <p:sp>
          <p:nvSpPr>
            <p:cNvPr id="7" name="TextBox 13"/>
            <p:cNvSpPr txBox="1">
              <a:spLocks noChangeArrowheads="1"/>
            </p:cNvSpPr>
            <p:nvPr/>
          </p:nvSpPr>
          <p:spPr bwMode="auto">
            <a:xfrm>
              <a:off x="2042" y="8415"/>
              <a:ext cx="2763" cy="2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marL="285750" indent="-285750" algn="l" fontAlgn="auto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bg2">
                      <a:lumMod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信息标准</a:t>
              </a:r>
              <a:endParaRPr lang="zh-CN" altLang="en-US" sz="1400" b="1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  <a:p>
              <a:pPr marL="285750" indent="-285750" algn="l" fontAlgn="auto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bg2">
                      <a:lumMod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数据访问接口</a:t>
              </a:r>
              <a:endParaRPr lang="zh-CN" altLang="en-US" sz="1400" b="1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  <a:p>
              <a:pPr marL="285750" indent="-285750" algn="l" fontAlgn="auto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bg2">
                      <a:lumMod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数据交换引擎</a:t>
              </a:r>
              <a:endParaRPr lang="zh-CN" altLang="en-US" sz="1400" b="1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  <a:p>
              <a:pPr marL="285750" indent="-285750" algn="l" fontAlgn="auto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bg2">
                      <a:lumMod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数据挖掘分析</a:t>
              </a:r>
              <a:endParaRPr lang="zh-CN" altLang="en-US" sz="1400" b="1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  <a:p>
              <a:pPr marL="285750" indent="-285750" algn="l" fontAlgn="auto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400" b="1" dirty="0">
                  <a:solidFill>
                    <a:schemeClr val="bg2">
                      <a:lumMod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......</a:t>
              </a:r>
              <a:endParaRPr lang="en-US" altLang="zh-CN" sz="1400" b="1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89730" y="2822575"/>
            <a:ext cx="3557270" cy="3080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统一信息门户</a:t>
            </a:r>
            <a:endParaRPr lang="zh-CN" altLang="en-US" sz="14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27" name="Text Placeholder 33"/>
          <p:cNvSpPr txBox="1"/>
          <p:nvPr/>
        </p:nvSpPr>
        <p:spPr>
          <a:xfrm>
            <a:off x="732155" y="769620"/>
            <a:ext cx="10692130" cy="14979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16745" tIns="108372" rIns="216745" bIns="10837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lvl="0" algn="l"/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  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统一信息门户</a:t>
            </a:r>
            <a:r>
              <a:rPr lang="zh-CN" altLang="en-US" sz="1800" b="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：</a:t>
            </a:r>
            <a:endParaRPr lang="zh-CN" altLang="en-US" sz="1800" b="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lvl="0" indent="0" algn="l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集成学校业务系统中各种应用服务，将分立于各个业务系统的功能有效地组织起来，为各类用户提供一个统一的信息服务入口；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灵活的主题、模板以及菜单配置，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功能模块灵活组合，为全校师生提供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“一站式”、“个性化”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的信息服务；同时实现对校内外的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信息公开与宣传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，打造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校园综合信息门户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。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75640" y="2637155"/>
            <a:ext cx="6278880" cy="3762375"/>
            <a:chOff x="1064" y="4153"/>
            <a:chExt cx="9888" cy="5925"/>
          </a:xfrm>
        </p:grpSpPr>
        <p:sp>
          <p:nvSpPr>
            <p:cNvPr id="18436" name="Freeform 78"/>
            <p:cNvSpPr/>
            <p:nvPr/>
          </p:nvSpPr>
          <p:spPr bwMode="auto">
            <a:xfrm rot="1794316">
              <a:off x="3439" y="5795"/>
              <a:ext cx="2298" cy="2132"/>
            </a:xfrm>
            <a:custGeom>
              <a:avLst/>
              <a:gdLst>
                <a:gd name="T0" fmla="*/ 2147483647 w 819"/>
                <a:gd name="T1" fmla="*/ 2147483647 h 819"/>
                <a:gd name="T2" fmla="*/ 2147483647 w 819"/>
                <a:gd name="T3" fmla="*/ 2147483647 h 819"/>
                <a:gd name="T4" fmla="*/ 2147483647 w 819"/>
                <a:gd name="T5" fmla="*/ 2147483647 h 819"/>
                <a:gd name="T6" fmla="*/ 2147483647 w 819"/>
                <a:gd name="T7" fmla="*/ 2147483647 h 819"/>
                <a:gd name="T8" fmla="*/ 2147483647 w 819"/>
                <a:gd name="T9" fmla="*/ 2147483647 h 819"/>
                <a:gd name="T10" fmla="*/ 2147483647 w 819"/>
                <a:gd name="T11" fmla="*/ 2147483647 h 819"/>
                <a:gd name="T12" fmla="*/ 2147483647 w 819"/>
                <a:gd name="T13" fmla="*/ 2147483647 h 819"/>
                <a:gd name="T14" fmla="*/ 2147483647 w 819"/>
                <a:gd name="T15" fmla="*/ 2147483647 h 819"/>
                <a:gd name="T16" fmla="*/ 2147483647 w 819"/>
                <a:gd name="T17" fmla="*/ 2147483647 h 819"/>
                <a:gd name="T18" fmla="*/ 2147483647 w 819"/>
                <a:gd name="T19" fmla="*/ 2147483647 h 819"/>
                <a:gd name="T20" fmla="*/ 2147483647 w 819"/>
                <a:gd name="T21" fmla="*/ 2147483647 h 819"/>
                <a:gd name="T22" fmla="*/ 2147483647 w 819"/>
                <a:gd name="T23" fmla="*/ 2147483647 h 819"/>
                <a:gd name="T24" fmla="*/ 2147483647 w 819"/>
                <a:gd name="T25" fmla="*/ 2147483647 h 819"/>
                <a:gd name="T26" fmla="*/ 2147483647 w 819"/>
                <a:gd name="T27" fmla="*/ 2147483647 h 819"/>
                <a:gd name="T28" fmla="*/ 2147483647 w 819"/>
                <a:gd name="T29" fmla="*/ 2147483647 h 819"/>
                <a:gd name="T30" fmla="*/ 2147483647 w 819"/>
                <a:gd name="T31" fmla="*/ 2147483647 h 819"/>
                <a:gd name="T32" fmla="*/ 2147483647 w 819"/>
                <a:gd name="T33" fmla="*/ 2147483647 h 819"/>
                <a:gd name="T34" fmla="*/ 2147483647 w 819"/>
                <a:gd name="T35" fmla="*/ 2147483647 h 819"/>
                <a:gd name="T36" fmla="*/ 2147483647 w 819"/>
                <a:gd name="T37" fmla="*/ 2147483647 h 819"/>
                <a:gd name="T38" fmla="*/ 2147483647 w 819"/>
                <a:gd name="T39" fmla="*/ 2147483647 h 819"/>
                <a:gd name="T40" fmla="*/ 2147483647 w 819"/>
                <a:gd name="T41" fmla="*/ 2147483647 h 819"/>
                <a:gd name="T42" fmla="*/ 2147483647 w 819"/>
                <a:gd name="T43" fmla="*/ 2147483647 h 819"/>
                <a:gd name="T44" fmla="*/ 2147483647 w 819"/>
                <a:gd name="T45" fmla="*/ 2147483647 h 819"/>
                <a:gd name="T46" fmla="*/ 2147483647 w 819"/>
                <a:gd name="T47" fmla="*/ 2147483647 h 819"/>
                <a:gd name="T48" fmla="*/ 2147483647 w 819"/>
                <a:gd name="T49" fmla="*/ 2147483647 h 819"/>
                <a:gd name="T50" fmla="*/ 2147483647 w 819"/>
                <a:gd name="T51" fmla="*/ 2147483647 h 819"/>
                <a:gd name="T52" fmla="*/ 2147483647 w 819"/>
                <a:gd name="T53" fmla="*/ 2147483647 h 819"/>
                <a:gd name="T54" fmla="*/ 2147483647 w 819"/>
                <a:gd name="T55" fmla="*/ 2147483647 h 819"/>
                <a:gd name="T56" fmla="*/ 2147483647 w 819"/>
                <a:gd name="T57" fmla="*/ 2147483647 h 81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19"/>
                <a:gd name="T88" fmla="*/ 0 h 819"/>
                <a:gd name="T89" fmla="*/ 819 w 819"/>
                <a:gd name="T90" fmla="*/ 819 h 81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19" h="819">
                  <a:moveTo>
                    <a:pt x="399" y="216"/>
                  </a:moveTo>
                  <a:cubicBezTo>
                    <a:pt x="465" y="216"/>
                    <a:pt x="480" y="200"/>
                    <a:pt x="472" y="181"/>
                  </a:cubicBezTo>
                  <a:cubicBezTo>
                    <a:pt x="455" y="144"/>
                    <a:pt x="425" y="139"/>
                    <a:pt x="433" y="88"/>
                  </a:cubicBezTo>
                  <a:cubicBezTo>
                    <a:pt x="447" y="0"/>
                    <a:pt x="588" y="0"/>
                    <a:pt x="601" y="88"/>
                  </a:cubicBezTo>
                  <a:cubicBezTo>
                    <a:pt x="609" y="139"/>
                    <a:pt x="580" y="144"/>
                    <a:pt x="563" y="181"/>
                  </a:cubicBezTo>
                  <a:cubicBezTo>
                    <a:pt x="554" y="200"/>
                    <a:pt x="570" y="216"/>
                    <a:pt x="636" y="216"/>
                  </a:cubicBezTo>
                  <a:cubicBezTo>
                    <a:pt x="819" y="216"/>
                    <a:pt x="819" y="216"/>
                    <a:pt x="819" y="216"/>
                  </a:cubicBezTo>
                  <a:cubicBezTo>
                    <a:pt x="819" y="399"/>
                    <a:pt x="819" y="399"/>
                    <a:pt x="819" y="399"/>
                  </a:cubicBezTo>
                  <a:cubicBezTo>
                    <a:pt x="819" y="465"/>
                    <a:pt x="803" y="481"/>
                    <a:pt x="784" y="472"/>
                  </a:cubicBezTo>
                  <a:cubicBezTo>
                    <a:pt x="747" y="455"/>
                    <a:pt x="742" y="426"/>
                    <a:pt x="691" y="434"/>
                  </a:cubicBezTo>
                  <a:cubicBezTo>
                    <a:pt x="603" y="447"/>
                    <a:pt x="603" y="588"/>
                    <a:pt x="691" y="602"/>
                  </a:cubicBezTo>
                  <a:cubicBezTo>
                    <a:pt x="742" y="610"/>
                    <a:pt x="747" y="580"/>
                    <a:pt x="784" y="563"/>
                  </a:cubicBezTo>
                  <a:cubicBezTo>
                    <a:pt x="803" y="555"/>
                    <a:pt x="819" y="570"/>
                    <a:pt x="819" y="636"/>
                  </a:cubicBezTo>
                  <a:cubicBezTo>
                    <a:pt x="819" y="819"/>
                    <a:pt x="819" y="819"/>
                    <a:pt x="819" y="819"/>
                  </a:cubicBezTo>
                  <a:cubicBezTo>
                    <a:pt x="636" y="819"/>
                    <a:pt x="636" y="819"/>
                    <a:pt x="636" y="819"/>
                  </a:cubicBezTo>
                  <a:cubicBezTo>
                    <a:pt x="570" y="819"/>
                    <a:pt x="554" y="803"/>
                    <a:pt x="563" y="784"/>
                  </a:cubicBezTo>
                  <a:cubicBezTo>
                    <a:pt x="580" y="747"/>
                    <a:pt x="609" y="743"/>
                    <a:pt x="601" y="691"/>
                  </a:cubicBezTo>
                  <a:cubicBezTo>
                    <a:pt x="588" y="603"/>
                    <a:pt x="447" y="603"/>
                    <a:pt x="433" y="691"/>
                  </a:cubicBezTo>
                  <a:cubicBezTo>
                    <a:pt x="425" y="743"/>
                    <a:pt x="455" y="747"/>
                    <a:pt x="472" y="784"/>
                  </a:cubicBezTo>
                  <a:cubicBezTo>
                    <a:pt x="480" y="803"/>
                    <a:pt x="465" y="819"/>
                    <a:pt x="399" y="819"/>
                  </a:cubicBezTo>
                  <a:cubicBezTo>
                    <a:pt x="216" y="819"/>
                    <a:pt x="216" y="819"/>
                    <a:pt x="216" y="819"/>
                  </a:cubicBezTo>
                  <a:cubicBezTo>
                    <a:pt x="216" y="636"/>
                    <a:pt x="216" y="636"/>
                    <a:pt x="216" y="636"/>
                  </a:cubicBezTo>
                  <a:cubicBezTo>
                    <a:pt x="216" y="570"/>
                    <a:pt x="200" y="555"/>
                    <a:pt x="180" y="563"/>
                  </a:cubicBezTo>
                  <a:cubicBezTo>
                    <a:pt x="144" y="580"/>
                    <a:pt x="139" y="610"/>
                    <a:pt x="88" y="602"/>
                  </a:cubicBezTo>
                  <a:cubicBezTo>
                    <a:pt x="0" y="588"/>
                    <a:pt x="0" y="447"/>
                    <a:pt x="88" y="434"/>
                  </a:cubicBezTo>
                  <a:cubicBezTo>
                    <a:pt x="139" y="426"/>
                    <a:pt x="144" y="455"/>
                    <a:pt x="180" y="472"/>
                  </a:cubicBezTo>
                  <a:cubicBezTo>
                    <a:pt x="200" y="481"/>
                    <a:pt x="216" y="465"/>
                    <a:pt x="216" y="399"/>
                  </a:cubicBezTo>
                  <a:cubicBezTo>
                    <a:pt x="216" y="216"/>
                    <a:pt x="216" y="216"/>
                    <a:pt x="216" y="216"/>
                  </a:cubicBezTo>
                  <a:lnTo>
                    <a:pt x="399" y="216"/>
                  </a:lnTo>
                  <a:close/>
                </a:path>
              </a:pathLst>
            </a:custGeom>
            <a:solidFill>
              <a:srgbClr val="4886D8"/>
            </a:solidFill>
            <a:ln w="19050">
              <a:solidFill>
                <a:srgbClr val="FFFFFF"/>
              </a:solidFill>
              <a:bevel/>
            </a:ln>
          </p:spPr>
          <p:txBody>
            <a:bodyPr lIns="91262" tIns="45631" rIns="91262" bIns="4563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37" name="Freeform 76"/>
            <p:cNvSpPr/>
            <p:nvPr/>
          </p:nvSpPr>
          <p:spPr bwMode="auto">
            <a:xfrm rot="1794316">
              <a:off x="5904" y="6036"/>
              <a:ext cx="2232" cy="2119"/>
            </a:xfrm>
            <a:custGeom>
              <a:avLst/>
              <a:gdLst>
                <a:gd name="T0" fmla="*/ 2147483647 w 819"/>
                <a:gd name="T1" fmla="*/ 2147483647 h 819"/>
                <a:gd name="T2" fmla="*/ 2147483647 w 819"/>
                <a:gd name="T3" fmla="*/ 2147483647 h 819"/>
                <a:gd name="T4" fmla="*/ 2147483647 w 819"/>
                <a:gd name="T5" fmla="*/ 2147483647 h 819"/>
                <a:gd name="T6" fmla="*/ 2147483647 w 819"/>
                <a:gd name="T7" fmla="*/ 2147483647 h 819"/>
                <a:gd name="T8" fmla="*/ 2147483647 w 819"/>
                <a:gd name="T9" fmla="*/ 2147483647 h 819"/>
                <a:gd name="T10" fmla="*/ 2147483647 w 819"/>
                <a:gd name="T11" fmla="*/ 2147483647 h 819"/>
                <a:gd name="T12" fmla="*/ 2147483647 w 819"/>
                <a:gd name="T13" fmla="*/ 2147483647 h 819"/>
                <a:gd name="T14" fmla="*/ 2147483647 w 819"/>
                <a:gd name="T15" fmla="*/ 2147483647 h 819"/>
                <a:gd name="T16" fmla="*/ 2147483647 w 819"/>
                <a:gd name="T17" fmla="*/ 2147483647 h 819"/>
                <a:gd name="T18" fmla="*/ 2147483647 w 819"/>
                <a:gd name="T19" fmla="*/ 2147483647 h 819"/>
                <a:gd name="T20" fmla="*/ 2147483647 w 819"/>
                <a:gd name="T21" fmla="*/ 2147483647 h 819"/>
                <a:gd name="T22" fmla="*/ 2147483647 w 819"/>
                <a:gd name="T23" fmla="*/ 2147483647 h 819"/>
                <a:gd name="T24" fmla="*/ 2147483647 w 819"/>
                <a:gd name="T25" fmla="*/ 2147483647 h 819"/>
                <a:gd name="T26" fmla="*/ 2147483647 w 819"/>
                <a:gd name="T27" fmla="*/ 0 h 819"/>
                <a:gd name="T28" fmla="*/ 2147483647 w 819"/>
                <a:gd name="T29" fmla="*/ 0 h 819"/>
                <a:gd name="T30" fmla="*/ 2147483647 w 819"/>
                <a:gd name="T31" fmla="*/ 2147483647 h 819"/>
                <a:gd name="T32" fmla="*/ 2147483647 w 819"/>
                <a:gd name="T33" fmla="*/ 2147483647 h 819"/>
                <a:gd name="T34" fmla="*/ 2147483647 w 819"/>
                <a:gd name="T35" fmla="*/ 2147483647 h 819"/>
                <a:gd name="T36" fmla="*/ 2147483647 w 819"/>
                <a:gd name="T37" fmla="*/ 2147483647 h 819"/>
                <a:gd name="T38" fmla="*/ 2147483647 w 819"/>
                <a:gd name="T39" fmla="*/ 0 h 819"/>
                <a:gd name="T40" fmla="*/ 0 w 819"/>
                <a:gd name="T41" fmla="*/ 0 h 819"/>
                <a:gd name="T42" fmla="*/ 0 w 819"/>
                <a:gd name="T43" fmla="*/ 2147483647 h 819"/>
                <a:gd name="T44" fmla="*/ 2147483647 w 819"/>
                <a:gd name="T45" fmla="*/ 2147483647 h 819"/>
                <a:gd name="T46" fmla="*/ 2147483647 w 819"/>
                <a:gd name="T47" fmla="*/ 2147483647 h 819"/>
                <a:gd name="T48" fmla="*/ 2147483647 w 819"/>
                <a:gd name="T49" fmla="*/ 2147483647 h 819"/>
                <a:gd name="T50" fmla="*/ 2147483647 w 819"/>
                <a:gd name="T51" fmla="*/ 2147483647 h 819"/>
                <a:gd name="T52" fmla="*/ 0 w 819"/>
                <a:gd name="T53" fmla="*/ 2147483647 h 819"/>
                <a:gd name="T54" fmla="*/ 0 w 819"/>
                <a:gd name="T55" fmla="*/ 2147483647 h 819"/>
                <a:gd name="T56" fmla="*/ 2147483647 w 819"/>
                <a:gd name="T57" fmla="*/ 2147483647 h 81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19"/>
                <a:gd name="T88" fmla="*/ 0 h 819"/>
                <a:gd name="T89" fmla="*/ 819 w 819"/>
                <a:gd name="T90" fmla="*/ 819 h 81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19" h="819">
                  <a:moveTo>
                    <a:pt x="183" y="603"/>
                  </a:moveTo>
                  <a:cubicBezTo>
                    <a:pt x="249" y="603"/>
                    <a:pt x="265" y="619"/>
                    <a:pt x="256" y="638"/>
                  </a:cubicBezTo>
                  <a:cubicBezTo>
                    <a:pt x="239" y="675"/>
                    <a:pt x="210" y="680"/>
                    <a:pt x="218" y="731"/>
                  </a:cubicBezTo>
                  <a:cubicBezTo>
                    <a:pt x="231" y="819"/>
                    <a:pt x="372" y="819"/>
                    <a:pt x="386" y="731"/>
                  </a:cubicBezTo>
                  <a:cubicBezTo>
                    <a:pt x="394" y="680"/>
                    <a:pt x="364" y="675"/>
                    <a:pt x="347" y="638"/>
                  </a:cubicBezTo>
                  <a:cubicBezTo>
                    <a:pt x="339" y="619"/>
                    <a:pt x="354" y="603"/>
                    <a:pt x="420" y="603"/>
                  </a:cubicBezTo>
                  <a:cubicBezTo>
                    <a:pt x="603" y="603"/>
                    <a:pt x="603" y="603"/>
                    <a:pt x="603" y="603"/>
                  </a:cubicBezTo>
                  <a:cubicBezTo>
                    <a:pt x="603" y="420"/>
                    <a:pt x="603" y="420"/>
                    <a:pt x="603" y="420"/>
                  </a:cubicBezTo>
                  <a:cubicBezTo>
                    <a:pt x="603" y="354"/>
                    <a:pt x="619" y="338"/>
                    <a:pt x="639" y="347"/>
                  </a:cubicBezTo>
                  <a:cubicBezTo>
                    <a:pt x="675" y="364"/>
                    <a:pt x="680" y="393"/>
                    <a:pt x="731" y="385"/>
                  </a:cubicBezTo>
                  <a:cubicBezTo>
                    <a:pt x="819" y="372"/>
                    <a:pt x="819" y="231"/>
                    <a:pt x="731" y="217"/>
                  </a:cubicBezTo>
                  <a:cubicBezTo>
                    <a:pt x="680" y="209"/>
                    <a:pt x="675" y="239"/>
                    <a:pt x="639" y="256"/>
                  </a:cubicBezTo>
                  <a:cubicBezTo>
                    <a:pt x="619" y="264"/>
                    <a:pt x="603" y="249"/>
                    <a:pt x="603" y="183"/>
                  </a:cubicBezTo>
                  <a:cubicBezTo>
                    <a:pt x="603" y="0"/>
                    <a:pt x="603" y="0"/>
                    <a:pt x="60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354" y="0"/>
                    <a:pt x="339" y="16"/>
                    <a:pt x="347" y="35"/>
                  </a:cubicBezTo>
                  <a:cubicBezTo>
                    <a:pt x="364" y="72"/>
                    <a:pt x="394" y="76"/>
                    <a:pt x="386" y="128"/>
                  </a:cubicBezTo>
                  <a:cubicBezTo>
                    <a:pt x="372" y="216"/>
                    <a:pt x="231" y="216"/>
                    <a:pt x="218" y="128"/>
                  </a:cubicBezTo>
                  <a:cubicBezTo>
                    <a:pt x="210" y="76"/>
                    <a:pt x="239" y="72"/>
                    <a:pt x="256" y="35"/>
                  </a:cubicBezTo>
                  <a:cubicBezTo>
                    <a:pt x="265" y="16"/>
                    <a:pt x="249" y="0"/>
                    <a:pt x="1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249"/>
                    <a:pt x="16" y="264"/>
                    <a:pt x="35" y="256"/>
                  </a:cubicBezTo>
                  <a:cubicBezTo>
                    <a:pt x="72" y="239"/>
                    <a:pt x="77" y="209"/>
                    <a:pt x="128" y="217"/>
                  </a:cubicBezTo>
                  <a:cubicBezTo>
                    <a:pt x="216" y="231"/>
                    <a:pt x="216" y="372"/>
                    <a:pt x="128" y="385"/>
                  </a:cubicBezTo>
                  <a:cubicBezTo>
                    <a:pt x="77" y="393"/>
                    <a:pt x="72" y="364"/>
                    <a:pt x="35" y="347"/>
                  </a:cubicBezTo>
                  <a:cubicBezTo>
                    <a:pt x="16" y="338"/>
                    <a:pt x="0" y="354"/>
                    <a:pt x="0" y="420"/>
                  </a:cubicBezTo>
                  <a:cubicBezTo>
                    <a:pt x="0" y="603"/>
                    <a:pt x="0" y="603"/>
                    <a:pt x="0" y="603"/>
                  </a:cubicBezTo>
                  <a:lnTo>
                    <a:pt x="183" y="603"/>
                  </a:lnTo>
                  <a:close/>
                </a:path>
              </a:pathLst>
            </a:custGeom>
            <a:solidFill>
              <a:srgbClr val="4886D8"/>
            </a:solidFill>
            <a:ln w="19050">
              <a:solidFill>
                <a:srgbClr val="FFFFFF"/>
              </a:solidFill>
              <a:bevel/>
            </a:ln>
          </p:spPr>
          <p:txBody>
            <a:bodyPr lIns="91262" tIns="45631" rIns="91262" bIns="4563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38" name="Freeform 77"/>
            <p:cNvSpPr/>
            <p:nvPr/>
          </p:nvSpPr>
          <p:spPr bwMode="auto">
            <a:xfrm rot="1794316">
              <a:off x="4753" y="4703"/>
              <a:ext cx="2264" cy="2140"/>
            </a:xfrm>
            <a:custGeom>
              <a:avLst/>
              <a:gdLst>
                <a:gd name="T0" fmla="*/ 2147483647 w 819"/>
                <a:gd name="T1" fmla="*/ 2147483647 h 819"/>
                <a:gd name="T2" fmla="*/ 2147483647 w 819"/>
                <a:gd name="T3" fmla="*/ 2147483647 h 819"/>
                <a:gd name="T4" fmla="*/ 2147483647 w 819"/>
                <a:gd name="T5" fmla="*/ 2147483647 h 819"/>
                <a:gd name="T6" fmla="*/ 2147483647 w 819"/>
                <a:gd name="T7" fmla="*/ 2147483647 h 819"/>
                <a:gd name="T8" fmla="*/ 2147483647 w 819"/>
                <a:gd name="T9" fmla="*/ 2147483647 h 819"/>
                <a:gd name="T10" fmla="*/ 2147483647 w 819"/>
                <a:gd name="T11" fmla="*/ 2147483647 h 819"/>
                <a:gd name="T12" fmla="*/ 2147483647 w 819"/>
                <a:gd name="T13" fmla="*/ 2147483647 h 819"/>
                <a:gd name="T14" fmla="*/ 2147483647 w 819"/>
                <a:gd name="T15" fmla="*/ 2147483647 h 819"/>
                <a:gd name="T16" fmla="*/ 2147483647 w 819"/>
                <a:gd name="T17" fmla="*/ 2147483647 h 819"/>
                <a:gd name="T18" fmla="*/ 2147483647 w 819"/>
                <a:gd name="T19" fmla="*/ 2147483647 h 819"/>
                <a:gd name="T20" fmla="*/ 2147483647 w 819"/>
                <a:gd name="T21" fmla="*/ 2147483647 h 819"/>
                <a:gd name="T22" fmla="*/ 2147483647 w 819"/>
                <a:gd name="T23" fmla="*/ 2147483647 h 819"/>
                <a:gd name="T24" fmla="*/ 2147483647 w 819"/>
                <a:gd name="T25" fmla="*/ 2147483647 h 819"/>
                <a:gd name="T26" fmla="*/ 2147483647 w 819"/>
                <a:gd name="T27" fmla="*/ 2147483647 h 819"/>
                <a:gd name="T28" fmla="*/ 2147483647 w 819"/>
                <a:gd name="T29" fmla="*/ 2147483647 h 819"/>
                <a:gd name="T30" fmla="*/ 2147483647 w 819"/>
                <a:gd name="T31" fmla="*/ 2147483647 h 819"/>
                <a:gd name="T32" fmla="*/ 2147483647 w 819"/>
                <a:gd name="T33" fmla="*/ 2147483647 h 819"/>
                <a:gd name="T34" fmla="*/ 2147483647 w 819"/>
                <a:gd name="T35" fmla="*/ 2147483647 h 819"/>
                <a:gd name="T36" fmla="*/ 2147483647 w 819"/>
                <a:gd name="T37" fmla="*/ 2147483647 h 819"/>
                <a:gd name="T38" fmla="*/ 2147483647 w 819"/>
                <a:gd name="T39" fmla="*/ 2147483647 h 819"/>
                <a:gd name="T40" fmla="*/ 0 w 819"/>
                <a:gd name="T41" fmla="*/ 2147483647 h 819"/>
                <a:gd name="T42" fmla="*/ 0 w 819"/>
                <a:gd name="T43" fmla="*/ 2147483647 h 819"/>
                <a:gd name="T44" fmla="*/ 2147483647 w 819"/>
                <a:gd name="T45" fmla="*/ 2147483647 h 819"/>
                <a:gd name="T46" fmla="*/ 2147483647 w 819"/>
                <a:gd name="T47" fmla="*/ 2147483647 h 819"/>
                <a:gd name="T48" fmla="*/ 2147483647 w 819"/>
                <a:gd name="T49" fmla="*/ 2147483647 h 819"/>
                <a:gd name="T50" fmla="*/ 2147483647 w 819"/>
                <a:gd name="T51" fmla="*/ 2147483647 h 819"/>
                <a:gd name="T52" fmla="*/ 0 w 819"/>
                <a:gd name="T53" fmla="*/ 2147483647 h 819"/>
                <a:gd name="T54" fmla="*/ 0 w 819"/>
                <a:gd name="T55" fmla="*/ 2147483647 h 819"/>
                <a:gd name="T56" fmla="*/ 2147483647 w 819"/>
                <a:gd name="T57" fmla="*/ 2147483647 h 81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19"/>
                <a:gd name="T88" fmla="*/ 0 h 819"/>
                <a:gd name="T89" fmla="*/ 819 w 819"/>
                <a:gd name="T90" fmla="*/ 819 h 81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19" h="819">
                  <a:moveTo>
                    <a:pt x="183" y="216"/>
                  </a:moveTo>
                  <a:cubicBezTo>
                    <a:pt x="249" y="216"/>
                    <a:pt x="264" y="200"/>
                    <a:pt x="256" y="180"/>
                  </a:cubicBezTo>
                  <a:cubicBezTo>
                    <a:pt x="239" y="144"/>
                    <a:pt x="209" y="139"/>
                    <a:pt x="217" y="88"/>
                  </a:cubicBezTo>
                  <a:cubicBezTo>
                    <a:pt x="231" y="0"/>
                    <a:pt x="372" y="0"/>
                    <a:pt x="385" y="88"/>
                  </a:cubicBezTo>
                  <a:cubicBezTo>
                    <a:pt x="393" y="139"/>
                    <a:pt x="364" y="144"/>
                    <a:pt x="347" y="180"/>
                  </a:cubicBezTo>
                  <a:cubicBezTo>
                    <a:pt x="338" y="200"/>
                    <a:pt x="354" y="216"/>
                    <a:pt x="420" y="216"/>
                  </a:cubicBezTo>
                  <a:cubicBezTo>
                    <a:pt x="603" y="216"/>
                    <a:pt x="603" y="216"/>
                    <a:pt x="603" y="216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3" y="465"/>
                    <a:pt x="619" y="480"/>
                    <a:pt x="638" y="472"/>
                  </a:cubicBezTo>
                  <a:cubicBezTo>
                    <a:pt x="675" y="455"/>
                    <a:pt x="680" y="425"/>
                    <a:pt x="731" y="433"/>
                  </a:cubicBezTo>
                  <a:cubicBezTo>
                    <a:pt x="819" y="447"/>
                    <a:pt x="819" y="588"/>
                    <a:pt x="731" y="601"/>
                  </a:cubicBezTo>
                  <a:cubicBezTo>
                    <a:pt x="680" y="609"/>
                    <a:pt x="675" y="580"/>
                    <a:pt x="638" y="563"/>
                  </a:cubicBezTo>
                  <a:cubicBezTo>
                    <a:pt x="619" y="554"/>
                    <a:pt x="603" y="570"/>
                    <a:pt x="603" y="636"/>
                  </a:cubicBezTo>
                  <a:cubicBezTo>
                    <a:pt x="603" y="819"/>
                    <a:pt x="603" y="819"/>
                    <a:pt x="603" y="819"/>
                  </a:cubicBezTo>
                  <a:cubicBezTo>
                    <a:pt x="420" y="819"/>
                    <a:pt x="420" y="819"/>
                    <a:pt x="420" y="819"/>
                  </a:cubicBezTo>
                  <a:cubicBezTo>
                    <a:pt x="354" y="819"/>
                    <a:pt x="338" y="803"/>
                    <a:pt x="347" y="784"/>
                  </a:cubicBezTo>
                  <a:cubicBezTo>
                    <a:pt x="364" y="747"/>
                    <a:pt x="393" y="742"/>
                    <a:pt x="385" y="691"/>
                  </a:cubicBezTo>
                  <a:cubicBezTo>
                    <a:pt x="372" y="603"/>
                    <a:pt x="231" y="603"/>
                    <a:pt x="217" y="691"/>
                  </a:cubicBezTo>
                  <a:cubicBezTo>
                    <a:pt x="209" y="742"/>
                    <a:pt x="239" y="747"/>
                    <a:pt x="256" y="784"/>
                  </a:cubicBezTo>
                  <a:cubicBezTo>
                    <a:pt x="264" y="803"/>
                    <a:pt x="249" y="819"/>
                    <a:pt x="183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0" y="570"/>
                    <a:pt x="16" y="554"/>
                    <a:pt x="35" y="563"/>
                  </a:cubicBezTo>
                  <a:cubicBezTo>
                    <a:pt x="72" y="580"/>
                    <a:pt x="76" y="609"/>
                    <a:pt x="128" y="601"/>
                  </a:cubicBezTo>
                  <a:cubicBezTo>
                    <a:pt x="216" y="588"/>
                    <a:pt x="216" y="447"/>
                    <a:pt x="128" y="433"/>
                  </a:cubicBezTo>
                  <a:cubicBezTo>
                    <a:pt x="76" y="425"/>
                    <a:pt x="72" y="455"/>
                    <a:pt x="35" y="472"/>
                  </a:cubicBezTo>
                  <a:cubicBezTo>
                    <a:pt x="16" y="480"/>
                    <a:pt x="0" y="465"/>
                    <a:pt x="0" y="399"/>
                  </a:cubicBezTo>
                  <a:cubicBezTo>
                    <a:pt x="0" y="216"/>
                    <a:pt x="0" y="216"/>
                    <a:pt x="0" y="216"/>
                  </a:cubicBezTo>
                  <a:lnTo>
                    <a:pt x="183" y="216"/>
                  </a:lnTo>
                  <a:close/>
                </a:path>
              </a:pathLst>
            </a:custGeom>
            <a:solidFill>
              <a:srgbClr val="1C4885"/>
            </a:solidFill>
            <a:ln w="19050">
              <a:solidFill>
                <a:srgbClr val="FFFFFF"/>
              </a:solidFill>
              <a:bevel/>
            </a:ln>
          </p:spPr>
          <p:txBody>
            <a:bodyPr lIns="91262" tIns="45631" rIns="91262" bIns="4563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39" name="Freeform 79"/>
            <p:cNvSpPr/>
            <p:nvPr/>
          </p:nvSpPr>
          <p:spPr bwMode="auto">
            <a:xfrm rot="1794316">
              <a:off x="4647" y="7120"/>
              <a:ext cx="2207" cy="2134"/>
            </a:xfrm>
            <a:custGeom>
              <a:avLst/>
              <a:gdLst>
                <a:gd name="T0" fmla="*/ 2147483647 w 819"/>
                <a:gd name="T1" fmla="*/ 2147483647 h 819"/>
                <a:gd name="T2" fmla="*/ 2147483647 w 819"/>
                <a:gd name="T3" fmla="*/ 2147483647 h 819"/>
                <a:gd name="T4" fmla="*/ 2147483647 w 819"/>
                <a:gd name="T5" fmla="*/ 2147483647 h 819"/>
                <a:gd name="T6" fmla="*/ 2147483647 w 819"/>
                <a:gd name="T7" fmla="*/ 2147483647 h 819"/>
                <a:gd name="T8" fmla="*/ 2147483647 w 819"/>
                <a:gd name="T9" fmla="*/ 2147483647 h 819"/>
                <a:gd name="T10" fmla="*/ 2147483647 w 819"/>
                <a:gd name="T11" fmla="*/ 2147483647 h 819"/>
                <a:gd name="T12" fmla="*/ 2147483647 w 819"/>
                <a:gd name="T13" fmla="*/ 0 h 819"/>
                <a:gd name="T14" fmla="*/ 2147483647 w 819"/>
                <a:gd name="T15" fmla="*/ 0 h 819"/>
                <a:gd name="T16" fmla="*/ 2147483647 w 819"/>
                <a:gd name="T17" fmla="*/ 2147483647 h 819"/>
                <a:gd name="T18" fmla="*/ 2147483647 w 819"/>
                <a:gd name="T19" fmla="*/ 2147483647 h 819"/>
                <a:gd name="T20" fmla="*/ 2147483647 w 819"/>
                <a:gd name="T21" fmla="*/ 2147483647 h 819"/>
                <a:gd name="T22" fmla="*/ 2147483647 w 819"/>
                <a:gd name="T23" fmla="*/ 2147483647 h 819"/>
                <a:gd name="T24" fmla="*/ 2147483647 w 819"/>
                <a:gd name="T25" fmla="*/ 0 h 819"/>
                <a:gd name="T26" fmla="*/ 2147483647 w 819"/>
                <a:gd name="T27" fmla="*/ 0 h 819"/>
                <a:gd name="T28" fmla="*/ 2147483647 w 819"/>
                <a:gd name="T29" fmla="*/ 2147483647 h 819"/>
                <a:gd name="T30" fmla="*/ 2147483647 w 819"/>
                <a:gd name="T31" fmla="*/ 2147483647 h 819"/>
                <a:gd name="T32" fmla="*/ 2147483647 w 819"/>
                <a:gd name="T33" fmla="*/ 2147483647 h 819"/>
                <a:gd name="T34" fmla="*/ 2147483647 w 819"/>
                <a:gd name="T35" fmla="*/ 2147483647 h 819"/>
                <a:gd name="T36" fmla="*/ 2147483647 w 819"/>
                <a:gd name="T37" fmla="*/ 2147483647 h 819"/>
                <a:gd name="T38" fmla="*/ 2147483647 w 819"/>
                <a:gd name="T39" fmla="*/ 2147483647 h 819"/>
                <a:gd name="T40" fmla="*/ 2147483647 w 819"/>
                <a:gd name="T41" fmla="*/ 2147483647 h 819"/>
                <a:gd name="T42" fmla="*/ 2147483647 w 819"/>
                <a:gd name="T43" fmla="*/ 2147483647 h 819"/>
                <a:gd name="T44" fmla="*/ 2147483647 w 819"/>
                <a:gd name="T45" fmla="*/ 2147483647 h 819"/>
                <a:gd name="T46" fmla="*/ 2147483647 w 819"/>
                <a:gd name="T47" fmla="*/ 2147483647 h 819"/>
                <a:gd name="T48" fmla="*/ 2147483647 w 819"/>
                <a:gd name="T49" fmla="*/ 2147483647 h 819"/>
                <a:gd name="T50" fmla="*/ 2147483647 w 819"/>
                <a:gd name="T51" fmla="*/ 2147483647 h 819"/>
                <a:gd name="T52" fmla="*/ 2147483647 w 819"/>
                <a:gd name="T53" fmla="*/ 2147483647 h 819"/>
                <a:gd name="T54" fmla="*/ 2147483647 w 819"/>
                <a:gd name="T55" fmla="*/ 2147483647 h 819"/>
                <a:gd name="T56" fmla="*/ 2147483647 w 819"/>
                <a:gd name="T57" fmla="*/ 2147483647 h 81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19"/>
                <a:gd name="T88" fmla="*/ 0 h 819"/>
                <a:gd name="T89" fmla="*/ 819 w 819"/>
                <a:gd name="T90" fmla="*/ 819 h 81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19" h="819">
                  <a:moveTo>
                    <a:pt x="216" y="420"/>
                  </a:moveTo>
                  <a:cubicBezTo>
                    <a:pt x="216" y="354"/>
                    <a:pt x="200" y="339"/>
                    <a:pt x="181" y="347"/>
                  </a:cubicBezTo>
                  <a:cubicBezTo>
                    <a:pt x="144" y="364"/>
                    <a:pt x="139" y="394"/>
                    <a:pt x="88" y="386"/>
                  </a:cubicBezTo>
                  <a:cubicBezTo>
                    <a:pt x="0" y="372"/>
                    <a:pt x="0" y="231"/>
                    <a:pt x="88" y="218"/>
                  </a:cubicBezTo>
                  <a:cubicBezTo>
                    <a:pt x="139" y="210"/>
                    <a:pt x="144" y="239"/>
                    <a:pt x="181" y="256"/>
                  </a:cubicBezTo>
                  <a:cubicBezTo>
                    <a:pt x="200" y="265"/>
                    <a:pt x="216" y="249"/>
                    <a:pt x="216" y="183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399" y="0"/>
                    <a:pt x="399" y="0"/>
                    <a:pt x="399" y="0"/>
                  </a:cubicBezTo>
                  <a:cubicBezTo>
                    <a:pt x="465" y="0"/>
                    <a:pt x="481" y="16"/>
                    <a:pt x="472" y="35"/>
                  </a:cubicBezTo>
                  <a:cubicBezTo>
                    <a:pt x="455" y="72"/>
                    <a:pt x="426" y="77"/>
                    <a:pt x="434" y="128"/>
                  </a:cubicBezTo>
                  <a:cubicBezTo>
                    <a:pt x="447" y="216"/>
                    <a:pt x="588" y="216"/>
                    <a:pt x="602" y="128"/>
                  </a:cubicBezTo>
                  <a:cubicBezTo>
                    <a:pt x="610" y="77"/>
                    <a:pt x="580" y="72"/>
                    <a:pt x="563" y="35"/>
                  </a:cubicBezTo>
                  <a:cubicBezTo>
                    <a:pt x="555" y="16"/>
                    <a:pt x="570" y="0"/>
                    <a:pt x="636" y="0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19" y="183"/>
                    <a:pt x="819" y="183"/>
                    <a:pt x="819" y="183"/>
                  </a:cubicBezTo>
                  <a:cubicBezTo>
                    <a:pt x="819" y="249"/>
                    <a:pt x="803" y="265"/>
                    <a:pt x="784" y="256"/>
                  </a:cubicBezTo>
                  <a:cubicBezTo>
                    <a:pt x="747" y="239"/>
                    <a:pt x="743" y="210"/>
                    <a:pt x="691" y="218"/>
                  </a:cubicBezTo>
                  <a:cubicBezTo>
                    <a:pt x="603" y="231"/>
                    <a:pt x="603" y="372"/>
                    <a:pt x="691" y="386"/>
                  </a:cubicBezTo>
                  <a:cubicBezTo>
                    <a:pt x="743" y="394"/>
                    <a:pt x="747" y="364"/>
                    <a:pt x="784" y="347"/>
                  </a:cubicBezTo>
                  <a:cubicBezTo>
                    <a:pt x="803" y="339"/>
                    <a:pt x="819" y="354"/>
                    <a:pt x="819" y="420"/>
                  </a:cubicBezTo>
                  <a:cubicBezTo>
                    <a:pt x="819" y="603"/>
                    <a:pt x="819" y="603"/>
                    <a:pt x="819" y="603"/>
                  </a:cubicBezTo>
                  <a:cubicBezTo>
                    <a:pt x="636" y="603"/>
                    <a:pt x="636" y="603"/>
                    <a:pt x="636" y="603"/>
                  </a:cubicBezTo>
                  <a:cubicBezTo>
                    <a:pt x="570" y="603"/>
                    <a:pt x="555" y="619"/>
                    <a:pt x="563" y="639"/>
                  </a:cubicBezTo>
                  <a:cubicBezTo>
                    <a:pt x="580" y="675"/>
                    <a:pt x="610" y="680"/>
                    <a:pt x="602" y="731"/>
                  </a:cubicBezTo>
                  <a:cubicBezTo>
                    <a:pt x="588" y="819"/>
                    <a:pt x="447" y="819"/>
                    <a:pt x="434" y="731"/>
                  </a:cubicBezTo>
                  <a:cubicBezTo>
                    <a:pt x="426" y="680"/>
                    <a:pt x="455" y="675"/>
                    <a:pt x="472" y="639"/>
                  </a:cubicBezTo>
                  <a:cubicBezTo>
                    <a:pt x="481" y="619"/>
                    <a:pt x="465" y="603"/>
                    <a:pt x="399" y="603"/>
                  </a:cubicBezTo>
                  <a:cubicBezTo>
                    <a:pt x="216" y="603"/>
                    <a:pt x="216" y="603"/>
                    <a:pt x="216" y="603"/>
                  </a:cubicBezTo>
                  <a:lnTo>
                    <a:pt x="216" y="420"/>
                  </a:lnTo>
                  <a:close/>
                </a:path>
              </a:pathLst>
            </a:custGeom>
            <a:solidFill>
              <a:srgbClr val="1C4885"/>
            </a:solidFill>
            <a:ln w="19050">
              <a:solidFill>
                <a:srgbClr val="FFFFFF"/>
              </a:solidFill>
              <a:bevel/>
            </a:ln>
          </p:spPr>
          <p:txBody>
            <a:bodyPr lIns="91262" tIns="45631" rIns="91262" bIns="4563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40" name="Text Placeholder 3"/>
            <p:cNvSpPr txBox="1">
              <a:spLocks noChangeArrowheads="1"/>
            </p:cNvSpPr>
            <p:nvPr/>
          </p:nvSpPr>
          <p:spPr bwMode="auto">
            <a:xfrm>
              <a:off x="5122" y="5455"/>
              <a:ext cx="1115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b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23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en-US" altLang="zh-CN" sz="23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41" name="Text Placeholder 3"/>
            <p:cNvSpPr txBox="1">
              <a:spLocks noChangeArrowheads="1"/>
            </p:cNvSpPr>
            <p:nvPr/>
          </p:nvSpPr>
          <p:spPr bwMode="auto">
            <a:xfrm>
              <a:off x="4174" y="6708"/>
              <a:ext cx="1115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b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23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en-US" altLang="zh-CN" sz="23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42" name="Text Placeholder 3"/>
            <p:cNvSpPr txBox="1">
              <a:spLocks noChangeArrowheads="1"/>
            </p:cNvSpPr>
            <p:nvPr/>
          </p:nvSpPr>
          <p:spPr bwMode="auto">
            <a:xfrm>
              <a:off x="5419" y="7864"/>
              <a:ext cx="931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b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23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en-US" altLang="zh-CN" sz="23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43" name="Text Placeholder 3"/>
            <p:cNvSpPr txBox="1">
              <a:spLocks noChangeArrowheads="1"/>
            </p:cNvSpPr>
            <p:nvPr/>
          </p:nvSpPr>
          <p:spPr bwMode="auto">
            <a:xfrm>
              <a:off x="6116" y="6708"/>
              <a:ext cx="1475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b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23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en-US" altLang="zh-CN" sz="23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46" name="TextBox 13"/>
            <p:cNvSpPr txBox="1">
              <a:spLocks noChangeArrowheads="1"/>
            </p:cNvSpPr>
            <p:nvPr/>
          </p:nvSpPr>
          <p:spPr bwMode="auto">
            <a:xfrm>
              <a:off x="6764" y="4642"/>
              <a:ext cx="2763" cy="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提供各种业务系统，集成入口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</p:txBody>
        </p:sp>
        <p:sp>
          <p:nvSpPr>
            <p:cNvPr id="18447" name="TextBox 13"/>
            <p:cNvSpPr txBox="1">
              <a:spLocks noChangeArrowheads="1"/>
            </p:cNvSpPr>
            <p:nvPr/>
          </p:nvSpPr>
          <p:spPr bwMode="auto">
            <a:xfrm>
              <a:off x="8310" y="7608"/>
              <a:ext cx="2642" cy="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自定义编辑网站模块展示位置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</p:txBody>
        </p:sp>
        <p:sp>
          <p:nvSpPr>
            <p:cNvPr id="18451" name="TextBox 13"/>
            <p:cNvSpPr txBox="1">
              <a:spLocks noChangeArrowheads="1"/>
            </p:cNvSpPr>
            <p:nvPr/>
          </p:nvSpPr>
          <p:spPr bwMode="auto">
            <a:xfrm>
              <a:off x="6683" y="4153"/>
              <a:ext cx="2306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易拓展</a:t>
              </a:r>
              <a:endPara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</p:txBody>
        </p:sp>
        <p:sp>
          <p:nvSpPr>
            <p:cNvPr id="4" name="TextBox 13"/>
            <p:cNvSpPr txBox="1">
              <a:spLocks noChangeArrowheads="1"/>
            </p:cNvSpPr>
            <p:nvPr/>
          </p:nvSpPr>
          <p:spPr bwMode="auto">
            <a:xfrm>
              <a:off x="1064" y="6215"/>
              <a:ext cx="2395" cy="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支持统一授权管理控制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</p:txBody>
        </p:sp>
        <p:sp>
          <p:nvSpPr>
            <p:cNvPr id="5" name="TextBox 13"/>
            <p:cNvSpPr txBox="1">
              <a:spLocks noChangeArrowheads="1"/>
            </p:cNvSpPr>
            <p:nvPr/>
          </p:nvSpPr>
          <p:spPr bwMode="auto">
            <a:xfrm>
              <a:off x="1755" y="5555"/>
              <a:ext cx="2306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20000"/>
                </a:spcBef>
              </a:pPr>
              <a:r>
                <a:rPr lang="zh-CN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易控制</a:t>
              </a:r>
              <a:endPara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</p:txBody>
        </p:sp>
        <p:sp>
          <p:nvSpPr>
            <p:cNvPr id="6" name="TextBox 13"/>
            <p:cNvSpPr txBox="1">
              <a:spLocks noChangeArrowheads="1"/>
            </p:cNvSpPr>
            <p:nvPr/>
          </p:nvSpPr>
          <p:spPr bwMode="auto">
            <a:xfrm>
              <a:off x="3683" y="9266"/>
              <a:ext cx="2756" cy="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提供拖拽式个性化的门户体验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</p:txBody>
        </p:sp>
        <p:sp>
          <p:nvSpPr>
            <p:cNvPr id="7" name="TextBox 13"/>
            <p:cNvSpPr txBox="1">
              <a:spLocks noChangeArrowheads="1"/>
            </p:cNvSpPr>
            <p:nvPr/>
          </p:nvSpPr>
          <p:spPr bwMode="auto">
            <a:xfrm>
              <a:off x="3683" y="8727"/>
              <a:ext cx="2306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20000"/>
                </a:spcBef>
              </a:pPr>
              <a:r>
                <a:rPr lang="zh-CN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易操作</a:t>
              </a:r>
              <a:endPara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310" y="7028"/>
              <a:ext cx="187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eaLnBrk="1" hangingPunct="1">
                <a:spcBef>
                  <a:spcPct val="20000"/>
                </a:spcBef>
              </a:pPr>
              <a:r>
                <a:rPr lang="zh-CN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易编辑</a:t>
              </a:r>
              <a:endPara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8535" y="3007360"/>
            <a:ext cx="4632325" cy="2691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31838" y="-1"/>
            <a:ext cx="2683715" cy="561976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0"/>
          </p:nvPr>
        </p:nvSpPr>
        <p:spPr>
          <a:xfrm>
            <a:off x="854969" y="125434"/>
            <a:ext cx="2561220" cy="436377"/>
          </a:xfrm>
        </p:spPr>
        <p:txBody>
          <a:bodyPr/>
          <a:lstStyle/>
          <a:p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01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背景概述</a:t>
            </a:r>
            <a:endParaRPr lang="zh-CN" altLang="en-US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gray">
          <a:xfrm>
            <a:off x="6247130" y="1075055"/>
            <a:ext cx="570484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《教育信息化2.0行动计划》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国家中长期教育改革和发展规划纲要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2010-2020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)》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教育信息化十年规划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(2011-2020)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教育信息化“十三五”规划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等文件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明确要求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大力发展职业教育、加快职业教育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，推动管理信息化与教育教学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 新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的深度融合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gray">
          <a:xfrm>
            <a:off x="6151169" y="4670370"/>
            <a:ext cx="2363470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系统繁多、管理紊乱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资源分散、应用不便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重复建设、使用率低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信息孤岛、数据不通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问题频繁、运维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困难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gray">
          <a:xfrm>
            <a:off x="911860" y="1438910"/>
            <a:ext cx="2193925" cy="2528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联网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340024" y="2157805"/>
            <a:ext cx="2206625" cy="2206625"/>
          </a:xfrm>
          <a:prstGeom prst="ellipse">
            <a:avLst/>
          </a:prstGeom>
          <a:solidFill>
            <a:srgbClr val="216BD8"/>
          </a:solidFill>
          <a:ln w="76200">
            <a:solidFill>
              <a:srgbClr val="94C8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40"/>
          <p:cNvSpPr txBox="1"/>
          <p:nvPr/>
        </p:nvSpPr>
        <p:spPr>
          <a:xfrm>
            <a:off x="3349549" y="2997532"/>
            <a:ext cx="2214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背景概述</a:t>
            </a:r>
            <a:endParaRPr lang="zh-CN" altLang="en-US" sz="2800" b="1" spc="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158924" y="2450540"/>
            <a:ext cx="1328420" cy="1328420"/>
            <a:chOff x="3872" y="4860"/>
            <a:chExt cx="2092" cy="2092"/>
          </a:xfrm>
        </p:grpSpPr>
        <p:sp>
          <p:nvSpPr>
            <p:cNvPr id="26" name="椭圆 25"/>
            <p:cNvSpPr/>
            <p:nvPr/>
          </p:nvSpPr>
          <p:spPr>
            <a:xfrm>
              <a:off x="3872" y="4860"/>
              <a:ext cx="2092" cy="2092"/>
            </a:xfrm>
            <a:prstGeom prst="ellipse">
              <a:avLst/>
            </a:prstGeom>
            <a:solidFill>
              <a:srgbClr val="71D281"/>
            </a:solidFill>
            <a:ln w="57150">
              <a:solidFill>
                <a:srgbClr val="C3EC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文本框 42"/>
            <p:cNvSpPr txBox="1"/>
            <p:nvPr/>
          </p:nvSpPr>
          <p:spPr>
            <a:xfrm>
              <a:off x="4088" y="5187"/>
              <a:ext cx="1659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技术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发展</a:t>
              </a:r>
              <a:endParaRPr lang="zh-CN" altLang="en-US" sz="2400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754880" y="1633855"/>
            <a:ext cx="1393825" cy="1384300"/>
            <a:chOff x="8491" y="2410"/>
            <a:chExt cx="2472" cy="2472"/>
          </a:xfrm>
        </p:grpSpPr>
        <p:sp>
          <p:nvSpPr>
            <p:cNvPr id="5" name="椭圆 4"/>
            <p:cNvSpPr/>
            <p:nvPr/>
          </p:nvSpPr>
          <p:spPr>
            <a:xfrm>
              <a:off x="8491" y="2410"/>
              <a:ext cx="2472" cy="247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文本框 44"/>
            <p:cNvSpPr txBox="1"/>
            <p:nvPr/>
          </p:nvSpPr>
          <p:spPr>
            <a:xfrm>
              <a:off x="8897" y="2978"/>
              <a:ext cx="1659" cy="1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政策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背景</a:t>
              </a:r>
              <a:endParaRPr lang="zh-CN" altLang="en-US" sz="2400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155364" y="3962475"/>
            <a:ext cx="1390650" cy="1390650"/>
            <a:chOff x="7495" y="6218"/>
            <a:chExt cx="2190" cy="2190"/>
          </a:xfrm>
        </p:grpSpPr>
        <p:sp>
          <p:nvSpPr>
            <p:cNvPr id="32" name="椭圆 31"/>
            <p:cNvSpPr/>
            <p:nvPr/>
          </p:nvSpPr>
          <p:spPr>
            <a:xfrm>
              <a:off x="7495" y="6218"/>
              <a:ext cx="2191" cy="2191"/>
            </a:xfrm>
            <a:prstGeom prst="ellipse">
              <a:avLst/>
            </a:prstGeom>
            <a:solidFill>
              <a:srgbClr val="F18C1F"/>
            </a:solidFill>
            <a:ln w="57150">
              <a:solidFill>
                <a:srgbClr val="FBD8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文本框 46"/>
            <p:cNvSpPr txBox="1"/>
            <p:nvPr/>
          </p:nvSpPr>
          <p:spPr>
            <a:xfrm>
              <a:off x="7761" y="6626"/>
              <a:ext cx="1659" cy="1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学校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需求</a:t>
              </a:r>
              <a:endParaRPr lang="zh-CN" altLang="en-US" sz="2400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41" name="椭圆 40"/>
          <p:cNvSpPr/>
          <p:nvPr/>
        </p:nvSpPr>
        <p:spPr>
          <a:xfrm>
            <a:off x="6247054" y="1764740"/>
            <a:ext cx="114300" cy="1143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247054" y="2164155"/>
            <a:ext cx="114300" cy="1143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247054" y="2564205"/>
            <a:ext cx="114300" cy="1143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715635" y="4834890"/>
            <a:ext cx="125730" cy="1532255"/>
            <a:chOff x="10034" y="6774"/>
            <a:chExt cx="198" cy="2413"/>
          </a:xfrm>
        </p:grpSpPr>
        <p:sp>
          <p:nvSpPr>
            <p:cNvPr id="46" name="椭圆 45"/>
            <p:cNvSpPr/>
            <p:nvPr/>
          </p:nvSpPr>
          <p:spPr>
            <a:xfrm>
              <a:off x="10052" y="6774"/>
              <a:ext cx="180" cy="180"/>
            </a:xfrm>
            <a:prstGeom prst="ellipse">
              <a:avLst/>
            </a:prstGeom>
            <a:solidFill>
              <a:srgbClr val="F18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10034" y="7356"/>
              <a:ext cx="180" cy="180"/>
            </a:xfrm>
            <a:prstGeom prst="ellipse">
              <a:avLst/>
            </a:prstGeom>
            <a:solidFill>
              <a:srgbClr val="F18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10034" y="7914"/>
              <a:ext cx="180" cy="180"/>
            </a:xfrm>
            <a:prstGeom prst="ellipse">
              <a:avLst/>
            </a:prstGeom>
            <a:solidFill>
              <a:srgbClr val="F18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0034" y="8438"/>
              <a:ext cx="180" cy="180"/>
            </a:xfrm>
            <a:prstGeom prst="ellipse">
              <a:avLst/>
            </a:prstGeom>
            <a:solidFill>
              <a:srgbClr val="F18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0034" y="9007"/>
              <a:ext cx="180" cy="180"/>
            </a:xfrm>
            <a:prstGeom prst="ellipse">
              <a:avLst/>
            </a:prstGeom>
            <a:solidFill>
              <a:srgbClr val="F18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13011" y="1651075"/>
            <a:ext cx="119144" cy="1780465"/>
            <a:chOff x="1212" y="5109"/>
            <a:chExt cx="188" cy="2804"/>
          </a:xfrm>
        </p:grpSpPr>
        <p:sp>
          <p:nvSpPr>
            <p:cNvPr id="34" name="椭圆 33"/>
            <p:cNvSpPr/>
            <p:nvPr/>
          </p:nvSpPr>
          <p:spPr>
            <a:xfrm>
              <a:off x="1212" y="5109"/>
              <a:ext cx="180" cy="180"/>
            </a:xfrm>
            <a:prstGeom prst="ellipse">
              <a:avLst/>
            </a:prstGeom>
            <a:solidFill>
              <a:srgbClr val="71D2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212" y="5738"/>
              <a:ext cx="180" cy="180"/>
            </a:xfrm>
            <a:prstGeom prst="ellipse">
              <a:avLst/>
            </a:prstGeom>
            <a:solidFill>
              <a:srgbClr val="71D2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212" y="6368"/>
              <a:ext cx="180" cy="180"/>
            </a:xfrm>
            <a:prstGeom prst="ellipse">
              <a:avLst/>
            </a:prstGeom>
            <a:solidFill>
              <a:srgbClr val="71D2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220" y="7083"/>
              <a:ext cx="180" cy="180"/>
            </a:xfrm>
            <a:prstGeom prst="ellipse">
              <a:avLst/>
            </a:prstGeom>
            <a:solidFill>
              <a:srgbClr val="71D2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220" y="7733"/>
              <a:ext cx="180" cy="180"/>
            </a:xfrm>
            <a:prstGeom prst="ellipse">
              <a:avLst/>
            </a:prstGeom>
            <a:solidFill>
              <a:srgbClr val="71D2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>
            <a:off x="6247054" y="1315795"/>
            <a:ext cx="114300" cy="1143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统一身份认证</a:t>
            </a:r>
            <a:endParaRPr lang="zh-CN" altLang="en-US" sz="14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25805" y="792480"/>
            <a:ext cx="10698480" cy="5619115"/>
            <a:chOff x="1143" y="1248"/>
            <a:chExt cx="16848" cy="8849"/>
          </a:xfrm>
        </p:grpSpPr>
        <p:sp>
          <p:nvSpPr>
            <p:cNvPr id="27" name="Text Placeholder 33"/>
            <p:cNvSpPr txBox="1"/>
            <p:nvPr/>
          </p:nvSpPr>
          <p:spPr>
            <a:xfrm>
              <a:off x="1153" y="1248"/>
              <a:ext cx="16838" cy="235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216745" tIns="108372" rIns="216745" bIns="108372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 eaLnBrk="1" hangingPunct="1">
                <a:lnSpc>
                  <a:spcPct val="150000"/>
                </a:lnSpc>
                <a:buFont typeface="Arial" panose="020B0604020202020204" pitchFamily="34" charset="0"/>
                <a:buNone/>
                <a:defRPr sz="2000" b="1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0" algn="l"/>
              <a:r>
                <a:rPr lang="en-US" altLang="zh-CN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 </a:t>
              </a:r>
              <a:r>
                <a:rPr lang="zh-CN" alt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统一身份认证</a:t>
              </a:r>
              <a:r>
                <a:rPr lang="zh-CN" altLang="en-US" sz="1800" b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：</a:t>
              </a:r>
              <a:endParaRPr lang="zh-CN" altLang="en-US" sz="1600" b="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  <a:p>
              <a:pPr lvl="0" indent="0" algn="l"/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建设以LDAP目录服务和认证服务为基础的</a:t>
              </a:r>
              <a:r>
                <a:rPr lang="zh-CN" altLang="en-US" sz="1600" dirty="0">
                  <a:solidFill>
                    <a:schemeClr val="accent2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统一用户管理、授权管理和身份认证体系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，将组织信息、用户信息统一存储，进行</a:t>
              </a:r>
              <a:r>
                <a:rPr lang="zh-CN" altLang="en-US" sz="1600" dirty="0">
                  <a:solidFill>
                    <a:schemeClr val="accent2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集中身份认证，规范应用系统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的用户认证方式；提高应用系统的安全性和使用方便性，实现全部应用的单点登录用户整合。</a:t>
              </a:r>
              <a:endParaRPr lang="zh-CN" altLang="en-US" sz="1600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0" y="4657"/>
              <a:ext cx="8934" cy="49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1" y="5788"/>
              <a:ext cx="7152" cy="38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292" name="Oval 10"/>
            <p:cNvSpPr>
              <a:spLocks noChangeAspect="1" noChangeArrowheads="1"/>
            </p:cNvSpPr>
            <p:nvPr/>
          </p:nvSpPr>
          <p:spPr bwMode="auto">
            <a:xfrm>
              <a:off x="1590" y="7568"/>
              <a:ext cx="1025" cy="1023"/>
            </a:xfrm>
            <a:prstGeom prst="ellipse">
              <a:avLst/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</a:endParaRPr>
            </a:p>
          </p:txBody>
        </p:sp>
        <p:sp>
          <p:nvSpPr>
            <p:cNvPr id="12293" name="Oval 13"/>
            <p:cNvSpPr>
              <a:spLocks noChangeAspect="1" noChangeArrowheads="1"/>
            </p:cNvSpPr>
            <p:nvPr/>
          </p:nvSpPr>
          <p:spPr bwMode="auto">
            <a:xfrm>
              <a:off x="1591" y="4570"/>
              <a:ext cx="1022" cy="1029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</a:endParaRPr>
            </a:p>
          </p:txBody>
        </p:sp>
        <p:sp>
          <p:nvSpPr>
            <p:cNvPr id="12296" name="Oval 19"/>
            <p:cNvSpPr>
              <a:spLocks noChangeAspect="1" noChangeArrowheads="1"/>
            </p:cNvSpPr>
            <p:nvPr/>
          </p:nvSpPr>
          <p:spPr bwMode="auto">
            <a:xfrm>
              <a:off x="4751" y="4570"/>
              <a:ext cx="1015" cy="1029"/>
            </a:xfrm>
            <a:prstGeom prst="ellipse">
              <a:avLst/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</a:endParaRPr>
            </a:p>
          </p:txBody>
        </p:sp>
        <p:sp>
          <p:nvSpPr>
            <p:cNvPr id="21509" name="Oval 8"/>
            <p:cNvSpPr>
              <a:spLocks noChangeAspect="1" noChangeArrowheads="1"/>
            </p:cNvSpPr>
            <p:nvPr/>
          </p:nvSpPr>
          <p:spPr bwMode="auto">
            <a:xfrm>
              <a:off x="4751" y="7568"/>
              <a:ext cx="1013" cy="1013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</p:spPr>
          <p:txBody>
            <a:bodyPr lIns="68580" tIns="34290" rIns="68580" bIns="34290"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 algn="ctr"/>
              <a:endParaRPr lang="en-US" altLang="zh-CN">
                <a:solidFill>
                  <a:srgbClr val="FFFFFF"/>
                </a:solidFill>
                <a:sym typeface="+mn-ea"/>
              </a:endParaRPr>
            </a:p>
          </p:txBody>
        </p:sp>
        <p:sp>
          <p:nvSpPr>
            <p:cNvPr id="21510" name="Freeform 101"/>
            <p:cNvSpPr>
              <a:spLocks noChangeAspect="1" noEditPoints="1"/>
            </p:cNvSpPr>
            <p:nvPr/>
          </p:nvSpPr>
          <p:spPr bwMode="auto">
            <a:xfrm>
              <a:off x="4965" y="7882"/>
              <a:ext cx="585" cy="386"/>
            </a:xfrm>
            <a:custGeom>
              <a:avLst/>
              <a:gdLst>
                <a:gd name="T0" fmla="*/ 2147483647 w 77"/>
                <a:gd name="T1" fmla="*/ 2147483647 h 51"/>
                <a:gd name="T2" fmla="*/ 2147483647 w 77"/>
                <a:gd name="T3" fmla="*/ 2147483647 h 51"/>
                <a:gd name="T4" fmla="*/ 2147483647 w 77"/>
                <a:gd name="T5" fmla="*/ 2147483647 h 51"/>
                <a:gd name="T6" fmla="*/ 2147483647 w 77"/>
                <a:gd name="T7" fmla="*/ 2147483647 h 51"/>
                <a:gd name="T8" fmla="*/ 0 w 77"/>
                <a:gd name="T9" fmla="*/ 2147483647 h 51"/>
                <a:gd name="T10" fmla="*/ 0 w 77"/>
                <a:gd name="T11" fmla="*/ 2147483647 h 51"/>
                <a:gd name="T12" fmla="*/ 2147483647 w 77"/>
                <a:gd name="T13" fmla="*/ 2147483647 h 51"/>
                <a:gd name="T14" fmla="*/ 2147483647 w 77"/>
                <a:gd name="T15" fmla="*/ 2147483647 h 51"/>
                <a:gd name="T16" fmla="*/ 2147483647 w 77"/>
                <a:gd name="T17" fmla="*/ 2147483647 h 51"/>
                <a:gd name="T18" fmla="*/ 2147483647 w 77"/>
                <a:gd name="T19" fmla="*/ 2147483647 h 51"/>
                <a:gd name="T20" fmla="*/ 2147483647 w 77"/>
                <a:gd name="T21" fmla="*/ 2147483647 h 51"/>
                <a:gd name="T22" fmla="*/ 2147483647 w 77"/>
                <a:gd name="T23" fmla="*/ 0 h 51"/>
                <a:gd name="T24" fmla="*/ 2147483647 w 77"/>
                <a:gd name="T25" fmla="*/ 0 h 51"/>
                <a:gd name="T26" fmla="*/ 2147483647 w 77"/>
                <a:gd name="T27" fmla="*/ 2147483647 h 51"/>
                <a:gd name="T28" fmla="*/ 2147483647 w 77"/>
                <a:gd name="T29" fmla="*/ 2147483647 h 51"/>
                <a:gd name="T30" fmla="*/ 2147483647 w 77"/>
                <a:gd name="T31" fmla="*/ 2147483647 h 51"/>
                <a:gd name="T32" fmla="*/ 2147483647 w 77"/>
                <a:gd name="T33" fmla="*/ 2147483647 h 51"/>
                <a:gd name="T34" fmla="*/ 2147483647 w 77"/>
                <a:gd name="T35" fmla="*/ 2147483647 h 51"/>
                <a:gd name="T36" fmla="*/ 2147483647 w 77"/>
                <a:gd name="T37" fmla="*/ 2147483647 h 51"/>
                <a:gd name="T38" fmla="*/ 2147483647 w 77"/>
                <a:gd name="T39" fmla="*/ 2147483647 h 51"/>
                <a:gd name="T40" fmla="*/ 2147483647 w 77"/>
                <a:gd name="T41" fmla="*/ 2147483647 h 51"/>
                <a:gd name="T42" fmla="*/ 2147483647 w 77"/>
                <a:gd name="T43" fmla="*/ 2147483647 h 51"/>
                <a:gd name="T44" fmla="*/ 2147483647 w 77"/>
                <a:gd name="T45" fmla="*/ 2147483647 h 51"/>
                <a:gd name="T46" fmla="*/ 2147483647 w 77"/>
                <a:gd name="T47" fmla="*/ 2147483647 h 51"/>
                <a:gd name="T48" fmla="*/ 2147483647 w 77"/>
                <a:gd name="T49" fmla="*/ 2147483647 h 51"/>
                <a:gd name="T50" fmla="*/ 2147483647 w 77"/>
                <a:gd name="T51" fmla="*/ 2147483647 h 51"/>
                <a:gd name="T52" fmla="*/ 2147483647 w 77"/>
                <a:gd name="T53" fmla="*/ 2147483647 h 51"/>
                <a:gd name="T54" fmla="*/ 2147483647 w 77"/>
                <a:gd name="T55" fmla="*/ 2147483647 h 51"/>
                <a:gd name="T56" fmla="*/ 2147483647 w 77"/>
                <a:gd name="T57" fmla="*/ 2147483647 h 51"/>
                <a:gd name="T58" fmla="*/ 2147483647 w 77"/>
                <a:gd name="T59" fmla="*/ 2147483647 h 51"/>
                <a:gd name="T60" fmla="*/ 2147483647 w 77"/>
                <a:gd name="T61" fmla="*/ 2147483647 h 51"/>
                <a:gd name="T62" fmla="*/ 2147483647 w 77"/>
                <a:gd name="T63" fmla="*/ 2147483647 h 51"/>
                <a:gd name="T64" fmla="*/ 2147483647 w 77"/>
                <a:gd name="T65" fmla="*/ 2147483647 h 51"/>
                <a:gd name="T66" fmla="*/ 2147483647 w 77"/>
                <a:gd name="T67" fmla="*/ 2147483647 h 5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7"/>
                <a:gd name="T103" fmla="*/ 0 h 51"/>
                <a:gd name="T104" fmla="*/ 77 w 77"/>
                <a:gd name="T105" fmla="*/ 51 h 5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7" h="51">
                  <a:moveTo>
                    <a:pt x="77" y="43"/>
                  </a:moveTo>
                  <a:cubicBezTo>
                    <a:pt x="77" y="47"/>
                    <a:pt x="77" y="47"/>
                    <a:pt x="77" y="47"/>
                  </a:cubicBezTo>
                  <a:cubicBezTo>
                    <a:pt x="77" y="49"/>
                    <a:pt x="74" y="51"/>
                    <a:pt x="70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49"/>
                    <a:pt x="0" y="4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70" y="43"/>
                    <a:pt x="70" y="43"/>
                    <a:pt x="70" y="43"/>
                  </a:cubicBezTo>
                  <a:lnTo>
                    <a:pt x="77" y="43"/>
                  </a:lnTo>
                  <a:close/>
                  <a:moveTo>
                    <a:pt x="10" y="34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7" y="2"/>
                    <a:pt x="67" y="6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8"/>
                    <a:pt x="64" y="41"/>
                    <a:pt x="60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3" y="41"/>
                    <a:pt x="10" y="38"/>
                    <a:pt x="10" y="34"/>
                  </a:cubicBezTo>
                  <a:close/>
                  <a:moveTo>
                    <a:pt x="15" y="34"/>
                  </a:moveTo>
                  <a:cubicBezTo>
                    <a:pt x="15" y="35"/>
                    <a:pt x="16" y="36"/>
                    <a:pt x="16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6"/>
                    <a:pt x="61" y="35"/>
                    <a:pt x="61" y="3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5"/>
                    <a:pt x="61" y="5"/>
                    <a:pt x="60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5"/>
                    <a:pt x="15" y="6"/>
                  </a:cubicBezTo>
                  <a:lnTo>
                    <a:pt x="15" y="34"/>
                  </a:lnTo>
                  <a:close/>
                  <a:moveTo>
                    <a:pt x="42" y="47"/>
                  </a:moveTo>
                  <a:cubicBezTo>
                    <a:pt x="42" y="46"/>
                    <a:pt x="42" y="46"/>
                    <a:pt x="42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4" y="46"/>
                    <a:pt x="34" y="47"/>
                  </a:cubicBezTo>
                  <a:cubicBezTo>
                    <a:pt x="34" y="47"/>
                    <a:pt x="35" y="47"/>
                    <a:pt x="35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262" tIns="45631" rIns="91262" bIns="4563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" name="TextBox 13"/>
            <p:cNvSpPr txBox="1">
              <a:spLocks noChangeArrowheads="1"/>
            </p:cNvSpPr>
            <p:nvPr/>
          </p:nvSpPr>
          <p:spPr bwMode="auto">
            <a:xfrm>
              <a:off x="1343" y="6381"/>
              <a:ext cx="1611" cy="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安全可靠的认证管理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</p:txBody>
        </p:sp>
        <p:sp>
          <p:nvSpPr>
            <p:cNvPr id="5" name="TextBox 13"/>
            <p:cNvSpPr txBox="1">
              <a:spLocks noChangeArrowheads="1"/>
            </p:cNvSpPr>
            <p:nvPr/>
          </p:nvSpPr>
          <p:spPr bwMode="auto">
            <a:xfrm>
              <a:off x="1143" y="5788"/>
              <a:ext cx="1985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安全性</a:t>
              </a:r>
              <a:endPara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</p:txBody>
        </p:sp>
        <p:sp>
          <p:nvSpPr>
            <p:cNvPr id="21512" name="Freeform 157"/>
            <p:cNvSpPr>
              <a:spLocks noChangeAspect="1" noEditPoints="1"/>
            </p:cNvSpPr>
            <p:nvPr/>
          </p:nvSpPr>
          <p:spPr bwMode="auto">
            <a:xfrm>
              <a:off x="1901" y="4877"/>
              <a:ext cx="394" cy="486"/>
            </a:xfrm>
            <a:custGeom>
              <a:avLst/>
              <a:gdLst>
                <a:gd name="T0" fmla="*/ 2147483647 w 41"/>
                <a:gd name="T1" fmla="*/ 2147483647 h 50"/>
                <a:gd name="T2" fmla="*/ 2147483647 w 41"/>
                <a:gd name="T3" fmla="*/ 2147483647 h 50"/>
                <a:gd name="T4" fmla="*/ 2147483647 w 41"/>
                <a:gd name="T5" fmla="*/ 2147483647 h 50"/>
                <a:gd name="T6" fmla="*/ 0 w 41"/>
                <a:gd name="T7" fmla="*/ 2147483647 h 50"/>
                <a:gd name="T8" fmla="*/ 0 w 41"/>
                <a:gd name="T9" fmla="*/ 2147483647 h 50"/>
                <a:gd name="T10" fmla="*/ 2147483647 w 41"/>
                <a:gd name="T11" fmla="*/ 0 h 50"/>
                <a:gd name="T12" fmla="*/ 2147483647 w 41"/>
                <a:gd name="T13" fmla="*/ 0 h 50"/>
                <a:gd name="T14" fmla="*/ 2147483647 w 41"/>
                <a:gd name="T15" fmla="*/ 2147483647 h 50"/>
                <a:gd name="T16" fmla="*/ 2147483647 w 41"/>
                <a:gd name="T17" fmla="*/ 2147483647 h 50"/>
                <a:gd name="T18" fmla="*/ 2147483647 w 41"/>
                <a:gd name="T19" fmla="*/ 2147483647 h 50"/>
                <a:gd name="T20" fmla="*/ 2147483647 w 41"/>
                <a:gd name="T21" fmla="*/ 2147483647 h 50"/>
                <a:gd name="T22" fmla="*/ 2147483647 w 41"/>
                <a:gd name="T23" fmla="*/ 2147483647 h 50"/>
                <a:gd name="T24" fmla="*/ 2147483647 w 41"/>
                <a:gd name="T25" fmla="*/ 2147483647 h 50"/>
                <a:gd name="T26" fmla="*/ 2147483647 w 41"/>
                <a:gd name="T27" fmla="*/ 2147483647 h 50"/>
                <a:gd name="T28" fmla="*/ 2147483647 w 41"/>
                <a:gd name="T29" fmla="*/ 2147483647 h 50"/>
                <a:gd name="T30" fmla="*/ 2147483647 w 41"/>
                <a:gd name="T31" fmla="*/ 2147483647 h 50"/>
                <a:gd name="T32" fmla="*/ 2147483647 w 41"/>
                <a:gd name="T33" fmla="*/ 2147483647 h 50"/>
                <a:gd name="T34" fmla="*/ 2147483647 w 41"/>
                <a:gd name="T35" fmla="*/ 2147483647 h 50"/>
                <a:gd name="T36" fmla="*/ 2147483647 w 41"/>
                <a:gd name="T37" fmla="*/ 2147483647 h 50"/>
                <a:gd name="T38" fmla="*/ 2147483647 w 41"/>
                <a:gd name="T39" fmla="*/ 2147483647 h 50"/>
                <a:gd name="T40" fmla="*/ 2147483647 w 41"/>
                <a:gd name="T41" fmla="*/ 2147483647 h 50"/>
                <a:gd name="T42" fmla="*/ 2147483647 w 41"/>
                <a:gd name="T43" fmla="*/ 2147483647 h 50"/>
                <a:gd name="T44" fmla="*/ 2147483647 w 41"/>
                <a:gd name="T45" fmla="*/ 2147483647 h 5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1"/>
                <a:gd name="T70" fmla="*/ 0 h 50"/>
                <a:gd name="T71" fmla="*/ 41 w 41"/>
                <a:gd name="T72" fmla="*/ 50 h 5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1" h="50">
                  <a:moveTo>
                    <a:pt x="41" y="44"/>
                  </a:moveTo>
                  <a:cubicBezTo>
                    <a:pt x="41" y="47"/>
                    <a:pt x="38" y="50"/>
                    <a:pt x="3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2"/>
                    <a:pt x="41" y="5"/>
                  </a:cubicBezTo>
                  <a:lnTo>
                    <a:pt x="41" y="44"/>
                  </a:lnTo>
                  <a:close/>
                  <a:moveTo>
                    <a:pt x="36" y="5"/>
                  </a:moveTo>
                  <a:cubicBezTo>
                    <a:pt x="36" y="5"/>
                    <a:pt x="36" y="4"/>
                    <a:pt x="3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5" y="41"/>
                    <a:pt x="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1"/>
                    <a:pt x="36" y="40"/>
                    <a:pt x="36" y="40"/>
                  </a:cubicBezTo>
                  <a:lnTo>
                    <a:pt x="36" y="5"/>
                  </a:lnTo>
                  <a:close/>
                  <a:moveTo>
                    <a:pt x="20" y="43"/>
                  </a:moveTo>
                  <a:cubicBezTo>
                    <a:pt x="19" y="43"/>
                    <a:pt x="18" y="44"/>
                    <a:pt x="18" y="45"/>
                  </a:cubicBezTo>
                  <a:cubicBezTo>
                    <a:pt x="18" y="46"/>
                    <a:pt x="19" y="48"/>
                    <a:pt x="20" y="48"/>
                  </a:cubicBezTo>
                  <a:cubicBezTo>
                    <a:pt x="22" y="48"/>
                    <a:pt x="23" y="46"/>
                    <a:pt x="23" y="45"/>
                  </a:cubicBezTo>
                  <a:cubicBezTo>
                    <a:pt x="23" y="44"/>
                    <a:pt x="22" y="43"/>
                    <a:pt x="20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262" tIns="45631" rIns="91262" bIns="4563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4" name="Freeform 52"/>
            <p:cNvSpPr>
              <a:spLocks noEditPoints="1"/>
            </p:cNvSpPr>
            <p:nvPr/>
          </p:nvSpPr>
          <p:spPr bwMode="auto">
            <a:xfrm>
              <a:off x="5034" y="4844"/>
              <a:ext cx="446" cy="480"/>
            </a:xfrm>
            <a:custGeom>
              <a:avLst/>
              <a:gdLst>
                <a:gd name="T0" fmla="*/ 2147483647 w 67"/>
                <a:gd name="T1" fmla="*/ 2147483647 h 72"/>
                <a:gd name="T2" fmla="*/ 2147483647 w 67"/>
                <a:gd name="T3" fmla="*/ 2147483647 h 72"/>
                <a:gd name="T4" fmla="*/ 2147483647 w 67"/>
                <a:gd name="T5" fmla="*/ 2147483647 h 72"/>
                <a:gd name="T6" fmla="*/ 0 w 67"/>
                <a:gd name="T7" fmla="*/ 2147483647 h 72"/>
                <a:gd name="T8" fmla="*/ 0 w 67"/>
                <a:gd name="T9" fmla="*/ 2147483647 h 72"/>
                <a:gd name="T10" fmla="*/ 2147483647 w 67"/>
                <a:gd name="T11" fmla="*/ 2147483647 h 72"/>
                <a:gd name="T12" fmla="*/ 2147483647 w 67"/>
                <a:gd name="T13" fmla="*/ 2147483647 h 72"/>
                <a:gd name="T14" fmla="*/ 2147483647 w 67"/>
                <a:gd name="T15" fmla="*/ 2147483647 h 72"/>
                <a:gd name="T16" fmla="*/ 2147483647 w 67"/>
                <a:gd name="T17" fmla="*/ 0 h 72"/>
                <a:gd name="T18" fmla="*/ 2147483647 w 67"/>
                <a:gd name="T19" fmla="*/ 0 h 72"/>
                <a:gd name="T20" fmla="*/ 2147483647 w 67"/>
                <a:gd name="T21" fmla="*/ 2147483647 h 72"/>
                <a:gd name="T22" fmla="*/ 2147483647 w 67"/>
                <a:gd name="T23" fmla="*/ 2147483647 h 72"/>
                <a:gd name="T24" fmla="*/ 2147483647 w 67"/>
                <a:gd name="T25" fmla="*/ 2147483647 h 72"/>
                <a:gd name="T26" fmla="*/ 2147483647 w 67"/>
                <a:gd name="T27" fmla="*/ 2147483647 h 72"/>
                <a:gd name="T28" fmla="*/ 2147483647 w 67"/>
                <a:gd name="T29" fmla="*/ 0 h 72"/>
                <a:gd name="T30" fmla="*/ 2147483647 w 67"/>
                <a:gd name="T31" fmla="*/ 0 h 72"/>
                <a:gd name="T32" fmla="*/ 2147483647 w 67"/>
                <a:gd name="T33" fmla="*/ 2147483647 h 72"/>
                <a:gd name="T34" fmla="*/ 2147483647 w 67"/>
                <a:gd name="T35" fmla="*/ 2147483647 h 72"/>
                <a:gd name="T36" fmla="*/ 2147483647 w 67"/>
                <a:gd name="T37" fmla="*/ 2147483647 h 72"/>
                <a:gd name="T38" fmla="*/ 2147483647 w 67"/>
                <a:gd name="T39" fmla="*/ 2147483647 h 72"/>
                <a:gd name="T40" fmla="*/ 2147483647 w 67"/>
                <a:gd name="T41" fmla="*/ 2147483647 h 72"/>
                <a:gd name="T42" fmla="*/ 2147483647 w 67"/>
                <a:gd name="T43" fmla="*/ 2147483647 h 72"/>
                <a:gd name="T44" fmla="*/ 2147483647 w 67"/>
                <a:gd name="T45" fmla="*/ 2147483647 h 72"/>
                <a:gd name="T46" fmla="*/ 2147483647 w 67"/>
                <a:gd name="T47" fmla="*/ 2147483647 h 72"/>
                <a:gd name="T48" fmla="*/ 2147483647 w 67"/>
                <a:gd name="T49" fmla="*/ 2147483647 h 72"/>
                <a:gd name="T50" fmla="*/ 2147483647 w 67"/>
                <a:gd name="T51" fmla="*/ 2147483647 h 72"/>
                <a:gd name="T52" fmla="*/ 2147483647 w 67"/>
                <a:gd name="T53" fmla="*/ 2147483647 h 72"/>
                <a:gd name="T54" fmla="*/ 2147483647 w 67"/>
                <a:gd name="T55" fmla="*/ 2147483647 h 72"/>
                <a:gd name="T56" fmla="*/ 2147483647 w 67"/>
                <a:gd name="T57" fmla="*/ 2147483647 h 72"/>
                <a:gd name="T58" fmla="*/ 2147483647 w 67"/>
                <a:gd name="T59" fmla="*/ 2147483647 h 72"/>
                <a:gd name="T60" fmla="*/ 2147483647 w 67"/>
                <a:gd name="T61" fmla="*/ 2147483647 h 72"/>
                <a:gd name="T62" fmla="*/ 2147483647 w 67"/>
                <a:gd name="T63" fmla="*/ 2147483647 h 72"/>
                <a:gd name="T64" fmla="*/ 2147483647 w 67"/>
                <a:gd name="T65" fmla="*/ 2147483647 h 72"/>
                <a:gd name="T66" fmla="*/ 2147483647 w 67"/>
                <a:gd name="T67" fmla="*/ 2147483647 h 72"/>
                <a:gd name="T68" fmla="*/ 2147483647 w 67"/>
                <a:gd name="T69" fmla="*/ 2147483647 h 72"/>
                <a:gd name="T70" fmla="*/ 2147483647 w 67"/>
                <a:gd name="T71" fmla="*/ 2147483647 h 72"/>
                <a:gd name="T72" fmla="*/ 2147483647 w 67"/>
                <a:gd name="T73" fmla="*/ 2147483647 h 72"/>
                <a:gd name="T74" fmla="*/ 2147483647 w 67"/>
                <a:gd name="T75" fmla="*/ 2147483647 h 72"/>
                <a:gd name="T76" fmla="*/ 2147483647 w 67"/>
                <a:gd name="T77" fmla="*/ 2147483647 h 72"/>
                <a:gd name="T78" fmla="*/ 2147483647 w 67"/>
                <a:gd name="T79" fmla="*/ 2147483647 h 72"/>
                <a:gd name="T80" fmla="*/ 2147483647 w 67"/>
                <a:gd name="T81" fmla="*/ 2147483647 h 72"/>
                <a:gd name="T82" fmla="*/ 2147483647 w 67"/>
                <a:gd name="T83" fmla="*/ 2147483647 h 72"/>
                <a:gd name="T84" fmla="*/ 2147483647 w 67"/>
                <a:gd name="T85" fmla="*/ 2147483647 h 72"/>
                <a:gd name="T86" fmla="*/ 2147483647 w 67"/>
                <a:gd name="T87" fmla="*/ 2147483647 h 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7"/>
                <a:gd name="T133" fmla="*/ 0 h 72"/>
                <a:gd name="T134" fmla="*/ 67 w 67"/>
                <a:gd name="T135" fmla="*/ 72 h 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262" tIns="45631" rIns="91262" bIns="4563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" name="TextBox 13"/>
            <p:cNvSpPr txBox="1">
              <a:spLocks noChangeArrowheads="1"/>
            </p:cNvSpPr>
            <p:nvPr/>
          </p:nvSpPr>
          <p:spPr bwMode="auto">
            <a:xfrm>
              <a:off x="4151" y="6381"/>
              <a:ext cx="2552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一键批量操作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</p:txBody>
        </p:sp>
        <p:sp>
          <p:nvSpPr>
            <p:cNvPr id="6" name="TextBox 13"/>
            <p:cNvSpPr txBox="1">
              <a:spLocks noChangeArrowheads="1"/>
            </p:cNvSpPr>
            <p:nvPr/>
          </p:nvSpPr>
          <p:spPr bwMode="auto">
            <a:xfrm>
              <a:off x="4528" y="5788"/>
              <a:ext cx="1985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便捷性</a:t>
              </a:r>
              <a:endPara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</p:txBody>
        </p:sp>
        <p:sp>
          <p:nvSpPr>
            <p:cNvPr id="7" name="TextBox 13"/>
            <p:cNvSpPr txBox="1">
              <a:spLocks noChangeArrowheads="1"/>
            </p:cNvSpPr>
            <p:nvPr/>
          </p:nvSpPr>
          <p:spPr bwMode="auto">
            <a:xfrm>
              <a:off x="1196" y="9285"/>
              <a:ext cx="1878" cy="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统一用户和角色权限管理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</p:txBody>
        </p:sp>
        <p:sp>
          <p:nvSpPr>
            <p:cNvPr id="8" name="TextBox 13"/>
            <p:cNvSpPr txBox="1">
              <a:spLocks noChangeArrowheads="1"/>
            </p:cNvSpPr>
            <p:nvPr/>
          </p:nvSpPr>
          <p:spPr bwMode="auto">
            <a:xfrm>
              <a:off x="1201" y="8849"/>
              <a:ext cx="1985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统一性</a:t>
              </a:r>
              <a:endPara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</p:txBody>
        </p:sp>
        <p:sp>
          <p:nvSpPr>
            <p:cNvPr id="9" name="TextBox 13"/>
            <p:cNvSpPr txBox="1">
              <a:spLocks noChangeArrowheads="1"/>
            </p:cNvSpPr>
            <p:nvPr/>
          </p:nvSpPr>
          <p:spPr bwMode="auto">
            <a:xfrm>
              <a:off x="4265" y="9285"/>
              <a:ext cx="2209" cy="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基于角色的访问控制模型（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RBAC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）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</p:txBody>
        </p:sp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>
              <a:off x="4265" y="8849"/>
              <a:ext cx="1985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Arial" panose="020B0604020202020204" pitchFamily="34" charset="0"/>
                </a:rPr>
                <a:t>可拓展性</a:t>
              </a:r>
              <a:endPara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endParaRPr>
            </a:p>
          </p:txBody>
        </p:sp>
        <p:grpSp>
          <p:nvGrpSpPr>
            <p:cNvPr id="9231" name="组合 17"/>
            <p:cNvGrpSpPr/>
            <p:nvPr/>
          </p:nvGrpSpPr>
          <p:grpSpPr bwMode="auto">
            <a:xfrm>
              <a:off x="1882" y="7785"/>
              <a:ext cx="433" cy="578"/>
              <a:chOff x="0" y="0"/>
              <a:chExt cx="366446" cy="489149"/>
            </a:xfrm>
          </p:grpSpPr>
          <p:sp>
            <p:nvSpPr>
              <p:cNvPr id="9256" name="AutoShape 115"/>
              <p:cNvSpPr/>
              <p:nvPr/>
            </p:nvSpPr>
            <p:spPr bwMode="auto">
              <a:xfrm>
                <a:off x="0" y="0"/>
                <a:ext cx="366446" cy="489149"/>
              </a:xfrm>
              <a:custGeom>
                <a:avLst/>
                <a:gdLst>
                  <a:gd name="T0" fmla="*/ 96679379 w 21600"/>
                  <a:gd name="T1" fmla="*/ 148942692 h 21600"/>
                  <a:gd name="T2" fmla="*/ 96679379 w 21600"/>
                  <a:gd name="T3" fmla="*/ 156781845 h 21600"/>
                  <a:gd name="T4" fmla="*/ 96679379 w 21600"/>
                  <a:gd name="T5" fmla="*/ 172460152 h 21600"/>
                  <a:gd name="T6" fmla="*/ 96679379 w 21600"/>
                  <a:gd name="T7" fmla="*/ 180299214 h 21600"/>
                  <a:gd name="T8" fmla="*/ 65912907 w 21600"/>
                  <a:gd name="T9" fmla="*/ 235161467 h 21600"/>
                  <a:gd name="T10" fmla="*/ 39545701 w 21600"/>
                  <a:gd name="T11" fmla="*/ 235161467 h 21600"/>
                  <a:gd name="T12" fmla="*/ 8788986 w 21600"/>
                  <a:gd name="T13" fmla="*/ 180299214 h 21600"/>
                  <a:gd name="T14" fmla="*/ 8788986 w 21600"/>
                  <a:gd name="T15" fmla="*/ 172460152 h 21600"/>
                  <a:gd name="T16" fmla="*/ 8788986 w 21600"/>
                  <a:gd name="T17" fmla="*/ 156781845 h 21600"/>
                  <a:gd name="T18" fmla="*/ 8788986 w 21600"/>
                  <a:gd name="T19" fmla="*/ 148942692 h 21600"/>
                  <a:gd name="T20" fmla="*/ 8788986 w 21600"/>
                  <a:gd name="T21" fmla="*/ 125425775 h 21600"/>
                  <a:gd name="T22" fmla="*/ 13178738 w 21600"/>
                  <a:gd name="T23" fmla="*/ 117574846 h 21600"/>
                  <a:gd name="T24" fmla="*/ 21967726 w 21600"/>
                  <a:gd name="T25" fmla="*/ 117574846 h 21600"/>
                  <a:gd name="T26" fmla="*/ 83495811 w 21600"/>
                  <a:gd name="T27" fmla="*/ 117574846 h 21600"/>
                  <a:gd name="T28" fmla="*/ 92279857 w 21600"/>
                  <a:gd name="T29" fmla="*/ 117574846 h 21600"/>
                  <a:gd name="T30" fmla="*/ 96679379 w 21600"/>
                  <a:gd name="T31" fmla="*/ 125425775 h 21600"/>
                  <a:gd name="T32" fmla="*/ 96679379 w 21600"/>
                  <a:gd name="T33" fmla="*/ 148942692 h 21600"/>
                  <a:gd name="T34" fmla="*/ 70312157 w 21600"/>
                  <a:gd name="T35" fmla="*/ 70551769 h 21600"/>
                  <a:gd name="T36" fmla="*/ 70312157 w 21600"/>
                  <a:gd name="T37" fmla="*/ 70563590 h 21600"/>
                  <a:gd name="T38" fmla="*/ 70312157 w 21600"/>
                  <a:gd name="T39" fmla="*/ 101896539 h 21600"/>
                  <a:gd name="T40" fmla="*/ 35156231 w 21600"/>
                  <a:gd name="T41" fmla="*/ 101896539 h 21600"/>
                  <a:gd name="T42" fmla="*/ 35156231 w 21600"/>
                  <a:gd name="T43" fmla="*/ 70563590 h 21600"/>
                  <a:gd name="T44" fmla="*/ 35156231 w 21600"/>
                  <a:gd name="T45" fmla="*/ 70551769 h 21600"/>
                  <a:gd name="T46" fmla="*/ 52734190 w 21600"/>
                  <a:gd name="T47" fmla="*/ 39195733 h 21600"/>
                  <a:gd name="T48" fmla="*/ 70312157 w 21600"/>
                  <a:gd name="T49" fmla="*/ 70551769 h 21600"/>
                  <a:gd name="T50" fmla="*/ 21967726 w 21600"/>
                  <a:gd name="T51" fmla="*/ 70551769 h 21600"/>
                  <a:gd name="T52" fmla="*/ 52734190 w 21600"/>
                  <a:gd name="T53" fmla="*/ 15678290 h 21600"/>
                  <a:gd name="T54" fmla="*/ 83495811 w 21600"/>
                  <a:gd name="T55" fmla="*/ 70551769 h 21600"/>
                  <a:gd name="T56" fmla="*/ 83495811 w 21600"/>
                  <a:gd name="T57" fmla="*/ 101896539 h 21600"/>
                  <a:gd name="T58" fmla="*/ 74701924 w 21600"/>
                  <a:gd name="T59" fmla="*/ 101896539 h 21600"/>
                  <a:gd name="T60" fmla="*/ 74701924 w 21600"/>
                  <a:gd name="T61" fmla="*/ 70563590 h 21600"/>
                  <a:gd name="T62" fmla="*/ 52734190 w 21600"/>
                  <a:gd name="T63" fmla="*/ 31367857 h 21600"/>
                  <a:gd name="T64" fmla="*/ 30756709 w 21600"/>
                  <a:gd name="T65" fmla="*/ 70563590 h 21600"/>
                  <a:gd name="T66" fmla="*/ 30756709 w 21600"/>
                  <a:gd name="T67" fmla="*/ 101896539 h 21600"/>
                  <a:gd name="T68" fmla="*/ 21967726 w 21600"/>
                  <a:gd name="T69" fmla="*/ 101896539 h 21600"/>
                  <a:gd name="T70" fmla="*/ 21967726 w 21600"/>
                  <a:gd name="T71" fmla="*/ 70551769 h 21600"/>
                  <a:gd name="T72" fmla="*/ 92279857 w 21600"/>
                  <a:gd name="T73" fmla="*/ 101896539 h 21600"/>
                  <a:gd name="T74" fmla="*/ 92279857 w 21600"/>
                  <a:gd name="T75" fmla="*/ 70551769 h 21600"/>
                  <a:gd name="T76" fmla="*/ 52734190 w 21600"/>
                  <a:gd name="T77" fmla="*/ 0 h 21600"/>
                  <a:gd name="T78" fmla="*/ 13178738 w 21600"/>
                  <a:gd name="T79" fmla="*/ 70551769 h 21600"/>
                  <a:gd name="T80" fmla="*/ 13178738 w 21600"/>
                  <a:gd name="T81" fmla="*/ 101896539 h 21600"/>
                  <a:gd name="T82" fmla="*/ 0 w 21600"/>
                  <a:gd name="T83" fmla="*/ 125425775 h 21600"/>
                  <a:gd name="T84" fmla="*/ 0 w 21600"/>
                  <a:gd name="T85" fmla="*/ 148942692 h 21600"/>
                  <a:gd name="T86" fmla="*/ 0 w 21600"/>
                  <a:gd name="T87" fmla="*/ 156781845 h 21600"/>
                  <a:gd name="T88" fmla="*/ 0 w 21600"/>
                  <a:gd name="T89" fmla="*/ 172460152 h 21600"/>
                  <a:gd name="T90" fmla="*/ 0 w 21600"/>
                  <a:gd name="T91" fmla="*/ 180299214 h 21600"/>
                  <a:gd name="T92" fmla="*/ 39545701 w 21600"/>
                  <a:gd name="T93" fmla="*/ 250839230 h 21600"/>
                  <a:gd name="T94" fmla="*/ 65912907 w 21600"/>
                  <a:gd name="T95" fmla="*/ 250839230 h 21600"/>
                  <a:gd name="T96" fmla="*/ 105468380 w 21600"/>
                  <a:gd name="T97" fmla="*/ 180299214 h 21600"/>
                  <a:gd name="T98" fmla="*/ 105468380 w 21600"/>
                  <a:gd name="T99" fmla="*/ 172460152 h 21600"/>
                  <a:gd name="T100" fmla="*/ 105468380 w 21600"/>
                  <a:gd name="T101" fmla="*/ 156781845 h 21600"/>
                  <a:gd name="T102" fmla="*/ 105468380 w 21600"/>
                  <a:gd name="T103" fmla="*/ 148942692 h 21600"/>
                  <a:gd name="T104" fmla="*/ 105468380 w 21600"/>
                  <a:gd name="T105" fmla="*/ 125425775 h 21600"/>
                  <a:gd name="T106" fmla="*/ 92279857 w 21600"/>
                  <a:gd name="T107" fmla="*/ 101896539 h 2160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1600"/>
                  <a:gd name="T163" fmla="*/ 0 h 21600"/>
                  <a:gd name="T164" fmla="*/ 21600 w 21600"/>
                  <a:gd name="T165" fmla="*/ 21600 h 2160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50701" tIns="50701" rIns="50701" bIns="50701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57" name="AutoShape 116"/>
              <p:cNvSpPr/>
              <p:nvPr/>
            </p:nvSpPr>
            <p:spPr bwMode="auto">
              <a:xfrm>
                <a:off x="152755" y="290484"/>
                <a:ext cx="60935" cy="91820"/>
              </a:xfrm>
              <a:custGeom>
                <a:avLst/>
                <a:gdLst>
                  <a:gd name="T0" fmla="*/ 242476 w 21600"/>
                  <a:gd name="T1" fmla="*/ 0 h 21600"/>
                  <a:gd name="T2" fmla="*/ 0 w 21600"/>
                  <a:gd name="T3" fmla="*/ 553152 h 21600"/>
                  <a:gd name="T4" fmla="*/ 80849 w 21600"/>
                  <a:gd name="T5" fmla="*/ 1292120 h 21600"/>
                  <a:gd name="T6" fmla="*/ 242476 w 21600"/>
                  <a:gd name="T7" fmla="*/ 1659221 h 21600"/>
                  <a:gd name="T8" fmla="*/ 404191 w 21600"/>
                  <a:gd name="T9" fmla="*/ 1294960 h 21600"/>
                  <a:gd name="T10" fmla="*/ 484947 w 21600"/>
                  <a:gd name="T11" fmla="*/ 553152 h 21600"/>
                  <a:gd name="T12" fmla="*/ 242476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600"/>
                  <a:gd name="T22" fmla="*/ 0 h 21600"/>
                  <a:gd name="T23" fmla="*/ 21600 w 21600"/>
                  <a:gd name="T24" fmla="*/ 21600 h 216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50701" tIns="50701" rIns="50701" bIns="50701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书宋简体" charset="0"/>
                <a:cs typeface="方正书宋简体" charset="0"/>
                <a:sym typeface="+mn-ea"/>
              </a:rPr>
              <a:t>统一数据中心</a:t>
            </a:r>
            <a:endParaRPr lang="zh-CN" altLang="en-US" sz="14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27" name="Text Placeholder 33"/>
          <p:cNvSpPr txBox="1"/>
          <p:nvPr/>
        </p:nvSpPr>
        <p:spPr>
          <a:xfrm>
            <a:off x="732155" y="806450"/>
            <a:ext cx="10323195" cy="19894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16745" tIns="108372" rIns="216745" bIns="10837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lvl="0" algn="l"/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  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统一数据中心：</a:t>
            </a:r>
            <a:endParaRPr lang="zh-CN" altLang="en-US" sz="1600" b="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lvl="0" indent="0" algn="l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解决学校各个业务应用系统“信息孤岛”问题，搭建一个面向应用、安全可靠、操作便捷、规范统一、扩展性强的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数据共享与交换平台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，通过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ETL数据交换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进行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数据过滤、清洗和双向传递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，实现各业务系统和数据中心平台相互之间的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数据交换和共享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，基于信息标准建设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学校数据仓库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，提供学校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综合查询、决策支持以及大数据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所需的数据信息，为学校教学、科研、管理和服务提供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统一、规范、准确、及时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的数据服务。</a:t>
            </a:r>
            <a:endParaRPr lang="zh-CN" altLang="en-US" sz="1600" b="0" dirty="0">
              <a:solidFill>
                <a:schemeClr val="bg2">
                  <a:lumMod val="50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lvl="0" indent="0" algn="l"/>
            <a:endParaRPr lang="zh-CN" altLang="en-US" sz="1600" b="0" dirty="0">
              <a:solidFill>
                <a:schemeClr val="bg2">
                  <a:lumMod val="50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785" y="2795905"/>
            <a:ext cx="4552315" cy="3191510"/>
          </a:xfrm>
          <a:prstGeom prst="rect">
            <a:avLst/>
          </a:prstGeom>
        </p:spPr>
      </p:pic>
      <p:sp>
        <p:nvSpPr>
          <p:cNvPr id="14" name="KSO_Shape"/>
          <p:cNvSpPr/>
          <p:nvPr/>
        </p:nvSpPr>
        <p:spPr>
          <a:xfrm>
            <a:off x="1610360" y="2931160"/>
            <a:ext cx="456565" cy="373380"/>
          </a:xfrm>
          <a:custGeom>
            <a:avLst/>
            <a:gdLst>
              <a:gd name="connsiteX0" fmla="*/ 0 w 606559"/>
              <a:gd name="connsiteY0" fmla="*/ 98549 h 436964"/>
              <a:gd name="connsiteX1" fmla="*/ 296815 w 606559"/>
              <a:gd name="connsiteY1" fmla="*/ 248835 h 436964"/>
              <a:gd name="connsiteX2" fmla="*/ 606559 w 606559"/>
              <a:gd name="connsiteY2" fmla="*/ 99699 h 436964"/>
              <a:gd name="connsiteX3" fmla="*/ 606559 w 606559"/>
              <a:gd name="connsiteY3" fmla="*/ 367011 h 436964"/>
              <a:gd name="connsiteX4" fmla="*/ 536606 w 606559"/>
              <a:gd name="connsiteY4" fmla="*/ 436964 h 436964"/>
              <a:gd name="connsiteX5" fmla="*/ 69953 w 606559"/>
              <a:gd name="connsiteY5" fmla="*/ 436964 h 436964"/>
              <a:gd name="connsiteX6" fmla="*/ 0 w 606559"/>
              <a:gd name="connsiteY6" fmla="*/ 367011 h 436964"/>
              <a:gd name="connsiteX7" fmla="*/ 69953 w 606559"/>
              <a:gd name="connsiteY7" fmla="*/ 0 h 436964"/>
              <a:gd name="connsiteX8" fmla="*/ 536606 w 606559"/>
              <a:gd name="connsiteY8" fmla="*/ 0 h 436964"/>
              <a:gd name="connsiteX9" fmla="*/ 606559 w 606559"/>
              <a:gd name="connsiteY9" fmla="*/ 69953 h 436964"/>
              <a:gd name="connsiteX10" fmla="*/ 606559 w 606559"/>
              <a:gd name="connsiteY10" fmla="*/ 82447 h 436964"/>
              <a:gd name="connsiteX11" fmla="*/ 296815 w 606559"/>
              <a:gd name="connsiteY11" fmla="*/ 231583 h 436964"/>
              <a:gd name="connsiteX12" fmla="*/ 0 w 606559"/>
              <a:gd name="connsiteY12" fmla="*/ 81297 h 436964"/>
              <a:gd name="connsiteX13" fmla="*/ 0 w 606559"/>
              <a:gd name="connsiteY13" fmla="*/ 69953 h 436964"/>
              <a:gd name="connsiteX14" fmla="*/ 69953 w 606559"/>
              <a:gd name="connsiteY14" fmla="*/ 0 h 43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559" h="436964">
                <a:moveTo>
                  <a:pt x="0" y="98549"/>
                </a:moveTo>
                <a:lnTo>
                  <a:pt x="296815" y="248835"/>
                </a:lnTo>
                <a:lnTo>
                  <a:pt x="606559" y="99699"/>
                </a:lnTo>
                <a:lnTo>
                  <a:pt x="606559" y="367011"/>
                </a:lnTo>
                <a:cubicBezTo>
                  <a:pt x="606559" y="405645"/>
                  <a:pt x="575240" y="436964"/>
                  <a:pt x="536606" y="436964"/>
                </a:cubicBezTo>
                <a:lnTo>
                  <a:pt x="69953" y="436964"/>
                </a:lnTo>
                <a:cubicBezTo>
                  <a:pt x="31319" y="436964"/>
                  <a:pt x="0" y="405645"/>
                  <a:pt x="0" y="367011"/>
                </a:cubicBezTo>
                <a:close/>
                <a:moveTo>
                  <a:pt x="69953" y="0"/>
                </a:moveTo>
                <a:lnTo>
                  <a:pt x="536606" y="0"/>
                </a:lnTo>
                <a:cubicBezTo>
                  <a:pt x="575240" y="0"/>
                  <a:pt x="606559" y="31319"/>
                  <a:pt x="606559" y="69953"/>
                </a:cubicBezTo>
                <a:lnTo>
                  <a:pt x="606559" y="82447"/>
                </a:lnTo>
                <a:lnTo>
                  <a:pt x="296815" y="231583"/>
                </a:lnTo>
                <a:lnTo>
                  <a:pt x="0" y="81297"/>
                </a:lnTo>
                <a:lnTo>
                  <a:pt x="0" y="69953"/>
                </a:lnTo>
                <a:cubicBezTo>
                  <a:pt x="0" y="31319"/>
                  <a:pt x="31319" y="0"/>
                  <a:pt x="69953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38663" y="3395340"/>
            <a:ext cx="1000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0070C0"/>
                </a:solidFill>
                <a:latin typeface="方正书宋简体" pitchFamily="65" charset="-122"/>
                <a:ea typeface="方正书宋简体" pitchFamily="65" charset="-122"/>
              </a:rPr>
              <a:t>信息标准</a:t>
            </a:r>
            <a:endParaRPr lang="zh-CN" altLang="en-US" sz="1600" b="1" dirty="0">
              <a:solidFill>
                <a:srgbClr val="0070C0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4" name="TextBox 13"/>
          <p:cNvSpPr txBox="1">
            <a:spLocks noChangeArrowheads="1"/>
          </p:cNvSpPr>
          <p:nvPr/>
        </p:nvSpPr>
        <p:spPr bwMode="auto">
          <a:xfrm>
            <a:off x="789940" y="3732530"/>
            <a:ext cx="2205355" cy="44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rPr>
              <a:t>提供国家、各省教育信息化标准、行业代码等，学校可自定义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Arial" panose="020B0604020202020204" pitchFamily="34" charset="0"/>
            </a:endParaRPr>
          </a:p>
        </p:txBody>
      </p:sp>
      <p:sp>
        <p:nvSpPr>
          <p:cNvPr id="13" name="KSO_Shape"/>
          <p:cNvSpPr/>
          <p:nvPr/>
        </p:nvSpPr>
        <p:spPr bwMode="auto">
          <a:xfrm>
            <a:off x="1632585" y="4502150"/>
            <a:ext cx="434340" cy="382905"/>
          </a:xfrm>
          <a:custGeom>
            <a:avLst/>
            <a:gdLst>
              <a:gd name="T0" fmla="*/ 1735389 w 3295"/>
              <a:gd name="T1" fmla="*/ 901016 h 3303"/>
              <a:gd name="T2" fmla="*/ 828737 w 3295"/>
              <a:gd name="T3" fmla="*/ 0 h 3303"/>
              <a:gd name="T4" fmla="*/ 2179 w 3295"/>
              <a:gd name="T5" fmla="*/ 0 h 3303"/>
              <a:gd name="T6" fmla="*/ 0 w 3295"/>
              <a:gd name="T7" fmla="*/ 825795 h 3303"/>
              <a:gd name="T8" fmla="*/ 896300 w 3295"/>
              <a:gd name="T9" fmla="*/ 1740438 h 3303"/>
              <a:gd name="T10" fmla="*/ 1107707 w 3295"/>
              <a:gd name="T11" fmla="*/ 1742074 h 3303"/>
              <a:gd name="T12" fmla="*/ 1737024 w 3295"/>
              <a:gd name="T13" fmla="*/ 1112507 h 3303"/>
              <a:gd name="T14" fmla="*/ 1735389 w 3295"/>
              <a:gd name="T15" fmla="*/ 901016 h 3303"/>
              <a:gd name="T16" fmla="*/ 221214 w 3295"/>
              <a:gd name="T17" fmla="*/ 373379 h 3303"/>
              <a:gd name="T18" fmla="*/ 369962 w 3295"/>
              <a:gd name="T19" fmla="*/ 225118 h 3303"/>
              <a:gd name="T20" fmla="*/ 518165 w 3295"/>
              <a:gd name="T21" fmla="*/ 373379 h 3303"/>
              <a:gd name="T22" fmla="*/ 369962 w 3295"/>
              <a:gd name="T23" fmla="*/ 521641 h 3303"/>
              <a:gd name="T24" fmla="*/ 221214 w 3295"/>
              <a:gd name="T25" fmla="*/ 373379 h 3303"/>
              <a:gd name="T26" fmla="*/ 1028702 w 3295"/>
              <a:gd name="T27" fmla="*/ 1408485 h 3303"/>
              <a:gd name="T28" fmla="*/ 451147 w 3295"/>
              <a:gd name="T29" fmla="*/ 831246 h 3303"/>
              <a:gd name="T30" fmla="*/ 503998 w 3295"/>
              <a:gd name="T31" fmla="*/ 778918 h 3303"/>
              <a:gd name="T32" fmla="*/ 1081008 w 3295"/>
              <a:gd name="T33" fmla="*/ 1355612 h 3303"/>
              <a:gd name="T34" fmla="*/ 1028702 w 3295"/>
              <a:gd name="T35" fmla="*/ 1408485 h 3303"/>
              <a:gd name="T36" fmla="*/ 1185622 w 3295"/>
              <a:gd name="T37" fmla="*/ 1250957 h 3303"/>
              <a:gd name="T38" fmla="*/ 608612 w 3295"/>
              <a:gd name="T39" fmla="*/ 673718 h 3303"/>
              <a:gd name="T40" fmla="*/ 661464 w 3295"/>
              <a:gd name="T41" fmla="*/ 621390 h 3303"/>
              <a:gd name="T42" fmla="*/ 1238474 w 3295"/>
              <a:gd name="T43" fmla="*/ 1198629 h 3303"/>
              <a:gd name="T44" fmla="*/ 1185622 w 3295"/>
              <a:gd name="T45" fmla="*/ 1250957 h 3303"/>
              <a:gd name="T46" fmla="*/ 1343088 w 3295"/>
              <a:gd name="T47" fmla="*/ 1093429 h 3303"/>
              <a:gd name="T48" fmla="*/ 766078 w 3295"/>
              <a:gd name="T49" fmla="*/ 516190 h 3303"/>
              <a:gd name="T50" fmla="*/ 818929 w 3295"/>
              <a:gd name="T51" fmla="*/ 463863 h 3303"/>
              <a:gd name="T52" fmla="*/ 1395939 w 3295"/>
              <a:gd name="T53" fmla="*/ 1041102 h 3303"/>
              <a:gd name="T54" fmla="*/ 1343088 w 3295"/>
              <a:gd name="T55" fmla="*/ 1093429 h 330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295" h="3303">
                <a:moveTo>
                  <a:pt x="3185" y="1653"/>
                </a:moveTo>
                <a:cubicBezTo>
                  <a:pt x="1521" y="0"/>
                  <a:pt x="1521" y="0"/>
                  <a:pt x="1521" y="0"/>
                </a:cubicBezTo>
                <a:cubicBezTo>
                  <a:pt x="4" y="0"/>
                  <a:pt x="4" y="0"/>
                  <a:pt x="4" y="0"/>
                </a:cubicBezTo>
                <a:cubicBezTo>
                  <a:pt x="0" y="1515"/>
                  <a:pt x="0" y="1515"/>
                  <a:pt x="0" y="1515"/>
                </a:cubicBezTo>
                <a:cubicBezTo>
                  <a:pt x="1645" y="3193"/>
                  <a:pt x="1645" y="3193"/>
                  <a:pt x="1645" y="3193"/>
                </a:cubicBezTo>
                <a:cubicBezTo>
                  <a:pt x="1753" y="3301"/>
                  <a:pt x="1927" y="3303"/>
                  <a:pt x="2033" y="3196"/>
                </a:cubicBezTo>
                <a:cubicBezTo>
                  <a:pt x="3188" y="2041"/>
                  <a:pt x="3188" y="2041"/>
                  <a:pt x="3188" y="2041"/>
                </a:cubicBezTo>
                <a:cubicBezTo>
                  <a:pt x="3295" y="1934"/>
                  <a:pt x="3294" y="1761"/>
                  <a:pt x="3185" y="1653"/>
                </a:cubicBezTo>
                <a:close/>
                <a:moveTo>
                  <a:pt x="406" y="685"/>
                </a:moveTo>
                <a:cubicBezTo>
                  <a:pt x="406" y="535"/>
                  <a:pt x="528" y="413"/>
                  <a:pt x="679" y="413"/>
                </a:cubicBezTo>
                <a:cubicBezTo>
                  <a:pt x="829" y="413"/>
                  <a:pt x="951" y="535"/>
                  <a:pt x="951" y="685"/>
                </a:cubicBezTo>
                <a:cubicBezTo>
                  <a:pt x="951" y="835"/>
                  <a:pt x="829" y="957"/>
                  <a:pt x="679" y="957"/>
                </a:cubicBezTo>
                <a:cubicBezTo>
                  <a:pt x="528" y="957"/>
                  <a:pt x="406" y="835"/>
                  <a:pt x="406" y="685"/>
                </a:cubicBezTo>
                <a:close/>
                <a:moveTo>
                  <a:pt x="1888" y="2584"/>
                </a:moveTo>
                <a:cubicBezTo>
                  <a:pt x="828" y="1525"/>
                  <a:pt x="828" y="1525"/>
                  <a:pt x="828" y="1525"/>
                </a:cubicBezTo>
                <a:cubicBezTo>
                  <a:pt x="925" y="1429"/>
                  <a:pt x="925" y="1429"/>
                  <a:pt x="925" y="1429"/>
                </a:cubicBezTo>
                <a:cubicBezTo>
                  <a:pt x="1984" y="2487"/>
                  <a:pt x="1984" y="2487"/>
                  <a:pt x="1984" y="2487"/>
                </a:cubicBezTo>
                <a:lnTo>
                  <a:pt x="1888" y="2584"/>
                </a:lnTo>
                <a:close/>
                <a:moveTo>
                  <a:pt x="2176" y="2295"/>
                </a:moveTo>
                <a:cubicBezTo>
                  <a:pt x="1117" y="1236"/>
                  <a:pt x="1117" y="1236"/>
                  <a:pt x="1117" y="1236"/>
                </a:cubicBezTo>
                <a:cubicBezTo>
                  <a:pt x="1214" y="1140"/>
                  <a:pt x="1214" y="1140"/>
                  <a:pt x="1214" y="1140"/>
                </a:cubicBezTo>
                <a:cubicBezTo>
                  <a:pt x="2273" y="2199"/>
                  <a:pt x="2273" y="2199"/>
                  <a:pt x="2273" y="2199"/>
                </a:cubicBezTo>
                <a:lnTo>
                  <a:pt x="2176" y="2295"/>
                </a:lnTo>
                <a:close/>
                <a:moveTo>
                  <a:pt x="2465" y="2006"/>
                </a:moveTo>
                <a:cubicBezTo>
                  <a:pt x="1406" y="947"/>
                  <a:pt x="1406" y="947"/>
                  <a:pt x="1406" y="947"/>
                </a:cubicBezTo>
                <a:cubicBezTo>
                  <a:pt x="1503" y="851"/>
                  <a:pt x="1503" y="851"/>
                  <a:pt x="1503" y="851"/>
                </a:cubicBezTo>
                <a:cubicBezTo>
                  <a:pt x="2562" y="1910"/>
                  <a:pt x="2562" y="1910"/>
                  <a:pt x="2562" y="1910"/>
                </a:cubicBezTo>
                <a:lnTo>
                  <a:pt x="2465" y="200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KSO_Shape"/>
          <p:cNvSpPr/>
          <p:nvPr/>
        </p:nvSpPr>
        <p:spPr bwMode="auto">
          <a:xfrm>
            <a:off x="4343400" y="2931160"/>
            <a:ext cx="447675" cy="373380"/>
          </a:xfrm>
          <a:custGeom>
            <a:avLst/>
            <a:gdLst>
              <a:gd name="T0" fmla="*/ 1674547 w 3133"/>
              <a:gd name="T1" fmla="*/ 538897 h 2809"/>
              <a:gd name="T2" fmla="*/ 628099 w 3133"/>
              <a:gd name="T3" fmla="*/ 538897 h 2809"/>
              <a:gd name="T4" fmla="*/ 501100 w 3133"/>
              <a:gd name="T5" fmla="*/ 642421 h 2809"/>
              <a:gd name="T6" fmla="*/ 317785 w 3133"/>
              <a:gd name="T7" fmla="*/ 1342929 h 2809"/>
              <a:gd name="T8" fmla="*/ 217795 w 3133"/>
              <a:gd name="T9" fmla="*/ 1406769 h 2809"/>
              <a:gd name="T10" fmla="*/ 160329 w 3133"/>
              <a:gd name="T11" fmla="*/ 1312447 h 2809"/>
              <a:gd name="T12" fmla="*/ 343644 w 3133"/>
              <a:gd name="T13" fmla="*/ 613089 h 2809"/>
              <a:gd name="T14" fmla="*/ 586724 w 3133"/>
              <a:gd name="T15" fmla="*/ 419270 h 2809"/>
              <a:gd name="T16" fmla="*/ 1555019 w 3133"/>
              <a:gd name="T17" fmla="*/ 419270 h 2809"/>
              <a:gd name="T18" fmla="*/ 1555019 w 3133"/>
              <a:gd name="T19" fmla="*/ 299068 h 2809"/>
              <a:gd name="T20" fmla="*/ 1435490 w 3133"/>
              <a:gd name="T21" fmla="*/ 179441 h 2809"/>
              <a:gd name="T22" fmla="*/ 662004 w 3133"/>
              <a:gd name="T23" fmla="*/ 179441 h 2809"/>
              <a:gd name="T24" fmla="*/ 578104 w 3133"/>
              <a:gd name="T25" fmla="*/ 53487 h 2809"/>
              <a:gd name="T26" fmla="*/ 478688 w 3133"/>
              <a:gd name="T27" fmla="*/ 0 h 2809"/>
              <a:gd name="T28" fmla="*/ 119528 w 3133"/>
              <a:gd name="T29" fmla="*/ 0 h 2809"/>
              <a:gd name="T30" fmla="*/ 0 w 3133"/>
              <a:gd name="T31" fmla="*/ 119627 h 2809"/>
              <a:gd name="T32" fmla="*/ 0 w 3133"/>
              <a:gd name="T33" fmla="*/ 1450479 h 2809"/>
              <a:gd name="T34" fmla="*/ 104587 w 3133"/>
              <a:gd name="T35" fmla="*/ 1569531 h 2809"/>
              <a:gd name="T36" fmla="*/ 777509 w 3133"/>
              <a:gd name="T37" fmla="*/ 1615541 h 2809"/>
              <a:gd name="T38" fmla="*/ 1450432 w 3133"/>
              <a:gd name="T39" fmla="*/ 1569531 h 2809"/>
              <a:gd name="T40" fmla="*/ 1472843 w 3133"/>
              <a:gd name="T41" fmla="*/ 1564354 h 2809"/>
              <a:gd name="T42" fmla="*/ 1562489 w 3133"/>
              <a:gd name="T43" fmla="*/ 1481536 h 2809"/>
              <a:gd name="T44" fmla="*/ 1790053 w 3133"/>
              <a:gd name="T45" fmla="*/ 691307 h 2809"/>
              <a:gd name="T46" fmla="*/ 1770515 w 3133"/>
              <a:gd name="T47" fmla="*/ 586058 h 2809"/>
              <a:gd name="T48" fmla="*/ 1674547 w 3133"/>
              <a:gd name="T49" fmla="*/ 538897 h 2809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133" h="2809">
                <a:moveTo>
                  <a:pt x="2914" y="937"/>
                </a:moveTo>
                <a:cubicBezTo>
                  <a:pt x="1093" y="937"/>
                  <a:pt x="1093" y="937"/>
                  <a:pt x="1093" y="937"/>
                </a:cubicBezTo>
                <a:cubicBezTo>
                  <a:pt x="975" y="937"/>
                  <a:pt x="892" y="1039"/>
                  <a:pt x="872" y="1117"/>
                </a:cubicBezTo>
                <a:cubicBezTo>
                  <a:pt x="845" y="1225"/>
                  <a:pt x="564" y="2300"/>
                  <a:pt x="553" y="2335"/>
                </a:cubicBezTo>
                <a:cubicBezTo>
                  <a:pt x="527" y="2415"/>
                  <a:pt x="450" y="2457"/>
                  <a:pt x="379" y="2446"/>
                </a:cubicBezTo>
                <a:cubicBezTo>
                  <a:pt x="322" y="2437"/>
                  <a:pt x="253" y="2379"/>
                  <a:pt x="279" y="2282"/>
                </a:cubicBezTo>
                <a:cubicBezTo>
                  <a:pt x="304" y="2186"/>
                  <a:pt x="570" y="1174"/>
                  <a:pt x="598" y="1066"/>
                </a:cubicBezTo>
                <a:cubicBezTo>
                  <a:pt x="647" y="872"/>
                  <a:pt x="791" y="729"/>
                  <a:pt x="1021" y="729"/>
                </a:cubicBezTo>
                <a:cubicBezTo>
                  <a:pt x="2706" y="729"/>
                  <a:pt x="2706" y="729"/>
                  <a:pt x="2706" y="729"/>
                </a:cubicBezTo>
                <a:cubicBezTo>
                  <a:pt x="2706" y="520"/>
                  <a:pt x="2706" y="520"/>
                  <a:pt x="2706" y="520"/>
                </a:cubicBezTo>
                <a:cubicBezTo>
                  <a:pt x="2706" y="405"/>
                  <a:pt x="2613" y="312"/>
                  <a:pt x="2498" y="312"/>
                </a:cubicBezTo>
                <a:cubicBezTo>
                  <a:pt x="1152" y="312"/>
                  <a:pt x="1152" y="312"/>
                  <a:pt x="1152" y="312"/>
                </a:cubicBezTo>
                <a:cubicBezTo>
                  <a:pt x="1006" y="93"/>
                  <a:pt x="1006" y="93"/>
                  <a:pt x="1006" y="93"/>
                </a:cubicBezTo>
                <a:cubicBezTo>
                  <a:pt x="967" y="35"/>
                  <a:pt x="902" y="0"/>
                  <a:pt x="833" y="0"/>
                </a:cubicBezTo>
                <a:cubicBezTo>
                  <a:pt x="208" y="0"/>
                  <a:pt x="208" y="0"/>
                  <a:pt x="208" y="0"/>
                </a:cubicBezTo>
                <a:cubicBezTo>
                  <a:pt x="93" y="0"/>
                  <a:pt x="0" y="93"/>
                  <a:pt x="0" y="208"/>
                </a:cubicBezTo>
                <a:cubicBezTo>
                  <a:pt x="0" y="2522"/>
                  <a:pt x="0" y="2522"/>
                  <a:pt x="0" y="2522"/>
                </a:cubicBezTo>
                <a:cubicBezTo>
                  <a:pt x="0" y="2627"/>
                  <a:pt x="78" y="2715"/>
                  <a:pt x="182" y="2729"/>
                </a:cubicBezTo>
                <a:cubicBezTo>
                  <a:pt x="615" y="2784"/>
                  <a:pt x="987" y="2809"/>
                  <a:pt x="1353" y="2809"/>
                </a:cubicBezTo>
                <a:cubicBezTo>
                  <a:pt x="1719" y="2809"/>
                  <a:pt x="2091" y="2784"/>
                  <a:pt x="2524" y="2729"/>
                </a:cubicBezTo>
                <a:cubicBezTo>
                  <a:pt x="2538" y="2727"/>
                  <a:pt x="2551" y="2724"/>
                  <a:pt x="2563" y="2720"/>
                </a:cubicBezTo>
                <a:cubicBezTo>
                  <a:pt x="2637" y="2704"/>
                  <a:pt x="2698" y="2651"/>
                  <a:pt x="2719" y="2576"/>
                </a:cubicBezTo>
                <a:cubicBezTo>
                  <a:pt x="3115" y="1202"/>
                  <a:pt x="3115" y="1202"/>
                  <a:pt x="3115" y="1202"/>
                </a:cubicBezTo>
                <a:cubicBezTo>
                  <a:pt x="3133" y="1139"/>
                  <a:pt x="3120" y="1072"/>
                  <a:pt x="3081" y="1019"/>
                </a:cubicBezTo>
                <a:cubicBezTo>
                  <a:pt x="3041" y="967"/>
                  <a:pt x="2980" y="937"/>
                  <a:pt x="2914" y="93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67735" y="3395345"/>
            <a:ext cx="21983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dirty="0">
                <a:solidFill>
                  <a:srgbClr val="0070C0"/>
                </a:solidFill>
                <a:latin typeface="方正书宋简体" pitchFamily="65" charset="-122"/>
                <a:ea typeface="方正书宋简体" pitchFamily="65" charset="-122"/>
              </a:rPr>
              <a:t>第三方数据集成</a:t>
            </a:r>
            <a:endParaRPr lang="zh-CN" altLang="en-US" sz="1600" b="1" dirty="0">
              <a:solidFill>
                <a:srgbClr val="0070C0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8" name="KSO_Shape"/>
          <p:cNvSpPr/>
          <p:nvPr/>
        </p:nvSpPr>
        <p:spPr bwMode="auto">
          <a:xfrm>
            <a:off x="4342765" y="4442460"/>
            <a:ext cx="531495" cy="442595"/>
          </a:xfrm>
          <a:custGeom>
            <a:avLst/>
            <a:gdLst/>
            <a:ahLst/>
            <a:cxnLst/>
            <a:rect l="0" t="0" r="r" b="b"/>
            <a:pathLst>
              <a:path w="4999037" h="4260141">
                <a:moveTo>
                  <a:pt x="1900345" y="3557911"/>
                </a:moveTo>
                <a:lnTo>
                  <a:pt x="3097730" y="3557911"/>
                </a:lnTo>
                <a:lnTo>
                  <a:pt x="3102535" y="3590573"/>
                </a:lnTo>
                <a:lnTo>
                  <a:pt x="3107340" y="3623235"/>
                </a:lnTo>
                <a:lnTo>
                  <a:pt x="3113106" y="3656858"/>
                </a:lnTo>
                <a:lnTo>
                  <a:pt x="3119833" y="3691441"/>
                </a:lnTo>
                <a:lnTo>
                  <a:pt x="3126560" y="3717378"/>
                </a:lnTo>
                <a:lnTo>
                  <a:pt x="3134248" y="3744276"/>
                </a:lnTo>
                <a:lnTo>
                  <a:pt x="3140975" y="3769253"/>
                </a:lnTo>
                <a:lnTo>
                  <a:pt x="3148663" y="3795190"/>
                </a:lnTo>
                <a:lnTo>
                  <a:pt x="3158272" y="3821127"/>
                </a:lnTo>
                <a:lnTo>
                  <a:pt x="3166921" y="3846104"/>
                </a:lnTo>
                <a:lnTo>
                  <a:pt x="3177492" y="3871081"/>
                </a:lnTo>
                <a:lnTo>
                  <a:pt x="3189024" y="3895097"/>
                </a:lnTo>
                <a:lnTo>
                  <a:pt x="3200556" y="3919113"/>
                </a:lnTo>
                <a:lnTo>
                  <a:pt x="3213048" y="3941208"/>
                </a:lnTo>
                <a:lnTo>
                  <a:pt x="3226502" y="3964263"/>
                </a:lnTo>
                <a:lnTo>
                  <a:pt x="3240917" y="3984437"/>
                </a:lnTo>
                <a:lnTo>
                  <a:pt x="3256293" y="4004610"/>
                </a:lnTo>
                <a:lnTo>
                  <a:pt x="3271668" y="4024784"/>
                </a:lnTo>
                <a:lnTo>
                  <a:pt x="3288966" y="4042075"/>
                </a:lnTo>
                <a:lnTo>
                  <a:pt x="3306264" y="4058406"/>
                </a:lnTo>
                <a:lnTo>
                  <a:pt x="3318757" y="4069934"/>
                </a:lnTo>
                <a:lnTo>
                  <a:pt x="3331249" y="4079540"/>
                </a:lnTo>
                <a:lnTo>
                  <a:pt x="3344703" y="4089147"/>
                </a:lnTo>
                <a:lnTo>
                  <a:pt x="3358157" y="4097793"/>
                </a:lnTo>
                <a:lnTo>
                  <a:pt x="3372572" y="4106438"/>
                </a:lnTo>
                <a:lnTo>
                  <a:pt x="3386026" y="4114123"/>
                </a:lnTo>
                <a:lnTo>
                  <a:pt x="3402362" y="4121809"/>
                </a:lnTo>
                <a:lnTo>
                  <a:pt x="3417738" y="4127573"/>
                </a:lnTo>
                <a:lnTo>
                  <a:pt x="3433114" y="4133336"/>
                </a:lnTo>
                <a:lnTo>
                  <a:pt x="3450411" y="4138140"/>
                </a:lnTo>
                <a:lnTo>
                  <a:pt x="3467709" y="4142943"/>
                </a:lnTo>
                <a:lnTo>
                  <a:pt x="3485007" y="4145825"/>
                </a:lnTo>
                <a:lnTo>
                  <a:pt x="3504227" y="4148707"/>
                </a:lnTo>
                <a:lnTo>
                  <a:pt x="3523446" y="4151589"/>
                </a:lnTo>
                <a:lnTo>
                  <a:pt x="3543627" y="4152549"/>
                </a:lnTo>
                <a:lnTo>
                  <a:pt x="3564769" y="4152549"/>
                </a:lnTo>
                <a:lnTo>
                  <a:pt x="3564769" y="4260141"/>
                </a:lnTo>
                <a:lnTo>
                  <a:pt x="1434268" y="4260141"/>
                </a:lnTo>
                <a:lnTo>
                  <a:pt x="1434268" y="4152549"/>
                </a:lnTo>
                <a:lnTo>
                  <a:pt x="1455409" y="4152549"/>
                </a:lnTo>
                <a:lnTo>
                  <a:pt x="1474629" y="4151589"/>
                </a:lnTo>
                <a:lnTo>
                  <a:pt x="1493849" y="4148707"/>
                </a:lnTo>
                <a:lnTo>
                  <a:pt x="1513068" y="4145825"/>
                </a:lnTo>
                <a:lnTo>
                  <a:pt x="1530366" y="4142943"/>
                </a:lnTo>
                <a:lnTo>
                  <a:pt x="1547664" y="4138140"/>
                </a:lnTo>
                <a:lnTo>
                  <a:pt x="1564962" y="4133336"/>
                </a:lnTo>
                <a:lnTo>
                  <a:pt x="1581298" y="4127573"/>
                </a:lnTo>
                <a:lnTo>
                  <a:pt x="1596674" y="4121809"/>
                </a:lnTo>
                <a:lnTo>
                  <a:pt x="1612050" y="4114123"/>
                </a:lnTo>
                <a:lnTo>
                  <a:pt x="1626465" y="4106438"/>
                </a:lnTo>
                <a:lnTo>
                  <a:pt x="1639918" y="4097793"/>
                </a:lnTo>
                <a:lnTo>
                  <a:pt x="1653372" y="4089147"/>
                </a:lnTo>
                <a:lnTo>
                  <a:pt x="1666826" y="4079540"/>
                </a:lnTo>
                <a:lnTo>
                  <a:pt x="1679319" y="4069934"/>
                </a:lnTo>
                <a:lnTo>
                  <a:pt x="1691811" y="4058406"/>
                </a:lnTo>
                <a:lnTo>
                  <a:pt x="1703343" y="4047839"/>
                </a:lnTo>
                <a:lnTo>
                  <a:pt x="1715836" y="4036311"/>
                </a:lnTo>
                <a:lnTo>
                  <a:pt x="1726407" y="4024784"/>
                </a:lnTo>
                <a:lnTo>
                  <a:pt x="1736978" y="4012295"/>
                </a:lnTo>
                <a:lnTo>
                  <a:pt x="1757158" y="3985397"/>
                </a:lnTo>
                <a:lnTo>
                  <a:pt x="1776378" y="3956578"/>
                </a:lnTo>
                <a:lnTo>
                  <a:pt x="1793676" y="3926798"/>
                </a:lnTo>
                <a:lnTo>
                  <a:pt x="1809052" y="3895097"/>
                </a:lnTo>
                <a:lnTo>
                  <a:pt x="1824427" y="3863396"/>
                </a:lnTo>
                <a:lnTo>
                  <a:pt x="1837881" y="3829773"/>
                </a:lnTo>
                <a:lnTo>
                  <a:pt x="1849413" y="3795190"/>
                </a:lnTo>
                <a:lnTo>
                  <a:pt x="1859984" y="3761568"/>
                </a:lnTo>
                <a:lnTo>
                  <a:pt x="1868632" y="3726984"/>
                </a:lnTo>
                <a:lnTo>
                  <a:pt x="1878242" y="3692401"/>
                </a:lnTo>
                <a:lnTo>
                  <a:pt x="1884969" y="3657818"/>
                </a:lnTo>
                <a:lnTo>
                  <a:pt x="1890735" y="3623235"/>
                </a:lnTo>
                <a:lnTo>
                  <a:pt x="1896501" y="3590573"/>
                </a:lnTo>
                <a:lnTo>
                  <a:pt x="1900345" y="3557911"/>
                </a:lnTo>
                <a:close/>
                <a:moveTo>
                  <a:pt x="344993" y="345832"/>
                </a:moveTo>
                <a:lnTo>
                  <a:pt x="344993" y="3036592"/>
                </a:lnTo>
                <a:lnTo>
                  <a:pt x="4655005" y="3036592"/>
                </a:lnTo>
                <a:lnTo>
                  <a:pt x="4655005" y="345832"/>
                </a:lnTo>
                <a:lnTo>
                  <a:pt x="344993" y="345832"/>
                </a:lnTo>
                <a:close/>
                <a:moveTo>
                  <a:pt x="142226" y="0"/>
                </a:moveTo>
                <a:lnTo>
                  <a:pt x="4857773" y="0"/>
                </a:lnTo>
                <a:lnTo>
                  <a:pt x="4872187" y="961"/>
                </a:lnTo>
                <a:lnTo>
                  <a:pt x="4885641" y="2882"/>
                </a:lnTo>
                <a:lnTo>
                  <a:pt x="4899095" y="6725"/>
                </a:lnTo>
                <a:lnTo>
                  <a:pt x="4913510" y="10567"/>
                </a:lnTo>
                <a:lnTo>
                  <a:pt x="4925042" y="17292"/>
                </a:lnTo>
                <a:lnTo>
                  <a:pt x="4936573" y="24016"/>
                </a:lnTo>
                <a:lnTo>
                  <a:pt x="4947144" y="32662"/>
                </a:lnTo>
                <a:lnTo>
                  <a:pt x="4957715" y="42268"/>
                </a:lnTo>
                <a:lnTo>
                  <a:pt x="4967325" y="51875"/>
                </a:lnTo>
                <a:lnTo>
                  <a:pt x="4975974" y="62442"/>
                </a:lnTo>
                <a:lnTo>
                  <a:pt x="4982701" y="73970"/>
                </a:lnTo>
                <a:lnTo>
                  <a:pt x="4988466" y="87419"/>
                </a:lnTo>
                <a:lnTo>
                  <a:pt x="4993271" y="99907"/>
                </a:lnTo>
                <a:lnTo>
                  <a:pt x="4996154" y="113356"/>
                </a:lnTo>
                <a:lnTo>
                  <a:pt x="4999037" y="127766"/>
                </a:lnTo>
                <a:lnTo>
                  <a:pt x="4999037" y="142175"/>
                </a:lnTo>
                <a:lnTo>
                  <a:pt x="4999037" y="3238327"/>
                </a:lnTo>
                <a:lnTo>
                  <a:pt x="4999037" y="3253697"/>
                </a:lnTo>
                <a:lnTo>
                  <a:pt x="4996154" y="3268106"/>
                </a:lnTo>
                <a:lnTo>
                  <a:pt x="4993271" y="3281555"/>
                </a:lnTo>
                <a:lnTo>
                  <a:pt x="4988466" y="3295004"/>
                </a:lnTo>
                <a:lnTo>
                  <a:pt x="4982701" y="3307493"/>
                </a:lnTo>
                <a:lnTo>
                  <a:pt x="4975974" y="3319021"/>
                </a:lnTo>
                <a:lnTo>
                  <a:pt x="4967325" y="3329588"/>
                </a:lnTo>
                <a:lnTo>
                  <a:pt x="4957715" y="3339194"/>
                </a:lnTo>
                <a:lnTo>
                  <a:pt x="4947144" y="3349761"/>
                </a:lnTo>
                <a:lnTo>
                  <a:pt x="4936573" y="3357446"/>
                </a:lnTo>
                <a:lnTo>
                  <a:pt x="4925042" y="3364171"/>
                </a:lnTo>
                <a:lnTo>
                  <a:pt x="4913510" y="3369935"/>
                </a:lnTo>
                <a:lnTo>
                  <a:pt x="4899095" y="3374738"/>
                </a:lnTo>
                <a:lnTo>
                  <a:pt x="4885641" y="3378580"/>
                </a:lnTo>
                <a:lnTo>
                  <a:pt x="4872187" y="3380502"/>
                </a:lnTo>
                <a:lnTo>
                  <a:pt x="4857773" y="3381462"/>
                </a:lnTo>
                <a:lnTo>
                  <a:pt x="142226" y="3381462"/>
                </a:lnTo>
                <a:lnTo>
                  <a:pt x="127811" y="3380502"/>
                </a:lnTo>
                <a:lnTo>
                  <a:pt x="113396" y="3378580"/>
                </a:lnTo>
                <a:lnTo>
                  <a:pt x="99942" y="3374738"/>
                </a:lnTo>
                <a:lnTo>
                  <a:pt x="86489" y="3369935"/>
                </a:lnTo>
                <a:lnTo>
                  <a:pt x="73996" y="3364171"/>
                </a:lnTo>
                <a:lnTo>
                  <a:pt x="62464" y="3357446"/>
                </a:lnTo>
                <a:lnTo>
                  <a:pt x="51893" y="3349761"/>
                </a:lnTo>
                <a:lnTo>
                  <a:pt x="42283" y="3339194"/>
                </a:lnTo>
                <a:lnTo>
                  <a:pt x="31713" y="3329588"/>
                </a:lnTo>
                <a:lnTo>
                  <a:pt x="24025" y="3319021"/>
                </a:lnTo>
                <a:lnTo>
                  <a:pt x="17298" y="3307493"/>
                </a:lnTo>
                <a:lnTo>
                  <a:pt x="11532" y="3295004"/>
                </a:lnTo>
                <a:lnTo>
                  <a:pt x="6727" y="3281555"/>
                </a:lnTo>
                <a:lnTo>
                  <a:pt x="2883" y="3268106"/>
                </a:lnTo>
                <a:lnTo>
                  <a:pt x="961" y="3253697"/>
                </a:lnTo>
                <a:lnTo>
                  <a:pt x="0" y="3238327"/>
                </a:lnTo>
                <a:lnTo>
                  <a:pt x="0" y="142175"/>
                </a:lnTo>
                <a:lnTo>
                  <a:pt x="961" y="127766"/>
                </a:lnTo>
                <a:lnTo>
                  <a:pt x="2883" y="113356"/>
                </a:lnTo>
                <a:lnTo>
                  <a:pt x="6727" y="99907"/>
                </a:lnTo>
                <a:lnTo>
                  <a:pt x="11532" y="87419"/>
                </a:lnTo>
                <a:lnTo>
                  <a:pt x="17298" y="73970"/>
                </a:lnTo>
                <a:lnTo>
                  <a:pt x="24025" y="62442"/>
                </a:lnTo>
                <a:lnTo>
                  <a:pt x="31713" y="51875"/>
                </a:lnTo>
                <a:lnTo>
                  <a:pt x="42283" y="42268"/>
                </a:lnTo>
                <a:lnTo>
                  <a:pt x="51893" y="32662"/>
                </a:lnTo>
                <a:lnTo>
                  <a:pt x="62464" y="24016"/>
                </a:lnTo>
                <a:lnTo>
                  <a:pt x="73996" y="17292"/>
                </a:lnTo>
                <a:lnTo>
                  <a:pt x="86489" y="10567"/>
                </a:lnTo>
                <a:lnTo>
                  <a:pt x="99942" y="6725"/>
                </a:lnTo>
                <a:lnTo>
                  <a:pt x="113396" y="2882"/>
                </a:lnTo>
                <a:lnTo>
                  <a:pt x="127811" y="961"/>
                </a:lnTo>
                <a:lnTo>
                  <a:pt x="142226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bIns="396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" name="TextBox 13"/>
          <p:cNvSpPr txBox="1">
            <a:spLocks noChangeArrowheads="1"/>
          </p:cNvSpPr>
          <p:nvPr/>
        </p:nvSpPr>
        <p:spPr bwMode="auto">
          <a:xfrm>
            <a:off x="3349625" y="3732530"/>
            <a:ext cx="2624455" cy="44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rPr>
              <a:t>基于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rPr>
              <a:t>ETL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rPr>
              <a:t>转换工具，集成学校业务系统主流数据库类型，提供标准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rPr>
              <a:t>API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rPr>
              <a:t>接口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38028" y="4986650"/>
            <a:ext cx="1000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0070C0"/>
                </a:solidFill>
                <a:latin typeface="方正书宋简体" pitchFamily="65" charset="-122"/>
                <a:ea typeface="方正书宋简体" pitchFamily="65" charset="-122"/>
              </a:rPr>
              <a:t>数据存储</a:t>
            </a:r>
            <a:endParaRPr lang="zh-CN" altLang="en-US" sz="1600" b="1" dirty="0">
              <a:solidFill>
                <a:srgbClr val="0070C0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617220" y="5323840"/>
            <a:ext cx="2444115" cy="44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rPr>
              <a:t>数据的定期备份与历史追溯，保证档期数据的共享，为数据分析提供支持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08533" y="4986650"/>
            <a:ext cx="1000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0070C0"/>
                </a:solidFill>
                <a:latin typeface="方正书宋简体" pitchFamily="65" charset="-122"/>
                <a:ea typeface="方正书宋简体" pitchFamily="65" charset="-122"/>
              </a:rPr>
              <a:t>数据质量</a:t>
            </a:r>
            <a:endParaRPr lang="zh-CN" altLang="en-US" sz="1600" b="1" dirty="0">
              <a:solidFill>
                <a:srgbClr val="0070C0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3559175" y="5323840"/>
            <a:ext cx="2205355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rPr>
              <a:t>根据数据特征制定不同的质量监控规则，随时监控数据质量，解决数据质量问题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253365" y="4264025"/>
            <a:ext cx="3512185" cy="444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650875" y="3744595"/>
            <a:ext cx="3533140" cy="444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1076960" y="3218180"/>
            <a:ext cx="3651885" cy="444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一站式服务大厅</a:t>
            </a:r>
            <a:endParaRPr lang="zh-CN" altLang="en-US" sz="14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2600" y="755015"/>
            <a:ext cx="10995025" cy="15995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16745" tIns="108372" rIns="216745" bIns="10837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lvl="0" algn="l"/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  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一站式服务大厅：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lvl="0" algn="l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以建设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服务型校园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为目的，提供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一站式综合服务办事大厅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，打破原来传统的办事方式，教职工和学生足不出户，即可便捷高效地实现全校范围内的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跨部门办事流程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，达到大幅度提高行政办公效率、节约办公时间、提升服务水平的目的。服务大厅根据各项业务规则，可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灵活设置办事流程，动态构建业务表单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，以应变学校业务流程的不断变化和升级。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1477645" y="2705100"/>
            <a:ext cx="3667760" cy="444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7658" name="Oval 10"/>
          <p:cNvSpPr>
            <a:spLocks noChangeArrowheads="1"/>
          </p:cNvSpPr>
          <p:nvPr/>
        </p:nvSpPr>
        <p:spPr bwMode="auto">
          <a:xfrm>
            <a:off x="4913948" y="2704783"/>
            <a:ext cx="444500" cy="44450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FFFFFF"/>
            </a:solidFill>
            <a:round/>
          </a:ln>
        </p:spPr>
        <p:txBody>
          <a:bodyPr/>
          <a:p>
            <a:endParaRPr lang="zh-CN" altLang="en-US"/>
          </a:p>
        </p:txBody>
      </p:sp>
      <p:sp>
        <p:nvSpPr>
          <p:cNvPr id="27660" name="Oval 12"/>
          <p:cNvSpPr>
            <a:spLocks noChangeArrowheads="1"/>
          </p:cNvSpPr>
          <p:nvPr/>
        </p:nvSpPr>
        <p:spPr bwMode="auto">
          <a:xfrm>
            <a:off x="4482148" y="3218498"/>
            <a:ext cx="444500" cy="447675"/>
          </a:xfrm>
          <a:prstGeom prst="ellipse">
            <a:avLst/>
          </a:prstGeom>
          <a:solidFill>
            <a:srgbClr val="0070C0"/>
          </a:solidFill>
          <a:ln w="12700">
            <a:solidFill>
              <a:srgbClr val="FFFFFF"/>
            </a:solidFill>
            <a:round/>
          </a:ln>
        </p:spPr>
        <p:txBody>
          <a:bodyPr/>
          <a:p>
            <a:endParaRPr lang="zh-CN" altLang="en-US"/>
          </a:p>
        </p:txBody>
      </p:sp>
      <p:sp>
        <p:nvSpPr>
          <p:cNvPr id="27662" name="Oval 14"/>
          <p:cNvSpPr>
            <a:spLocks noChangeArrowheads="1"/>
          </p:cNvSpPr>
          <p:nvPr/>
        </p:nvSpPr>
        <p:spPr bwMode="auto">
          <a:xfrm>
            <a:off x="3918268" y="3744278"/>
            <a:ext cx="444500" cy="44450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FFFFFF"/>
            </a:solidFill>
            <a:round/>
          </a:ln>
        </p:spPr>
        <p:txBody>
          <a:bodyPr/>
          <a:p>
            <a:endParaRPr lang="zh-CN" altLang="en-US"/>
          </a:p>
        </p:txBody>
      </p:sp>
      <p:sp>
        <p:nvSpPr>
          <p:cNvPr id="27664" name="Oval 16"/>
          <p:cNvSpPr>
            <a:spLocks noChangeArrowheads="1"/>
          </p:cNvSpPr>
          <p:nvPr/>
        </p:nvSpPr>
        <p:spPr bwMode="auto">
          <a:xfrm>
            <a:off x="3473768" y="4263708"/>
            <a:ext cx="444500" cy="44450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FFFFFF"/>
            </a:solidFill>
            <a:round/>
          </a:ln>
        </p:spPr>
        <p:txBody>
          <a:bodyPr/>
          <a:p>
            <a:endParaRPr lang="zh-CN" altLang="en-US"/>
          </a:p>
        </p:txBody>
      </p:sp>
      <p:sp>
        <p:nvSpPr>
          <p:cNvPr id="27674" name="Rectangle 26"/>
          <p:cNvSpPr>
            <a:spLocks noChangeArrowheads="1"/>
          </p:cNvSpPr>
          <p:nvPr/>
        </p:nvSpPr>
        <p:spPr bwMode="auto">
          <a:xfrm>
            <a:off x="1624330" y="2747645"/>
            <a:ext cx="3082925" cy="29464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跨界-</a:t>
            </a:r>
            <a:r>
              <a:rPr lang="zh-CN" altLang="en-US" sz="14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融合孤岛边界，实现跨界服务</a:t>
            </a:r>
            <a:endParaRPr lang="zh-CN" altLang="en-US" sz="1400" b="1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27678" name="Text Box 30"/>
          <p:cNvSpPr txBox="1">
            <a:spLocks noChangeArrowheads="1"/>
          </p:cNvSpPr>
          <p:nvPr/>
        </p:nvSpPr>
        <p:spPr bwMode="auto">
          <a:xfrm>
            <a:off x="4920298" y="2747645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7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b="1">
                <a:solidFill>
                  <a:schemeClr val="bg1"/>
                </a:solidFill>
              </a:rPr>
              <a:t>01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27679" name="Text Box 31"/>
          <p:cNvSpPr txBox="1">
            <a:spLocks noChangeArrowheads="1"/>
          </p:cNvSpPr>
          <p:nvPr/>
        </p:nvSpPr>
        <p:spPr bwMode="auto">
          <a:xfrm>
            <a:off x="4482465" y="3259138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7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b="1">
                <a:solidFill>
                  <a:schemeClr val="bg1"/>
                </a:solidFill>
              </a:rPr>
              <a:t>02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27680" name="Text Box 32"/>
          <p:cNvSpPr txBox="1">
            <a:spLocks noChangeArrowheads="1"/>
          </p:cNvSpPr>
          <p:nvPr/>
        </p:nvSpPr>
        <p:spPr bwMode="auto">
          <a:xfrm>
            <a:off x="3924935" y="3783013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7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b="1">
                <a:solidFill>
                  <a:schemeClr val="bg1"/>
                </a:solidFill>
              </a:rPr>
              <a:t>03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27681" name="Text Box 33"/>
          <p:cNvSpPr txBox="1">
            <a:spLocks noChangeArrowheads="1"/>
          </p:cNvSpPr>
          <p:nvPr/>
        </p:nvSpPr>
        <p:spPr bwMode="auto">
          <a:xfrm>
            <a:off x="3476943" y="4302443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7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b="1">
                <a:solidFill>
                  <a:schemeClr val="bg1"/>
                </a:solidFill>
              </a:rPr>
              <a:t>04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27675" name="Rectangle 27"/>
          <p:cNvSpPr>
            <a:spLocks noChangeArrowheads="1"/>
          </p:cNvSpPr>
          <p:nvPr/>
        </p:nvSpPr>
        <p:spPr bwMode="auto">
          <a:xfrm>
            <a:off x="1216660" y="3295015"/>
            <a:ext cx="3683635" cy="29464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wrap="square" lIns="0" tIns="0" rIns="0" bIns="0">
            <a:spAutoFit/>
          </a:bodyPr>
          <a:p>
            <a:pPr lvl="0" algn="l"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 sz="16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再造-</a:t>
            </a:r>
            <a:r>
              <a:rPr lang="zh-CN" altLang="en-US" sz="14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重构业务，实现复合业务的再造</a:t>
            </a:r>
            <a:endParaRPr lang="zh-CN" altLang="en-US" sz="1400" b="1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7676" name="Rectangle 28"/>
          <p:cNvSpPr>
            <a:spLocks noChangeArrowheads="1"/>
          </p:cNvSpPr>
          <p:nvPr/>
        </p:nvSpPr>
        <p:spPr bwMode="auto">
          <a:xfrm>
            <a:off x="732155" y="3819525"/>
            <a:ext cx="2940050" cy="29464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wrap="square" lIns="0" tIns="0" rIns="0" bIns="0">
            <a:spAutoFit/>
          </a:bodyPr>
          <a:p>
            <a:pPr lvl="0" algn="l"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 sz="16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流程-</a:t>
            </a:r>
            <a:r>
              <a:rPr lang="zh-CN" altLang="en-US" sz="14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创新业务，实现流程自定义</a:t>
            </a:r>
            <a:endParaRPr lang="zh-CN" altLang="en-US" sz="1400" b="1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27677" name="Rectangle 29"/>
          <p:cNvSpPr>
            <a:spLocks noChangeArrowheads="1"/>
          </p:cNvSpPr>
          <p:nvPr/>
        </p:nvSpPr>
        <p:spPr bwMode="auto">
          <a:xfrm>
            <a:off x="355600" y="4338320"/>
            <a:ext cx="3121660" cy="29464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wrap="square" lIns="0" tIns="0" rIns="0" bIns="0">
            <a:spAutoFit/>
          </a:bodyPr>
          <a:p>
            <a:pPr lvl="0" algn="l"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 sz="16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体验</a:t>
            </a:r>
            <a:r>
              <a:rPr lang="zh-CN" altLang="en-US" sz="14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-便捷高效，满足用户的办事需求</a:t>
            </a:r>
            <a:endParaRPr lang="zh-CN" altLang="en-US" sz="1400" b="1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436235" y="2354580"/>
            <a:ext cx="6594475" cy="3983355"/>
            <a:chOff x="8561" y="3708"/>
            <a:chExt cx="10385" cy="6273"/>
          </a:xfrm>
        </p:grpSpPr>
        <p:sp>
          <p:nvSpPr>
            <p:cNvPr id="7" name="文本框 6"/>
            <p:cNvSpPr txBox="1"/>
            <p:nvPr/>
          </p:nvSpPr>
          <p:spPr>
            <a:xfrm>
              <a:off x="8561" y="4100"/>
              <a:ext cx="3289" cy="26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216745" tIns="108372" rIns="216745" bIns="108372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 eaLnBrk="1" hangingPunct="1">
                <a:lnSpc>
                  <a:spcPct val="150000"/>
                </a:lnSpc>
                <a:buFont typeface="Arial" panose="020B0604020202020204" pitchFamily="34" charset="0"/>
                <a:buNone/>
                <a:defRPr sz="2000" b="1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0" algn="l">
                <a:buFont typeface="Wingdings" panose="05000000000000000000" charset="0"/>
              </a:pPr>
              <a:r>
                <a:rPr lang="zh-CN" altLang="en-US" sz="1400" dirty="0">
                  <a:solidFill>
                    <a:schemeClr val="accent5">
                      <a:lumMod val="7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面向师生和社会公众公开服务事项、事项依据、政策文件、办事流程指引等</a:t>
              </a:r>
              <a:endParaRPr lang="zh-CN" altLang="en-US" sz="1400" dirty="0">
                <a:solidFill>
                  <a:schemeClr val="accent5">
                    <a:lumMod val="7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  <a:p>
              <a:pPr lvl="0" algn="l">
                <a:buFont typeface="Wingdings" panose="05000000000000000000" charset="0"/>
              </a:pPr>
              <a:endParaRPr lang="zh-CN" altLang="en-US" sz="1400" dirty="0">
                <a:solidFill>
                  <a:schemeClr val="accent5">
                    <a:lumMod val="7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631" y="3708"/>
              <a:ext cx="3315" cy="263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216745" tIns="108372" rIns="216745" bIns="108372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 eaLnBrk="1" hangingPunct="1">
                <a:lnSpc>
                  <a:spcPct val="150000"/>
                </a:lnSpc>
                <a:buFont typeface="Arial" panose="020B0604020202020204" pitchFamily="34" charset="0"/>
                <a:buNone/>
                <a:defRPr sz="2000" b="1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0" algn="l">
                <a:buFont typeface="Wingdings" panose="05000000000000000000" charset="0"/>
              </a:pPr>
              <a:r>
                <a:rPr lang="zh-CN" altLang="en-US" sz="1400" dirty="0">
                  <a:solidFill>
                    <a:schemeClr val="accent5">
                      <a:lumMod val="7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为学生提供教务、教学、科研、生活等各方面便捷服务</a:t>
              </a:r>
              <a:endParaRPr lang="zh-CN" altLang="en-US" sz="1400" dirty="0">
                <a:solidFill>
                  <a:schemeClr val="accent5">
                    <a:lumMod val="7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787" y="6833"/>
              <a:ext cx="3169" cy="31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216745" tIns="108372" rIns="216745" bIns="108372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 eaLnBrk="1" hangingPunct="1">
                <a:lnSpc>
                  <a:spcPct val="150000"/>
                </a:lnSpc>
                <a:buFont typeface="Arial" panose="020B0604020202020204" pitchFamily="34" charset="0"/>
                <a:buNone/>
                <a:defRPr sz="2000" b="1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0" algn="l">
                <a:buFont typeface="Wingdings" panose="05000000000000000000" charset="0"/>
              </a:pPr>
              <a:r>
                <a:rPr lang="zh-CN" altLang="en-US" sz="1400" dirty="0">
                  <a:solidFill>
                    <a:schemeClr val="accent5">
                      <a:lumMod val="7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覆盖办公、教务、人事、财务等多部门全方位便捷服务</a:t>
              </a:r>
              <a:endParaRPr lang="zh-CN" altLang="en-US" sz="1400" dirty="0">
                <a:solidFill>
                  <a:schemeClr val="accent5">
                    <a:lumMod val="7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  <a:p>
              <a:pPr lvl="0" algn="l">
                <a:buFont typeface="Wingdings" panose="05000000000000000000" charset="0"/>
              </a:pPr>
              <a:endParaRPr lang="zh-CN" altLang="en-US" sz="1400" dirty="0">
                <a:solidFill>
                  <a:schemeClr val="accent5">
                    <a:lumMod val="7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  <a:p>
              <a:pPr lvl="0" algn="l">
                <a:buFont typeface="Wingdings" panose="05000000000000000000" charset="0"/>
              </a:pPr>
              <a:endParaRPr lang="zh-CN" altLang="en-US" sz="1400" dirty="0">
                <a:solidFill>
                  <a:schemeClr val="accent5">
                    <a:lumMod val="7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786" y="6927"/>
              <a:ext cx="3160" cy="300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216745" tIns="108372" rIns="216745" bIns="108372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 eaLnBrk="1" hangingPunct="1">
                <a:lnSpc>
                  <a:spcPct val="150000"/>
                </a:lnSpc>
                <a:buFont typeface="Arial" panose="020B0604020202020204" pitchFamily="34" charset="0"/>
                <a:buNone/>
                <a:defRPr sz="2000" b="1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0" algn="l">
                <a:buFont typeface="Wingdings" panose="05000000000000000000" charset="0"/>
              </a:pPr>
              <a:r>
                <a:rPr lang="zh-CN" altLang="en-US" sz="1400" dirty="0">
                  <a:solidFill>
                    <a:schemeClr val="accent5">
                      <a:lumMod val="75000"/>
                    </a:scheme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监督学校整体事务运作，基于管理大数据，推动全校管理流程优化再造</a:t>
              </a:r>
              <a:endParaRPr lang="zh-CN" altLang="en-US" sz="1400" dirty="0">
                <a:solidFill>
                  <a:schemeClr val="accent5">
                    <a:lumMod val="7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  <a:p>
              <a:pPr lvl="0" algn="l">
                <a:buFont typeface="Wingdings" panose="05000000000000000000" charset="0"/>
              </a:pPr>
              <a:endParaRPr lang="zh-CN" altLang="en-US" sz="1400" dirty="0">
                <a:solidFill>
                  <a:schemeClr val="accent5">
                    <a:lumMod val="75000"/>
                  </a:schemeClr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44" y="4905"/>
              <a:ext cx="4335" cy="32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8781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5557520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分析平台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教学质量诊断大数据平台</a:t>
            </a:r>
            <a:endParaRPr lang="zh-CN" altLang="en-US" sz="14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6" name="Text Placeholder 33"/>
          <p:cNvSpPr txBox="1"/>
          <p:nvPr/>
        </p:nvSpPr>
        <p:spPr>
          <a:xfrm>
            <a:off x="422910" y="708660"/>
            <a:ext cx="11059160" cy="11442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16745" tIns="108372" rIns="216745" bIns="10837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lvl="0" algn="l"/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  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教学质量诊断平台：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lvl="0" algn="l"/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平台以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数据中心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为基础，打通学校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各业务系统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，基于动态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信息采集、大数据分析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等技术，以及院校内部质量保证体系的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量化诊断标准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，构建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可测量、诊断、改进的质量保证平台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。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7" name="Text Placeholder 33"/>
          <p:cNvSpPr txBox="1"/>
          <p:nvPr/>
        </p:nvSpPr>
        <p:spPr>
          <a:xfrm>
            <a:off x="9702221" y="2534569"/>
            <a:ext cx="2477559" cy="308673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</a:rPr>
              <a:t>科学定义指标</a:t>
            </a:r>
            <a:endParaRPr lang="en-US" altLang="zh-CN" sz="1800" b="1" dirty="0">
              <a:solidFill>
                <a:srgbClr val="F15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</a:rPr>
              <a:t>量化质量管理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</a:rPr>
              <a:t>完美对接现有平台</a:t>
            </a:r>
            <a:endParaRPr lang="en-US" altLang="zh-CN" sz="1800" b="1" dirty="0">
              <a:solidFill>
                <a:srgbClr val="F15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algn="l">
              <a:lnSpc>
                <a:spcPct val="150000"/>
              </a:lnSpc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</a:rPr>
              <a:t>搭建智能状态数据库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方正书宋简体" pitchFamily="65" charset="-122"/>
              <a:ea typeface="方正书宋简体" pitchFamily="65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</a:rPr>
              <a:t>可视化仪表盘</a:t>
            </a:r>
            <a:endParaRPr lang="en-US" altLang="zh-CN" sz="1800" b="1" dirty="0">
              <a:solidFill>
                <a:srgbClr val="F15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algn="l">
              <a:lnSpc>
                <a:spcPct val="150000"/>
              </a:lnSpc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itchFamily="65" charset="-122"/>
                <a:ea typeface="方正书宋简体" pitchFamily="65" charset="-122"/>
              </a:rPr>
              <a:t>助力领导层决策改革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8" name="圆角矩形 65"/>
          <p:cNvSpPr/>
          <p:nvPr/>
        </p:nvSpPr>
        <p:spPr>
          <a:xfrm>
            <a:off x="996145" y="3789923"/>
            <a:ext cx="7999018" cy="5774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163251" tIns="81625" rIns="163251" bIns="81625" rtlCol="0" anchor="ctr"/>
          <a:lstStyle/>
          <a:p>
            <a:pPr algn="ctr" defTabSz="1631950"/>
            <a:endParaRPr lang="zh-CN" altLang="en-US" sz="2100" kern="0" dirty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9" name="圆角矩形 65"/>
          <p:cNvSpPr/>
          <p:nvPr/>
        </p:nvSpPr>
        <p:spPr>
          <a:xfrm>
            <a:off x="996145" y="3153667"/>
            <a:ext cx="7999018" cy="5774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163251" tIns="81625" rIns="163251" bIns="81625" rtlCol="0" anchor="ctr"/>
          <a:lstStyle/>
          <a:p>
            <a:pPr algn="ctr" defTabSz="1631950"/>
            <a:endParaRPr lang="zh-CN" altLang="en-US" sz="2100" kern="0" dirty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0" name="圆角矩形 4"/>
          <p:cNvSpPr/>
          <p:nvPr/>
        </p:nvSpPr>
        <p:spPr>
          <a:xfrm>
            <a:off x="5125145" y="2366277"/>
            <a:ext cx="3870019" cy="7275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163251" tIns="81625" rIns="163251" bIns="81625" rtlCol="0" anchor="ctr"/>
          <a:lstStyle/>
          <a:p>
            <a:pPr algn="ctr" defTabSz="1631950"/>
            <a:endParaRPr lang="zh-CN" altLang="en-US" sz="2100" kern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9062397" y="2341027"/>
            <a:ext cx="416532" cy="3719374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lIns="91395" tIns="45699" rIns="91395" bIns="45699" anchor="ctr"/>
          <a:lstStyle/>
          <a:p>
            <a:pPr algn="ctr" defTabSz="913765"/>
            <a:endParaRPr lang="en-US" altLang="zh-CN" kern="0" dirty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2" name="TextBox 87"/>
          <p:cNvSpPr txBox="1">
            <a:spLocks noChangeArrowheads="1"/>
          </p:cNvSpPr>
          <p:nvPr/>
        </p:nvSpPr>
        <p:spPr bwMode="auto">
          <a:xfrm>
            <a:off x="9026917" y="2980254"/>
            <a:ext cx="452012" cy="267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9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876935"/>
            <a:r>
              <a:rPr lang="zh-CN" altLang="en-US" sz="14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国</a:t>
            </a:r>
            <a:endParaRPr lang="en-US" altLang="zh-CN" sz="1400" b="1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  <a:sym typeface="Calibri" panose="020F0502020204030204" charset="0"/>
            </a:endParaRPr>
          </a:p>
          <a:p>
            <a:pPr algn="ctr" defTabSz="876935"/>
            <a:r>
              <a:rPr lang="zh-CN" altLang="en-US" sz="14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家</a:t>
            </a:r>
            <a:endParaRPr lang="en-US" altLang="zh-CN" sz="1400" b="1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  <a:sym typeface="Calibri" panose="020F0502020204030204" charset="0"/>
            </a:endParaRPr>
          </a:p>
          <a:p>
            <a:pPr algn="ctr" defTabSz="876935"/>
            <a:r>
              <a:rPr lang="zh-CN" altLang="en-US" sz="14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信</a:t>
            </a:r>
            <a:endParaRPr lang="en-US" altLang="zh-CN" sz="1400" b="1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  <a:sym typeface="Calibri" panose="020F0502020204030204" charset="0"/>
            </a:endParaRPr>
          </a:p>
          <a:p>
            <a:pPr algn="ctr" defTabSz="876935"/>
            <a:r>
              <a:rPr lang="zh-CN" altLang="en-US" sz="14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息</a:t>
            </a:r>
            <a:endParaRPr lang="en-US" altLang="zh-CN" sz="1400" b="1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  <a:sym typeface="Calibri" panose="020F0502020204030204" charset="0"/>
            </a:endParaRPr>
          </a:p>
          <a:p>
            <a:pPr algn="ctr" defTabSz="876935"/>
            <a:r>
              <a:rPr lang="zh-CN" altLang="en-US" sz="14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化</a:t>
            </a:r>
            <a:endParaRPr lang="en-US" altLang="zh-CN" sz="1400" b="1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  <a:sym typeface="Calibri" panose="020F0502020204030204" charset="0"/>
            </a:endParaRPr>
          </a:p>
          <a:p>
            <a:pPr algn="ctr" defTabSz="876935"/>
            <a:r>
              <a:rPr lang="zh-CN" altLang="en-US" sz="14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标</a:t>
            </a:r>
            <a:endParaRPr lang="en-US" altLang="zh-CN" sz="1400" b="1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  <a:sym typeface="Calibri" panose="020F0502020204030204" charset="0"/>
            </a:endParaRPr>
          </a:p>
          <a:p>
            <a:pPr algn="ctr" defTabSz="876935"/>
            <a:r>
              <a:rPr lang="zh-CN" altLang="en-US" sz="14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准</a:t>
            </a:r>
            <a:endParaRPr lang="en-US" altLang="zh-CN" sz="1400" b="1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  <a:sym typeface="Calibri" panose="020F0502020204030204" charset="0"/>
            </a:endParaRPr>
          </a:p>
          <a:p>
            <a:pPr algn="ctr" defTabSz="876935"/>
            <a:r>
              <a:rPr lang="zh-CN" altLang="en-US" sz="14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和</a:t>
            </a:r>
            <a:endParaRPr lang="en-US" altLang="zh-CN" sz="1400" b="1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  <a:sym typeface="Calibri" panose="020F0502020204030204" charset="0"/>
            </a:endParaRPr>
          </a:p>
          <a:p>
            <a:pPr algn="ctr" defTabSz="876935"/>
            <a:r>
              <a:rPr lang="zh-CN" altLang="en-US" sz="14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安</a:t>
            </a:r>
            <a:endParaRPr lang="en-US" altLang="zh-CN" sz="1400" b="1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  <a:sym typeface="Calibri" panose="020F0502020204030204" charset="0"/>
            </a:endParaRPr>
          </a:p>
          <a:p>
            <a:pPr algn="ctr" defTabSz="876935"/>
            <a:r>
              <a:rPr lang="zh-CN" altLang="en-US" sz="14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全</a:t>
            </a:r>
            <a:endParaRPr lang="en-US" altLang="zh-CN" sz="1400" b="1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  <a:sym typeface="Calibri" panose="020F0502020204030204" charset="0"/>
            </a:endParaRPr>
          </a:p>
          <a:p>
            <a:pPr algn="ctr" defTabSz="876935"/>
            <a:r>
              <a:rPr lang="zh-CN" altLang="en-US" sz="14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标</a:t>
            </a:r>
            <a:endParaRPr lang="en-US" altLang="zh-CN" sz="1400" b="1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  <a:sym typeface="Calibri" panose="020F0502020204030204" charset="0"/>
            </a:endParaRPr>
          </a:p>
          <a:p>
            <a:pPr algn="ctr" defTabSz="876935"/>
            <a:r>
              <a:rPr lang="zh-CN" altLang="en-US" sz="14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准</a:t>
            </a:r>
            <a:endParaRPr lang="zh-CN" altLang="en-US" sz="1400" b="1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  <a:sym typeface="Calibri" panose="020F0502020204030204" charset="0"/>
            </a:endParaRPr>
          </a:p>
        </p:txBody>
      </p:sp>
      <p:sp>
        <p:nvSpPr>
          <p:cNvPr id="13" name="圆角矩形 65"/>
          <p:cNvSpPr/>
          <p:nvPr/>
        </p:nvSpPr>
        <p:spPr>
          <a:xfrm>
            <a:off x="6587042" y="4416532"/>
            <a:ext cx="2408121" cy="9212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163251" tIns="81625" rIns="163251" bIns="81625" rtlCol="0" anchor="ctr"/>
          <a:lstStyle/>
          <a:p>
            <a:pPr algn="ctr" defTabSz="1631950"/>
            <a:endParaRPr lang="zh-CN" altLang="en-US" sz="2100" kern="0" dirty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4" name="圆角矩形 65"/>
          <p:cNvSpPr/>
          <p:nvPr/>
        </p:nvSpPr>
        <p:spPr>
          <a:xfrm>
            <a:off x="996315" y="4416425"/>
            <a:ext cx="5164455" cy="9213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163251" tIns="81625" rIns="163251" bIns="81625" rtlCol="0" anchor="ctr"/>
          <a:lstStyle/>
          <a:p>
            <a:pPr algn="ctr" defTabSz="1631950"/>
            <a:endParaRPr lang="zh-CN" altLang="en-US" sz="2100" kern="0" dirty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5" name="圆角矩形 88"/>
          <p:cNvSpPr/>
          <p:nvPr/>
        </p:nvSpPr>
        <p:spPr>
          <a:xfrm>
            <a:off x="1794552" y="4778877"/>
            <a:ext cx="1160002" cy="28186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基础数据</a:t>
            </a:r>
            <a:endParaRPr lang="zh-CN" altLang="en-US" sz="1100" b="1" kern="0" dirty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2" name="TextBox 148"/>
          <p:cNvSpPr txBox="1"/>
          <p:nvPr/>
        </p:nvSpPr>
        <p:spPr>
          <a:xfrm>
            <a:off x="996145" y="4367801"/>
            <a:ext cx="5164771" cy="380288"/>
          </a:xfrm>
          <a:prstGeom prst="rect">
            <a:avLst/>
          </a:prstGeom>
          <a:noFill/>
        </p:spPr>
        <p:txBody>
          <a:bodyPr wrap="square" lIns="163251" tIns="81625" rIns="163251" bIns="81625" rtlCol="0">
            <a:spAutoFit/>
          </a:bodyPr>
          <a:lstStyle/>
          <a:p>
            <a:pPr algn="ctr" defTabSz="1631950"/>
            <a:r>
              <a:rPr lang="zh-CN" altLang="en-US" sz="1400" b="1" dirty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校本数据中心</a:t>
            </a:r>
            <a:endParaRPr lang="zh-CN" altLang="en-US" sz="1400" b="1" dirty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7" name="右箭头 16"/>
          <p:cNvSpPr/>
          <p:nvPr/>
        </p:nvSpPr>
        <p:spPr>
          <a:xfrm flipV="1">
            <a:off x="6195026" y="4713648"/>
            <a:ext cx="331409" cy="124297"/>
          </a:xfrm>
          <a:prstGeom prst="rightArrow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163251" tIns="81625" rIns="163251" bIns="81625" rtlCol="0" anchor="ctr"/>
          <a:lstStyle/>
          <a:p>
            <a:pPr algn="ctr" defTabSz="1631950"/>
            <a:endParaRPr lang="zh-CN" altLang="en-US" sz="3200" kern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8" name="右箭头 17"/>
          <p:cNvSpPr/>
          <p:nvPr/>
        </p:nvSpPr>
        <p:spPr>
          <a:xfrm rot="10800000" flipV="1">
            <a:off x="6195026" y="4900096"/>
            <a:ext cx="342454" cy="124297"/>
          </a:xfrm>
          <a:prstGeom prst="rightArrow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163251" tIns="81625" rIns="163251" bIns="81625" rtlCol="0" anchor="ctr"/>
          <a:lstStyle/>
          <a:p>
            <a:pPr algn="ctr" defTabSz="1631950"/>
            <a:endParaRPr lang="zh-CN" altLang="en-US" sz="3200" kern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63" name="TextBox 148"/>
          <p:cNvSpPr txBox="1"/>
          <p:nvPr/>
        </p:nvSpPr>
        <p:spPr>
          <a:xfrm>
            <a:off x="6587042" y="4367892"/>
            <a:ext cx="2408121" cy="380288"/>
          </a:xfrm>
          <a:prstGeom prst="rect">
            <a:avLst/>
          </a:prstGeom>
          <a:noFill/>
        </p:spPr>
        <p:txBody>
          <a:bodyPr wrap="square" lIns="163251" tIns="81625" rIns="163251" bIns="81625" rtlCol="0">
            <a:spAutoFit/>
          </a:bodyPr>
          <a:lstStyle/>
          <a:p>
            <a:pPr algn="ctr" defTabSz="1631950"/>
            <a:r>
              <a:rPr lang="zh-CN" altLang="en-US" sz="1400" b="1" dirty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数据对接与补充</a:t>
            </a:r>
            <a:endParaRPr lang="zh-CN" altLang="en-US" sz="1400" b="1" dirty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64" name="圆角矩形 88"/>
          <p:cNvSpPr/>
          <p:nvPr/>
        </p:nvSpPr>
        <p:spPr>
          <a:xfrm>
            <a:off x="3038066" y="4774072"/>
            <a:ext cx="1160002" cy="28186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过程数据</a:t>
            </a:r>
            <a:endParaRPr lang="zh-CN" altLang="en-US" sz="1100" b="1" kern="0" dirty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65" name="圆角矩形 88"/>
          <p:cNvSpPr/>
          <p:nvPr/>
        </p:nvSpPr>
        <p:spPr>
          <a:xfrm>
            <a:off x="4280187" y="4779015"/>
            <a:ext cx="1160002" cy="28186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51" tIns="81625" rIns="163251" bIns="81625" rtlCol="0" anchor="ctr"/>
          <a:lstStyle/>
          <a:p>
            <a:pPr algn="ctr" defTabSz="1631950"/>
            <a:r>
              <a:rPr lang="en-US" altLang="zh-CN" sz="1100" b="1" kern="0" dirty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……</a:t>
            </a:r>
            <a:endParaRPr lang="en-US" altLang="zh-CN" sz="1100" b="1" kern="0" dirty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66" name="圆角矩形 138"/>
          <p:cNvSpPr/>
          <p:nvPr/>
        </p:nvSpPr>
        <p:spPr>
          <a:xfrm>
            <a:off x="5054650" y="3948689"/>
            <a:ext cx="1169056" cy="281869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学生类型</a:t>
            </a:r>
            <a:endParaRPr lang="zh-CN" altLang="en-US" sz="1100" b="1" kern="0" dirty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67" name="圆角矩形 58"/>
          <p:cNvSpPr/>
          <p:nvPr/>
        </p:nvSpPr>
        <p:spPr>
          <a:xfrm>
            <a:off x="1151296" y="3948689"/>
            <a:ext cx="1169056" cy="281869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学校类型</a:t>
            </a:r>
            <a:endParaRPr lang="zh-CN" altLang="en-US" sz="1100" b="1" kern="0" dirty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68" name="圆角矩形 58"/>
          <p:cNvSpPr/>
          <p:nvPr/>
        </p:nvSpPr>
        <p:spPr>
          <a:xfrm>
            <a:off x="2469562" y="3948689"/>
            <a:ext cx="1169056" cy="281869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专业类型</a:t>
            </a:r>
            <a:endParaRPr lang="zh-CN" altLang="en-US" sz="1100" b="1" kern="0" dirty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69" name="圆角矩形 58"/>
          <p:cNvSpPr/>
          <p:nvPr/>
        </p:nvSpPr>
        <p:spPr>
          <a:xfrm>
            <a:off x="3757584" y="3948689"/>
            <a:ext cx="1169056" cy="281869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教师类型</a:t>
            </a:r>
            <a:endParaRPr lang="zh-CN" altLang="en-US" sz="1100" b="1" kern="0" dirty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70" name="圆角矩形 138"/>
          <p:cNvSpPr/>
          <p:nvPr/>
        </p:nvSpPr>
        <p:spPr>
          <a:xfrm>
            <a:off x="7667416" y="3948689"/>
            <a:ext cx="1169056" cy="281869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51" tIns="81625" rIns="163251" bIns="81625" rtlCol="0" anchor="ctr"/>
          <a:lstStyle/>
          <a:p>
            <a:pPr algn="ctr" defTabSz="1631950"/>
            <a:r>
              <a:rPr lang="en-US" altLang="zh-CN" sz="1100" b="1" kern="0" dirty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……</a:t>
            </a:r>
            <a:endParaRPr lang="en-US" altLang="zh-CN" sz="1100" b="1" kern="0" dirty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71" name="圆角矩形 58"/>
          <p:cNvSpPr/>
          <p:nvPr/>
        </p:nvSpPr>
        <p:spPr>
          <a:xfrm>
            <a:off x="6365034" y="3948689"/>
            <a:ext cx="1169056" cy="281869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课程类型</a:t>
            </a:r>
            <a:endParaRPr lang="zh-CN" altLang="en-US" sz="1100" b="1" kern="0" dirty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72" name="圆角矩形 4"/>
          <p:cNvSpPr/>
          <p:nvPr/>
        </p:nvSpPr>
        <p:spPr>
          <a:xfrm>
            <a:off x="996145" y="2366277"/>
            <a:ext cx="3870019" cy="7275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163251" tIns="81625" rIns="163251" bIns="81625" rtlCol="0" anchor="ctr"/>
          <a:lstStyle/>
          <a:p>
            <a:pPr algn="ctr" defTabSz="1631950"/>
            <a:endParaRPr lang="zh-CN" altLang="en-US" sz="2100" kern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73" name="TextBox 5"/>
          <p:cNvSpPr txBox="1"/>
          <p:nvPr/>
        </p:nvSpPr>
        <p:spPr>
          <a:xfrm>
            <a:off x="1754156" y="2340736"/>
            <a:ext cx="2366336" cy="380288"/>
          </a:xfrm>
          <a:prstGeom prst="rect">
            <a:avLst/>
          </a:prstGeom>
          <a:noFill/>
        </p:spPr>
        <p:txBody>
          <a:bodyPr wrap="square" lIns="163251" tIns="81625" rIns="163251" bIns="81625" rtlCol="0">
            <a:spAutoFit/>
          </a:bodyPr>
          <a:lstStyle/>
          <a:p>
            <a:pPr algn="ctr" defTabSz="1631950"/>
            <a:r>
              <a:rPr lang="zh-CN" altLang="en-US" sz="1400" b="1" dirty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校级质量保证综合面板</a:t>
            </a:r>
            <a:endParaRPr lang="zh-CN" altLang="en-US" sz="1400" b="1" dirty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74" name="圆角矩形 54"/>
          <p:cNvSpPr/>
          <p:nvPr/>
        </p:nvSpPr>
        <p:spPr>
          <a:xfrm>
            <a:off x="1444328" y="2630356"/>
            <a:ext cx="662817" cy="404269"/>
          </a:xfrm>
          <a:prstGeom prst="roundRect">
            <a:avLst/>
          </a:prstGeom>
          <a:solidFill>
            <a:srgbClr val="00B0F0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诊断概况</a:t>
            </a:r>
            <a:endParaRPr lang="zh-CN" altLang="en-US" sz="11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75" name="TextBox 5"/>
          <p:cNvSpPr txBox="1"/>
          <p:nvPr/>
        </p:nvSpPr>
        <p:spPr>
          <a:xfrm>
            <a:off x="5943241" y="2354689"/>
            <a:ext cx="2485566" cy="380288"/>
          </a:xfrm>
          <a:prstGeom prst="rect">
            <a:avLst/>
          </a:prstGeom>
          <a:noFill/>
        </p:spPr>
        <p:txBody>
          <a:bodyPr wrap="square" lIns="163251" tIns="81625" rIns="163251" bIns="81625" rtlCol="0">
            <a:spAutoFit/>
          </a:bodyPr>
          <a:lstStyle/>
          <a:p>
            <a:pPr algn="ctr" defTabSz="1631950"/>
            <a:r>
              <a:rPr lang="zh-CN" altLang="en-US" sz="1400" b="1" dirty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区域级质量保证综合面板</a:t>
            </a:r>
            <a:endParaRPr lang="zh-CN" altLang="en-US" sz="1400" b="1" dirty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76" name="圆角矩形 40"/>
          <p:cNvSpPr/>
          <p:nvPr/>
        </p:nvSpPr>
        <p:spPr>
          <a:xfrm>
            <a:off x="1005502" y="5395403"/>
            <a:ext cx="7989661" cy="6649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163251" tIns="81625" rIns="163251" bIns="81625" rtlCol="0" anchor="ctr"/>
          <a:lstStyle/>
          <a:p>
            <a:pPr algn="ctr" defTabSz="1631950"/>
            <a:endParaRPr lang="zh-CN" altLang="en-US" sz="2100" kern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77" name="圆角矩形 42"/>
          <p:cNvSpPr/>
          <p:nvPr/>
        </p:nvSpPr>
        <p:spPr>
          <a:xfrm>
            <a:off x="5887403" y="5444777"/>
            <a:ext cx="1329342" cy="250551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角色类别管理</a:t>
            </a:r>
            <a:endParaRPr lang="zh-CN" altLang="en-US" sz="11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78" name="圆角矩形 51"/>
          <p:cNvSpPr/>
          <p:nvPr/>
        </p:nvSpPr>
        <p:spPr>
          <a:xfrm>
            <a:off x="1253482" y="5436880"/>
            <a:ext cx="1328592" cy="250551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组织机构</a:t>
            </a:r>
            <a:endParaRPr lang="zh-CN" altLang="en-US" sz="11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79" name="圆角矩形 55"/>
          <p:cNvSpPr/>
          <p:nvPr/>
        </p:nvSpPr>
        <p:spPr>
          <a:xfrm>
            <a:off x="4327262" y="5456820"/>
            <a:ext cx="1316687" cy="250551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用户管理</a:t>
            </a:r>
            <a:endParaRPr lang="zh-CN" altLang="en-US" sz="11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80" name="圆角矩形 56"/>
          <p:cNvSpPr/>
          <p:nvPr/>
        </p:nvSpPr>
        <p:spPr>
          <a:xfrm>
            <a:off x="2795845" y="5743271"/>
            <a:ext cx="1317167" cy="250551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专业设置</a:t>
            </a:r>
            <a:endParaRPr lang="zh-CN" altLang="en-US" sz="11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81" name="圆角矩形 63"/>
          <p:cNvSpPr/>
          <p:nvPr/>
        </p:nvSpPr>
        <p:spPr>
          <a:xfrm>
            <a:off x="5885207" y="5752622"/>
            <a:ext cx="1331539" cy="250551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数据字典管理</a:t>
            </a:r>
            <a:endParaRPr lang="zh-CN" altLang="en-US" sz="11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82" name="圆角矩形 66"/>
          <p:cNvSpPr/>
          <p:nvPr/>
        </p:nvSpPr>
        <p:spPr>
          <a:xfrm>
            <a:off x="2796325" y="5444777"/>
            <a:ext cx="1316687" cy="250551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人员管理</a:t>
            </a:r>
            <a:endParaRPr lang="zh-CN" altLang="en-US" sz="11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83" name="圆角矩形 67"/>
          <p:cNvSpPr/>
          <p:nvPr/>
        </p:nvSpPr>
        <p:spPr>
          <a:xfrm>
            <a:off x="4327261" y="5744531"/>
            <a:ext cx="1316687" cy="250551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学年学期管理</a:t>
            </a:r>
            <a:endParaRPr lang="zh-CN" altLang="en-US" sz="11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84" name="圆角矩形 42"/>
          <p:cNvSpPr/>
          <p:nvPr/>
        </p:nvSpPr>
        <p:spPr>
          <a:xfrm>
            <a:off x="7432504" y="5444777"/>
            <a:ext cx="1329342" cy="250551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角色管理</a:t>
            </a:r>
            <a:endParaRPr lang="zh-CN" altLang="en-US" sz="11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85" name="圆角矩形 42"/>
          <p:cNvSpPr/>
          <p:nvPr/>
        </p:nvSpPr>
        <p:spPr>
          <a:xfrm>
            <a:off x="1252733" y="5743271"/>
            <a:ext cx="1329342" cy="250551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权限管理</a:t>
            </a:r>
            <a:endParaRPr lang="zh-CN" altLang="en-US" sz="11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86" name="圆角矩形 42"/>
          <p:cNvSpPr/>
          <p:nvPr/>
        </p:nvSpPr>
        <p:spPr>
          <a:xfrm>
            <a:off x="7447397" y="5744531"/>
            <a:ext cx="1329342" cy="250551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工作流管理</a:t>
            </a:r>
            <a:endParaRPr lang="zh-CN" altLang="en-US" sz="11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87" name="燕尾形 86"/>
          <p:cNvSpPr/>
          <p:nvPr/>
        </p:nvSpPr>
        <p:spPr>
          <a:xfrm>
            <a:off x="1440380" y="3279497"/>
            <a:ext cx="1483418" cy="375868"/>
          </a:xfrm>
          <a:prstGeom prst="chevron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163251" tIns="81625" rIns="163251" bIns="81625" spcCol="0" rtlCol="0" anchor="ctr"/>
          <a:lstStyle/>
          <a:p>
            <a:pPr algn="ctr" defTabSz="1631950"/>
            <a:endParaRPr lang="zh-CN" altLang="en-US" sz="3200" kern="0">
              <a:solidFill>
                <a:schemeClr val="tx1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8" name="TextBox 105"/>
          <p:cNvSpPr txBox="1"/>
          <p:nvPr/>
        </p:nvSpPr>
        <p:spPr>
          <a:xfrm>
            <a:off x="1525438" y="3308030"/>
            <a:ext cx="1473929" cy="334121"/>
          </a:xfrm>
          <a:prstGeom prst="rect">
            <a:avLst/>
          </a:prstGeom>
          <a:noFill/>
        </p:spPr>
        <p:txBody>
          <a:bodyPr wrap="square" lIns="163251" tIns="81625" rIns="163251" bIns="81625" rtlCol="0">
            <a:spAutoFit/>
          </a:bodyPr>
          <a:lstStyle/>
          <a:p>
            <a:pPr algn="ctr" defTabSz="1631950"/>
            <a:r>
              <a:rPr lang="zh-CN" altLang="en-US" sz="11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诊断指标管理</a:t>
            </a:r>
            <a:endParaRPr lang="zh-CN" altLang="en-US" sz="1100" b="1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89" name="燕尾形 88"/>
          <p:cNvSpPr/>
          <p:nvPr/>
        </p:nvSpPr>
        <p:spPr>
          <a:xfrm>
            <a:off x="2854486" y="3279497"/>
            <a:ext cx="1483418" cy="375868"/>
          </a:xfrm>
          <a:prstGeom prst="chevron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163251" tIns="81625" rIns="163251" bIns="81625" spcCol="0" rtlCol="0" anchor="ctr"/>
          <a:lstStyle/>
          <a:p>
            <a:pPr algn="ctr" defTabSz="1631950"/>
            <a:endParaRPr lang="zh-CN" altLang="en-US" sz="3200" kern="0">
              <a:solidFill>
                <a:schemeClr val="tx1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0" name="TextBox 105"/>
          <p:cNvSpPr txBox="1"/>
          <p:nvPr/>
        </p:nvSpPr>
        <p:spPr>
          <a:xfrm>
            <a:off x="2939545" y="3308030"/>
            <a:ext cx="1473929" cy="334121"/>
          </a:xfrm>
          <a:prstGeom prst="rect">
            <a:avLst/>
          </a:prstGeom>
          <a:noFill/>
        </p:spPr>
        <p:txBody>
          <a:bodyPr wrap="square" lIns="163251" tIns="81625" rIns="163251" bIns="81625" rtlCol="0">
            <a:spAutoFit/>
          </a:bodyPr>
          <a:lstStyle/>
          <a:p>
            <a:pPr algn="ctr" defTabSz="1631950"/>
            <a:r>
              <a:rPr lang="zh-CN" altLang="en-US" sz="11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诊断方案管理</a:t>
            </a:r>
            <a:endParaRPr lang="zh-CN" altLang="en-US" sz="1100" b="1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91" name="燕尾形 90"/>
          <p:cNvSpPr/>
          <p:nvPr/>
        </p:nvSpPr>
        <p:spPr>
          <a:xfrm>
            <a:off x="4270045" y="3279497"/>
            <a:ext cx="1483418" cy="375868"/>
          </a:xfrm>
          <a:prstGeom prst="chevron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163251" tIns="81625" rIns="163251" bIns="81625" spcCol="0" rtlCol="0" anchor="ctr"/>
          <a:lstStyle/>
          <a:p>
            <a:pPr algn="ctr" defTabSz="1631950"/>
            <a:endParaRPr lang="zh-CN" altLang="en-US" sz="3200" kern="0">
              <a:solidFill>
                <a:schemeClr val="tx1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2" name="TextBox 105"/>
          <p:cNvSpPr txBox="1"/>
          <p:nvPr/>
        </p:nvSpPr>
        <p:spPr>
          <a:xfrm>
            <a:off x="4355103" y="3308030"/>
            <a:ext cx="1473929" cy="334121"/>
          </a:xfrm>
          <a:prstGeom prst="rect">
            <a:avLst/>
          </a:prstGeom>
          <a:noFill/>
        </p:spPr>
        <p:txBody>
          <a:bodyPr wrap="square" lIns="163251" tIns="81625" rIns="163251" bIns="81625" rtlCol="0">
            <a:spAutoFit/>
          </a:bodyPr>
          <a:lstStyle/>
          <a:p>
            <a:pPr algn="ctr" defTabSz="1631950"/>
            <a:r>
              <a:rPr lang="zh-CN" altLang="en-US" sz="11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诊断任务管理</a:t>
            </a:r>
            <a:endParaRPr lang="zh-CN" altLang="en-US" sz="1100" b="1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93" name="燕尾形 92"/>
          <p:cNvSpPr/>
          <p:nvPr/>
        </p:nvSpPr>
        <p:spPr>
          <a:xfrm>
            <a:off x="5711921" y="3279497"/>
            <a:ext cx="1483418" cy="375868"/>
          </a:xfrm>
          <a:prstGeom prst="chevron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163251" tIns="81625" rIns="163251" bIns="81625" spcCol="0" rtlCol="0" anchor="ctr"/>
          <a:lstStyle/>
          <a:p>
            <a:pPr algn="ctr" defTabSz="1631950"/>
            <a:endParaRPr lang="zh-CN" altLang="en-US" sz="3200" kern="0">
              <a:solidFill>
                <a:schemeClr val="tx1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4" name="TextBox 105"/>
          <p:cNvSpPr txBox="1"/>
          <p:nvPr/>
        </p:nvSpPr>
        <p:spPr>
          <a:xfrm>
            <a:off x="5796979" y="3308030"/>
            <a:ext cx="1473929" cy="334121"/>
          </a:xfrm>
          <a:prstGeom prst="rect">
            <a:avLst/>
          </a:prstGeom>
          <a:noFill/>
        </p:spPr>
        <p:txBody>
          <a:bodyPr wrap="square" lIns="163251" tIns="81625" rIns="163251" bIns="81625" rtlCol="0">
            <a:spAutoFit/>
          </a:bodyPr>
          <a:lstStyle/>
          <a:p>
            <a:pPr algn="ctr" defTabSz="1631950"/>
            <a:r>
              <a:rPr lang="zh-CN" altLang="en-US" sz="11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智能诊断分析</a:t>
            </a:r>
            <a:endParaRPr lang="zh-CN" altLang="en-US" sz="1100" b="1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95" name="燕尾形 94"/>
          <p:cNvSpPr/>
          <p:nvPr/>
        </p:nvSpPr>
        <p:spPr>
          <a:xfrm>
            <a:off x="7116013" y="3279497"/>
            <a:ext cx="1483418" cy="375868"/>
          </a:xfrm>
          <a:prstGeom prst="chevron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163251" tIns="81625" rIns="163251" bIns="81625" spcCol="0" rtlCol="0" anchor="ctr"/>
          <a:lstStyle/>
          <a:p>
            <a:pPr algn="ctr" defTabSz="1631950"/>
            <a:endParaRPr lang="zh-CN" altLang="en-US" sz="3200" kern="0">
              <a:solidFill>
                <a:schemeClr val="tx1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6" name="TextBox 105"/>
          <p:cNvSpPr txBox="1"/>
          <p:nvPr/>
        </p:nvSpPr>
        <p:spPr>
          <a:xfrm>
            <a:off x="7201072" y="3308030"/>
            <a:ext cx="1473929" cy="334121"/>
          </a:xfrm>
          <a:prstGeom prst="rect">
            <a:avLst/>
          </a:prstGeom>
          <a:noFill/>
        </p:spPr>
        <p:txBody>
          <a:bodyPr wrap="square" lIns="163251" tIns="81625" rIns="163251" bIns="81625" rtlCol="0">
            <a:spAutoFit/>
          </a:bodyPr>
          <a:lstStyle/>
          <a:p>
            <a:pPr algn="ctr" defTabSz="1631950"/>
            <a:r>
              <a:rPr lang="zh-CN" altLang="en-US" sz="11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诊断报告管理</a:t>
            </a:r>
            <a:endParaRPr lang="zh-CN" altLang="en-US" sz="1100" b="1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97" name="圆角矩形 54"/>
          <p:cNvSpPr/>
          <p:nvPr/>
        </p:nvSpPr>
        <p:spPr>
          <a:xfrm>
            <a:off x="2196307" y="2630356"/>
            <a:ext cx="662817" cy="404269"/>
          </a:xfrm>
          <a:prstGeom prst="roundRect">
            <a:avLst/>
          </a:prstGeom>
          <a:solidFill>
            <a:srgbClr val="00B0F0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实时监控</a:t>
            </a:r>
            <a:endParaRPr lang="zh-CN" altLang="en-US" sz="11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98" name="圆角矩形 54"/>
          <p:cNvSpPr/>
          <p:nvPr/>
        </p:nvSpPr>
        <p:spPr>
          <a:xfrm>
            <a:off x="3045246" y="2630356"/>
            <a:ext cx="662817" cy="404269"/>
          </a:xfrm>
          <a:prstGeom prst="roundRect">
            <a:avLst/>
          </a:prstGeom>
          <a:solidFill>
            <a:srgbClr val="00B0F0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过程预警</a:t>
            </a:r>
            <a:endParaRPr lang="zh-CN" altLang="en-US" sz="11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99" name="圆角矩形 54"/>
          <p:cNvSpPr/>
          <p:nvPr/>
        </p:nvSpPr>
        <p:spPr>
          <a:xfrm>
            <a:off x="3840903" y="2630356"/>
            <a:ext cx="662817" cy="404269"/>
          </a:xfrm>
          <a:prstGeom prst="roundRect">
            <a:avLst/>
          </a:prstGeom>
          <a:solidFill>
            <a:srgbClr val="00B0F0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统计分析</a:t>
            </a:r>
            <a:endParaRPr lang="zh-CN" altLang="en-US" sz="11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00" name="圆角矩形 54"/>
          <p:cNvSpPr/>
          <p:nvPr/>
        </p:nvSpPr>
        <p:spPr>
          <a:xfrm>
            <a:off x="5580844" y="2630356"/>
            <a:ext cx="662817" cy="404269"/>
          </a:xfrm>
          <a:prstGeom prst="roundRect">
            <a:avLst/>
          </a:prstGeom>
          <a:solidFill>
            <a:srgbClr val="00B0F0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51" tIns="81625" rIns="163251" bIns="81625" rtlCol="0" anchor="ctr"/>
          <a:lstStyle/>
          <a:p>
            <a:pPr algn="ctr" defTabSz="1631950">
              <a:defRPr/>
            </a:pPr>
            <a:r>
              <a:rPr lang="zh-CN" altLang="en-US" sz="11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院校</a:t>
            </a:r>
            <a:endParaRPr lang="en-US" altLang="zh-CN" sz="11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  <a:p>
            <a:pPr algn="ctr" defTabSz="1631950">
              <a:defRPr/>
            </a:pPr>
            <a:r>
              <a:rPr lang="zh-CN" altLang="en-US" sz="11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成长</a:t>
            </a:r>
            <a:endParaRPr lang="zh-CN" altLang="en-US" sz="11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01" name="圆角矩形 54"/>
          <p:cNvSpPr/>
          <p:nvPr/>
        </p:nvSpPr>
        <p:spPr>
          <a:xfrm>
            <a:off x="6332823" y="2630356"/>
            <a:ext cx="662817" cy="404269"/>
          </a:xfrm>
          <a:prstGeom prst="roundRect">
            <a:avLst/>
          </a:prstGeom>
          <a:solidFill>
            <a:srgbClr val="00B0F0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51" tIns="81625" rIns="163251" bIns="81625" rtlCol="0" anchor="ctr"/>
          <a:lstStyle/>
          <a:p>
            <a:pPr algn="ctr" defTabSz="1631950">
              <a:defRPr/>
            </a:pPr>
            <a:r>
              <a:rPr lang="zh-CN" altLang="en-US" sz="11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区域排名</a:t>
            </a:r>
            <a:endParaRPr lang="zh-CN" altLang="en-US" sz="11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02" name="圆角矩形 54"/>
          <p:cNvSpPr/>
          <p:nvPr/>
        </p:nvSpPr>
        <p:spPr>
          <a:xfrm>
            <a:off x="7181761" y="2630356"/>
            <a:ext cx="662817" cy="404269"/>
          </a:xfrm>
          <a:prstGeom prst="roundRect">
            <a:avLst/>
          </a:prstGeom>
          <a:solidFill>
            <a:srgbClr val="00B0F0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51" tIns="81625" rIns="163251" bIns="81625" rtlCol="0" anchor="ctr"/>
          <a:lstStyle/>
          <a:p>
            <a:pPr algn="ctr" defTabSz="1631950">
              <a:defRPr/>
            </a:pPr>
            <a:r>
              <a:rPr lang="zh-CN" altLang="en-US" sz="11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趋势分析</a:t>
            </a:r>
            <a:endParaRPr lang="zh-CN" altLang="en-US" sz="11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03" name="圆角矩形 54"/>
          <p:cNvSpPr/>
          <p:nvPr/>
        </p:nvSpPr>
        <p:spPr>
          <a:xfrm>
            <a:off x="7977420" y="2630356"/>
            <a:ext cx="662817" cy="404269"/>
          </a:xfrm>
          <a:prstGeom prst="roundRect">
            <a:avLst/>
          </a:prstGeom>
          <a:solidFill>
            <a:srgbClr val="00B0F0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51" tIns="81625" rIns="163251" bIns="81625" rtlCol="0" anchor="ctr"/>
          <a:lstStyle/>
          <a:p>
            <a:pPr algn="ctr" defTabSz="1631950">
              <a:defRPr/>
            </a:pPr>
            <a:r>
              <a:rPr lang="zh-CN" altLang="en-US" sz="11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专家在线</a:t>
            </a:r>
            <a:endParaRPr lang="zh-CN" altLang="en-US" sz="11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423191" y="3153667"/>
            <a:ext cx="526380" cy="577446"/>
          </a:xfrm>
          <a:prstGeom prst="round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87904" rIns="0" bIns="87904" rtlCol="0" anchor="ctr"/>
          <a:lstStyle/>
          <a:p>
            <a:pPr algn="ctr">
              <a:defRPr/>
            </a:pPr>
            <a:r>
              <a:rPr lang="zh-CN" altLang="en-US" sz="12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诊断分析平台</a:t>
            </a:r>
            <a:endParaRPr lang="zh-CN" altLang="en-US" sz="12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423191" y="4416533"/>
            <a:ext cx="526380" cy="921280"/>
          </a:xfrm>
          <a:prstGeom prst="round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87904" rIns="0" bIns="87904" rtlCol="0" anchor="ctr"/>
          <a:lstStyle/>
          <a:p>
            <a:pPr algn="ctr">
              <a:defRPr/>
            </a:pPr>
            <a:r>
              <a:rPr lang="zh-CN" altLang="en-US" sz="12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诊改</a:t>
            </a:r>
            <a:endParaRPr lang="en-US" altLang="zh-CN" sz="12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  <a:p>
            <a:pPr algn="ctr">
              <a:defRPr/>
            </a:pPr>
            <a:r>
              <a:rPr lang="zh-CN" altLang="en-US" sz="12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数据</a:t>
            </a:r>
            <a:endParaRPr lang="en-US" altLang="zh-CN" sz="12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  <a:p>
            <a:pPr algn="ctr">
              <a:defRPr/>
            </a:pPr>
            <a:r>
              <a:rPr lang="zh-CN" altLang="en-US" sz="1200" b="1" kern="0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中心</a:t>
            </a:r>
            <a:endParaRPr lang="zh-CN" altLang="en-US" sz="1200" b="1" kern="0" dirty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06" name="圆角矩形 88"/>
          <p:cNvSpPr/>
          <p:nvPr/>
        </p:nvSpPr>
        <p:spPr>
          <a:xfrm>
            <a:off x="6739885" y="4666206"/>
            <a:ext cx="952800" cy="28186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数据填报</a:t>
            </a:r>
            <a:endParaRPr lang="zh-CN" altLang="en-US" sz="1100" b="1" kern="0" dirty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07" name="圆角矩形 88"/>
          <p:cNvSpPr/>
          <p:nvPr/>
        </p:nvSpPr>
        <p:spPr>
          <a:xfrm>
            <a:off x="7889396" y="4666206"/>
            <a:ext cx="952800" cy="28186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数据填报</a:t>
            </a:r>
            <a:endParaRPr lang="zh-CN" altLang="en-US" sz="1100" b="1" kern="0" dirty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08" name="圆角矩形 88"/>
          <p:cNvSpPr/>
          <p:nvPr/>
        </p:nvSpPr>
        <p:spPr>
          <a:xfrm>
            <a:off x="6736700" y="4986173"/>
            <a:ext cx="2124952" cy="28186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51" tIns="81625" rIns="163251" bIns="81625" rtlCol="0" anchor="ctr"/>
          <a:lstStyle/>
          <a:p>
            <a:pPr algn="ctr" defTabSz="1631950"/>
            <a:r>
              <a:rPr lang="zh-CN" altLang="en-US" sz="1100" b="1" kern="0" dirty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</a:rPr>
              <a:t>人才培养状态数据库对接</a:t>
            </a:r>
            <a:endParaRPr lang="zh-CN" altLang="en-US" sz="1100" b="1" kern="0" dirty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423191" y="2366277"/>
            <a:ext cx="526380" cy="727575"/>
          </a:xfrm>
          <a:prstGeom prst="round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87904" rIns="0" bIns="87904" rtlCol="0" anchor="ctr"/>
          <a:lstStyle/>
          <a:p>
            <a:pPr algn="ctr">
              <a:defRPr/>
            </a:pPr>
            <a:r>
              <a:rPr lang="zh-CN" altLang="en-US" sz="1200" b="1" kern="0" dirty="0" smtClean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决策</a:t>
            </a:r>
            <a:endParaRPr lang="en-US" altLang="zh-CN" sz="1200" b="1" kern="0" dirty="0" smtClean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  <a:p>
            <a:pPr algn="ctr">
              <a:defRPr/>
            </a:pPr>
            <a:r>
              <a:rPr lang="zh-CN" altLang="en-US" sz="1200" b="1" kern="0" dirty="0" smtClean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面板</a:t>
            </a:r>
            <a:endParaRPr lang="zh-CN" altLang="en-US" sz="1200" b="1" kern="0" dirty="0" smtClean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423191" y="3789922"/>
            <a:ext cx="526380" cy="577446"/>
          </a:xfrm>
          <a:prstGeom prst="round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87904" rIns="0" bIns="87904" rtlCol="0" anchor="ctr"/>
          <a:lstStyle/>
          <a:p>
            <a:pPr algn="ctr">
              <a:defRPr/>
            </a:pPr>
            <a:r>
              <a:rPr lang="zh-CN" altLang="en-US" sz="1200" b="1" kern="0" dirty="0" smtClean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指标体系库</a:t>
            </a:r>
            <a:endParaRPr lang="zh-CN" altLang="en-US" sz="1200" b="1" kern="0" dirty="0" smtClean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111" name="圆角矩形 110"/>
          <p:cNvSpPr/>
          <p:nvPr/>
        </p:nvSpPr>
        <p:spPr>
          <a:xfrm>
            <a:off x="423191" y="5395403"/>
            <a:ext cx="526380" cy="664998"/>
          </a:xfrm>
          <a:prstGeom prst="round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87904" rIns="0" bIns="87904" rtlCol="0" anchor="ctr"/>
          <a:lstStyle/>
          <a:p>
            <a:pPr algn="ctr">
              <a:defRPr/>
            </a:pPr>
            <a:r>
              <a:rPr lang="zh-CN" altLang="en-US" sz="1200" b="1" kern="0" dirty="0" smtClean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后台</a:t>
            </a:r>
            <a:endParaRPr lang="en-US" altLang="zh-CN" sz="1200" b="1" kern="0" dirty="0" smtClean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  <a:p>
            <a:pPr algn="ctr">
              <a:defRPr/>
            </a:pPr>
            <a:r>
              <a:rPr lang="zh-CN" altLang="en-US" sz="1200" b="1" kern="0" dirty="0" smtClean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</a:rPr>
              <a:t>支撑</a:t>
            </a:r>
            <a:endParaRPr lang="zh-CN" altLang="en-US" sz="1200" b="1" kern="0" dirty="0" smtClean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58781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5557520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分析平台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教学质量诊断大数据平台</a:t>
            </a:r>
            <a:endParaRPr lang="zh-CN" altLang="en-US" sz="14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6805" y="1478915"/>
            <a:ext cx="4941570" cy="238887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430" y="3321685"/>
            <a:ext cx="4343400" cy="211074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8" name="文本框 37"/>
          <p:cNvSpPr txBox="1"/>
          <p:nvPr/>
        </p:nvSpPr>
        <p:spPr>
          <a:xfrm>
            <a:off x="910590" y="2228314"/>
            <a:ext cx="10902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defTabSz="685800">
              <a:lnSpc>
                <a:spcPct val="150000"/>
              </a:lnSpc>
              <a:spcBef>
                <a:spcPts val="750"/>
              </a:spcBef>
              <a:buFont typeface="Wingdings" panose="05000000000000000000" pitchFamily="2" charset="2"/>
              <a:buNone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/>
                <a:ea typeface="方正书宋简体"/>
              </a:rPr>
              <a:t>指标管理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书宋简体"/>
              <a:ea typeface="方正书宋简体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211070" y="2228314"/>
            <a:ext cx="1410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 defTabSz="685800">
              <a:lnSpc>
                <a:spcPct val="150000"/>
              </a:lnSpc>
              <a:spcBef>
                <a:spcPts val="750"/>
              </a:spcBef>
              <a:buFont typeface="Wingdings" panose="05000000000000000000" pitchFamily="2" charset="2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/>
                <a:ea typeface="方正书宋简体"/>
                <a:sym typeface="+mn-ea"/>
              </a:rPr>
              <a:t>方案管理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书宋简体"/>
              <a:ea typeface="方正书宋简体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05815" y="3765550"/>
            <a:ext cx="1195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 defTabSz="685800">
              <a:lnSpc>
                <a:spcPct val="150000"/>
              </a:lnSpc>
              <a:spcBef>
                <a:spcPts val="750"/>
              </a:spcBef>
              <a:buFont typeface="Wingdings" panose="05000000000000000000" pitchFamily="2" charset="2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/>
                <a:ea typeface="方正书宋简体"/>
                <a:sym typeface="+mn-ea"/>
              </a:rPr>
              <a:t>数据管理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书宋简体"/>
              <a:ea typeface="方正书宋简体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792095" y="3764915"/>
            <a:ext cx="1494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 defTabSz="685800">
              <a:lnSpc>
                <a:spcPct val="150000"/>
              </a:lnSpc>
              <a:spcBef>
                <a:spcPts val="750"/>
              </a:spcBef>
              <a:buFont typeface="Wingdings" panose="05000000000000000000" pitchFamily="2" charset="2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/>
                <a:ea typeface="方正书宋简体"/>
                <a:sym typeface="+mn-ea"/>
              </a:rPr>
              <a:t>诊断分析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书宋简体"/>
              <a:ea typeface="方正书宋简体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57200" y="5562600"/>
            <a:ext cx="1753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 defTabSz="685800">
              <a:lnSpc>
                <a:spcPct val="150000"/>
              </a:lnSpc>
              <a:spcBef>
                <a:spcPts val="750"/>
              </a:spcBef>
              <a:buFont typeface="Wingdings" panose="05000000000000000000" pitchFamily="2" charset="2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/>
                <a:ea typeface="方正书宋简体"/>
                <a:sym typeface="+mn-ea"/>
              </a:rPr>
              <a:t>诊断报告管理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书宋简体"/>
              <a:ea typeface="方正书宋简体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665095" y="5562600"/>
            <a:ext cx="1729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 defTabSz="685800">
              <a:lnSpc>
                <a:spcPct val="150000"/>
              </a:lnSpc>
              <a:spcBef>
                <a:spcPts val="750"/>
              </a:spcBef>
              <a:buFont typeface="Wingdings" panose="05000000000000000000" pitchFamily="2" charset="2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/>
                <a:ea typeface="方正书宋简体"/>
                <a:sym typeface="+mn-ea"/>
              </a:rPr>
              <a:t>过程预警管理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书宋简体"/>
              <a:ea typeface="方正书宋简体"/>
              <a:sym typeface="+mn-ea"/>
            </a:endParaRPr>
          </a:p>
        </p:txBody>
      </p:sp>
      <p:grpSp>
        <p:nvGrpSpPr>
          <p:cNvPr id="324" name="Group 127"/>
          <p:cNvGrpSpPr/>
          <p:nvPr/>
        </p:nvGrpSpPr>
        <p:grpSpPr>
          <a:xfrm>
            <a:off x="1057910" y="3291840"/>
            <a:ext cx="650875" cy="396875"/>
            <a:chOff x="2141517" y="2373325"/>
            <a:chExt cx="476251" cy="314325"/>
          </a:xfrm>
          <a:solidFill>
            <a:srgbClr val="FF9933"/>
          </a:solidFill>
        </p:grpSpPr>
        <p:sp>
          <p:nvSpPr>
            <p:cNvPr id="325" name="Rectangle 22"/>
            <p:cNvSpPr>
              <a:spLocks noChangeArrowheads="1"/>
            </p:cNvSpPr>
            <p:nvPr/>
          </p:nvSpPr>
          <p:spPr bwMode="auto">
            <a:xfrm>
              <a:off x="2200255" y="2678125"/>
              <a:ext cx="387350" cy="95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6" name="Rectangle 23"/>
            <p:cNvSpPr>
              <a:spLocks noChangeArrowheads="1"/>
            </p:cNvSpPr>
            <p:nvPr/>
          </p:nvSpPr>
          <p:spPr bwMode="auto">
            <a:xfrm>
              <a:off x="2517755" y="2468575"/>
              <a:ext cx="69850" cy="2095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7" name="Rectangle 24"/>
            <p:cNvSpPr>
              <a:spLocks noChangeArrowheads="1"/>
            </p:cNvSpPr>
            <p:nvPr/>
          </p:nvSpPr>
          <p:spPr bwMode="auto">
            <a:xfrm>
              <a:off x="2438380" y="2547950"/>
              <a:ext cx="69850" cy="13017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8" name="Rectangle 25"/>
            <p:cNvSpPr>
              <a:spLocks noChangeArrowheads="1"/>
            </p:cNvSpPr>
            <p:nvPr/>
          </p:nvSpPr>
          <p:spPr bwMode="auto">
            <a:xfrm>
              <a:off x="2359005" y="2592400"/>
              <a:ext cx="69850" cy="85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9" name="Rectangle 26"/>
            <p:cNvSpPr>
              <a:spLocks noChangeArrowheads="1"/>
            </p:cNvSpPr>
            <p:nvPr/>
          </p:nvSpPr>
          <p:spPr bwMode="auto">
            <a:xfrm>
              <a:off x="2279630" y="2551125"/>
              <a:ext cx="69850" cy="1270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0" name="Rectangle 27"/>
            <p:cNvSpPr>
              <a:spLocks noChangeArrowheads="1"/>
            </p:cNvSpPr>
            <p:nvPr/>
          </p:nvSpPr>
          <p:spPr bwMode="auto">
            <a:xfrm>
              <a:off x="2200255" y="2587637"/>
              <a:ext cx="68263" cy="904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1" name="Freeform 28"/>
            <p:cNvSpPr/>
            <p:nvPr/>
          </p:nvSpPr>
          <p:spPr bwMode="auto">
            <a:xfrm>
              <a:off x="2141517" y="2559062"/>
              <a:ext cx="36513" cy="381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27" y="0"/>
                </a:cxn>
                <a:cxn ang="0">
                  <a:pos x="32" y="1"/>
                </a:cxn>
                <a:cxn ang="0">
                  <a:pos x="36" y="3"/>
                </a:cxn>
                <a:cxn ang="0">
                  <a:pos x="40" y="7"/>
                </a:cxn>
                <a:cxn ang="0">
                  <a:pos x="42" y="10"/>
                </a:cxn>
                <a:cxn ang="0">
                  <a:pos x="45" y="15"/>
                </a:cxn>
                <a:cxn ang="0">
                  <a:pos x="46" y="18"/>
                </a:cxn>
                <a:cxn ang="0">
                  <a:pos x="46" y="23"/>
                </a:cxn>
                <a:cxn ang="0">
                  <a:pos x="46" y="23"/>
                </a:cxn>
                <a:cxn ang="0">
                  <a:pos x="46" y="28"/>
                </a:cxn>
                <a:cxn ang="0">
                  <a:pos x="45" y="32"/>
                </a:cxn>
                <a:cxn ang="0">
                  <a:pos x="42" y="36"/>
                </a:cxn>
                <a:cxn ang="0">
                  <a:pos x="40" y="39"/>
                </a:cxn>
                <a:cxn ang="0">
                  <a:pos x="36" y="43"/>
                </a:cxn>
                <a:cxn ang="0">
                  <a:pos x="32" y="44"/>
                </a:cxn>
                <a:cxn ang="0">
                  <a:pos x="27" y="45"/>
                </a:cxn>
                <a:cxn ang="0">
                  <a:pos x="22" y="47"/>
                </a:cxn>
                <a:cxn ang="0">
                  <a:pos x="22" y="47"/>
                </a:cxn>
                <a:cxn ang="0">
                  <a:pos x="19" y="45"/>
                </a:cxn>
                <a:cxn ang="0">
                  <a:pos x="14" y="44"/>
                </a:cxn>
                <a:cxn ang="0">
                  <a:pos x="10" y="43"/>
                </a:cxn>
                <a:cxn ang="0">
                  <a:pos x="6" y="39"/>
                </a:cxn>
                <a:cxn ang="0">
                  <a:pos x="4" y="36"/>
                </a:cxn>
                <a:cxn ang="0">
                  <a:pos x="1" y="32"/>
                </a:cxn>
                <a:cxn ang="0">
                  <a:pos x="0" y="28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0" y="18"/>
                </a:cxn>
                <a:cxn ang="0">
                  <a:pos x="1" y="15"/>
                </a:cxn>
                <a:cxn ang="0">
                  <a:pos x="4" y="10"/>
                </a:cxn>
                <a:cxn ang="0">
                  <a:pos x="6" y="7"/>
                </a:cxn>
                <a:cxn ang="0">
                  <a:pos x="10" y="3"/>
                </a:cxn>
                <a:cxn ang="0">
                  <a:pos x="14" y="1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46" h="47">
                  <a:moveTo>
                    <a:pt x="22" y="0"/>
                  </a:moveTo>
                  <a:lnTo>
                    <a:pt x="22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0" y="7"/>
                  </a:lnTo>
                  <a:lnTo>
                    <a:pt x="42" y="10"/>
                  </a:lnTo>
                  <a:lnTo>
                    <a:pt x="45" y="15"/>
                  </a:lnTo>
                  <a:lnTo>
                    <a:pt x="46" y="18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28"/>
                  </a:lnTo>
                  <a:lnTo>
                    <a:pt x="45" y="32"/>
                  </a:lnTo>
                  <a:lnTo>
                    <a:pt x="42" y="36"/>
                  </a:lnTo>
                  <a:lnTo>
                    <a:pt x="40" y="39"/>
                  </a:lnTo>
                  <a:lnTo>
                    <a:pt x="36" y="43"/>
                  </a:lnTo>
                  <a:lnTo>
                    <a:pt x="32" y="44"/>
                  </a:lnTo>
                  <a:lnTo>
                    <a:pt x="27" y="45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19" y="45"/>
                  </a:lnTo>
                  <a:lnTo>
                    <a:pt x="14" y="44"/>
                  </a:lnTo>
                  <a:lnTo>
                    <a:pt x="10" y="43"/>
                  </a:lnTo>
                  <a:lnTo>
                    <a:pt x="6" y="39"/>
                  </a:lnTo>
                  <a:lnTo>
                    <a:pt x="4" y="36"/>
                  </a:lnTo>
                  <a:lnTo>
                    <a:pt x="1" y="32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2" name="Freeform 29"/>
            <p:cNvSpPr/>
            <p:nvPr/>
          </p:nvSpPr>
          <p:spPr bwMode="auto">
            <a:xfrm>
              <a:off x="2568555" y="2373325"/>
              <a:ext cx="49213" cy="47625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1"/>
                </a:cxn>
                <a:cxn ang="0">
                  <a:pos x="22" y="29"/>
                </a:cxn>
                <a:cxn ang="0">
                  <a:pos x="43" y="59"/>
                </a:cxn>
                <a:cxn ang="0">
                  <a:pos x="62" y="0"/>
                </a:cxn>
              </a:cxnLst>
              <a:rect l="0" t="0" r="r" b="b"/>
              <a:pathLst>
                <a:path w="62" h="59">
                  <a:moveTo>
                    <a:pt x="62" y="0"/>
                  </a:moveTo>
                  <a:lnTo>
                    <a:pt x="0" y="1"/>
                  </a:lnTo>
                  <a:lnTo>
                    <a:pt x="22" y="29"/>
                  </a:lnTo>
                  <a:lnTo>
                    <a:pt x="43" y="59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3" name="Freeform 30"/>
            <p:cNvSpPr/>
            <p:nvPr/>
          </p:nvSpPr>
          <p:spPr bwMode="auto">
            <a:xfrm>
              <a:off x="2176442" y="2397137"/>
              <a:ext cx="404813" cy="169863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176" y="73"/>
                </a:cxn>
                <a:cxn ang="0">
                  <a:pos x="182" y="70"/>
                </a:cxn>
                <a:cxn ang="0">
                  <a:pos x="186" y="75"/>
                </a:cxn>
                <a:cxn ang="0">
                  <a:pos x="270" y="174"/>
                </a:cxn>
                <a:cxn ang="0">
                  <a:pos x="502" y="0"/>
                </a:cxn>
                <a:cxn ang="0">
                  <a:pos x="507" y="7"/>
                </a:cxn>
                <a:cxn ang="0">
                  <a:pos x="511" y="12"/>
                </a:cxn>
                <a:cxn ang="0">
                  <a:pos x="274" y="190"/>
                </a:cxn>
                <a:cxn ang="0">
                  <a:pos x="268" y="193"/>
                </a:cxn>
                <a:cxn ang="0">
                  <a:pos x="263" y="188"/>
                </a:cxn>
                <a:cxn ang="0">
                  <a:pos x="180" y="89"/>
                </a:cxn>
                <a:cxn ang="0">
                  <a:pos x="9" y="216"/>
                </a:cxn>
                <a:cxn ang="0">
                  <a:pos x="9" y="216"/>
                </a:cxn>
                <a:cxn ang="0">
                  <a:pos x="5" y="209"/>
                </a:cxn>
                <a:cxn ang="0">
                  <a:pos x="0" y="204"/>
                </a:cxn>
                <a:cxn ang="0">
                  <a:pos x="0" y="204"/>
                </a:cxn>
              </a:cxnLst>
              <a:rect l="0" t="0" r="r" b="b"/>
              <a:pathLst>
                <a:path w="511" h="216">
                  <a:moveTo>
                    <a:pt x="0" y="204"/>
                  </a:moveTo>
                  <a:lnTo>
                    <a:pt x="176" y="73"/>
                  </a:lnTo>
                  <a:lnTo>
                    <a:pt x="182" y="70"/>
                  </a:lnTo>
                  <a:lnTo>
                    <a:pt x="186" y="75"/>
                  </a:lnTo>
                  <a:lnTo>
                    <a:pt x="270" y="174"/>
                  </a:lnTo>
                  <a:lnTo>
                    <a:pt x="502" y="0"/>
                  </a:lnTo>
                  <a:lnTo>
                    <a:pt x="507" y="7"/>
                  </a:lnTo>
                  <a:lnTo>
                    <a:pt x="511" y="12"/>
                  </a:lnTo>
                  <a:lnTo>
                    <a:pt x="274" y="190"/>
                  </a:lnTo>
                  <a:lnTo>
                    <a:pt x="268" y="193"/>
                  </a:lnTo>
                  <a:lnTo>
                    <a:pt x="263" y="188"/>
                  </a:lnTo>
                  <a:lnTo>
                    <a:pt x="180" y="89"/>
                  </a:lnTo>
                  <a:lnTo>
                    <a:pt x="9" y="216"/>
                  </a:lnTo>
                  <a:lnTo>
                    <a:pt x="9" y="216"/>
                  </a:lnTo>
                  <a:lnTo>
                    <a:pt x="5" y="209"/>
                  </a:lnTo>
                  <a:lnTo>
                    <a:pt x="0" y="204"/>
                  </a:lnTo>
                  <a:lnTo>
                    <a:pt x="0" y="20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sp>
        <p:nvSpPr>
          <p:cNvPr id="56" name="Freeform 13"/>
          <p:cNvSpPr>
            <a:spLocks noEditPoints="1"/>
          </p:cNvSpPr>
          <p:nvPr/>
        </p:nvSpPr>
        <p:spPr bwMode="auto">
          <a:xfrm>
            <a:off x="2599690" y="1764665"/>
            <a:ext cx="586740" cy="463550"/>
          </a:xfrm>
          <a:custGeom>
            <a:avLst/>
            <a:gdLst>
              <a:gd name="T0" fmla="*/ 282 w 766"/>
              <a:gd name="T1" fmla="*/ 304 h 600"/>
              <a:gd name="T2" fmla="*/ 391 w 766"/>
              <a:gd name="T3" fmla="*/ 248 h 600"/>
              <a:gd name="T4" fmla="*/ 596 w 766"/>
              <a:gd name="T5" fmla="*/ 213 h 600"/>
              <a:gd name="T6" fmla="*/ 652 w 766"/>
              <a:gd name="T7" fmla="*/ 129 h 600"/>
              <a:gd name="T8" fmla="*/ 570 w 766"/>
              <a:gd name="T9" fmla="*/ 186 h 600"/>
              <a:gd name="T10" fmla="*/ 391 w 766"/>
              <a:gd name="T11" fmla="*/ 195 h 600"/>
              <a:gd name="T12" fmla="*/ 766 w 766"/>
              <a:gd name="T13" fmla="*/ 80 h 600"/>
              <a:gd name="T14" fmla="*/ 465 w 766"/>
              <a:gd name="T15" fmla="*/ 32 h 600"/>
              <a:gd name="T16" fmla="*/ 437 w 766"/>
              <a:gd name="T17" fmla="*/ 0 h 600"/>
              <a:gd name="T18" fmla="*/ 154 w 766"/>
              <a:gd name="T19" fmla="*/ 32 h 600"/>
              <a:gd name="T20" fmla="*/ 175 w 766"/>
              <a:gd name="T21" fmla="*/ 80 h 600"/>
              <a:gd name="T22" fmla="*/ 216 w 766"/>
              <a:gd name="T23" fmla="*/ 135 h 600"/>
              <a:gd name="T24" fmla="*/ 706 w 766"/>
              <a:gd name="T25" fmla="*/ 80 h 600"/>
              <a:gd name="T26" fmla="*/ 355 w 766"/>
              <a:gd name="T27" fmla="*/ 394 h 600"/>
              <a:gd name="T28" fmla="*/ 706 w 766"/>
              <a:gd name="T29" fmla="*/ 410 h 600"/>
              <a:gd name="T30" fmla="*/ 361 w 766"/>
              <a:gd name="T31" fmla="*/ 427 h 600"/>
              <a:gd name="T32" fmla="*/ 362 w 766"/>
              <a:gd name="T33" fmla="*/ 478 h 600"/>
              <a:gd name="T34" fmla="*/ 437 w 766"/>
              <a:gd name="T35" fmla="*/ 595 h 600"/>
              <a:gd name="T36" fmla="*/ 465 w 766"/>
              <a:gd name="T37" fmla="*/ 478 h 600"/>
              <a:gd name="T38" fmla="*/ 603 w 766"/>
              <a:gd name="T39" fmla="*/ 592 h 600"/>
              <a:gd name="T40" fmla="*/ 591 w 766"/>
              <a:gd name="T41" fmla="*/ 478 h 600"/>
              <a:gd name="T42" fmla="*/ 766 w 766"/>
              <a:gd name="T43" fmla="*/ 427 h 600"/>
              <a:gd name="T44" fmla="*/ 747 w 766"/>
              <a:gd name="T45" fmla="*/ 80 h 600"/>
              <a:gd name="T46" fmla="*/ 161 w 766"/>
              <a:gd name="T47" fmla="*/ 310 h 600"/>
              <a:gd name="T48" fmla="*/ 235 w 766"/>
              <a:gd name="T49" fmla="*/ 236 h 600"/>
              <a:gd name="T50" fmla="*/ 86 w 766"/>
              <a:gd name="T51" fmla="*/ 236 h 600"/>
              <a:gd name="T52" fmla="*/ 208 w 766"/>
              <a:gd name="T53" fmla="*/ 325 h 600"/>
              <a:gd name="T54" fmla="*/ 181 w 766"/>
              <a:gd name="T55" fmla="*/ 325 h 600"/>
              <a:gd name="T56" fmla="*/ 188 w 766"/>
              <a:gd name="T57" fmla="*/ 339 h 600"/>
              <a:gd name="T58" fmla="*/ 196 w 766"/>
              <a:gd name="T59" fmla="*/ 510 h 600"/>
              <a:gd name="T60" fmla="*/ 129 w 766"/>
              <a:gd name="T61" fmla="*/ 510 h 600"/>
              <a:gd name="T62" fmla="*/ 137 w 766"/>
              <a:gd name="T63" fmla="*/ 339 h 600"/>
              <a:gd name="T64" fmla="*/ 145 w 766"/>
              <a:gd name="T65" fmla="*/ 325 h 600"/>
              <a:gd name="T66" fmla="*/ 0 w 766"/>
              <a:gd name="T67" fmla="*/ 438 h 600"/>
              <a:gd name="T68" fmla="*/ 66 w 766"/>
              <a:gd name="T69" fmla="*/ 600 h 600"/>
              <a:gd name="T70" fmla="*/ 89 w 766"/>
              <a:gd name="T71" fmla="*/ 432 h 600"/>
              <a:gd name="T72" fmla="*/ 230 w 766"/>
              <a:gd name="T73" fmla="*/ 600 h 600"/>
              <a:gd name="T74" fmla="*/ 253 w 766"/>
              <a:gd name="T75" fmla="*/ 432 h 600"/>
              <a:gd name="T76" fmla="*/ 321 w 766"/>
              <a:gd name="T77" fmla="*/ 600 h 600"/>
              <a:gd name="T78" fmla="*/ 208 w 766"/>
              <a:gd name="T79" fmla="*/ 325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66" h="600">
                <a:moveTo>
                  <a:pt x="391" y="195"/>
                </a:moveTo>
                <a:lnTo>
                  <a:pt x="282" y="304"/>
                </a:lnTo>
                <a:cubicBezTo>
                  <a:pt x="293" y="310"/>
                  <a:pt x="303" y="317"/>
                  <a:pt x="312" y="326"/>
                </a:cubicBezTo>
                <a:lnTo>
                  <a:pt x="391" y="248"/>
                </a:lnTo>
                <a:lnTo>
                  <a:pt x="476" y="333"/>
                </a:lnTo>
                <a:lnTo>
                  <a:pt x="596" y="213"/>
                </a:lnTo>
                <a:lnTo>
                  <a:pt x="614" y="259"/>
                </a:lnTo>
                <a:lnTo>
                  <a:pt x="652" y="129"/>
                </a:lnTo>
                <a:lnTo>
                  <a:pt x="522" y="167"/>
                </a:lnTo>
                <a:lnTo>
                  <a:pt x="570" y="186"/>
                </a:lnTo>
                <a:lnTo>
                  <a:pt x="476" y="280"/>
                </a:lnTo>
                <a:lnTo>
                  <a:pt x="391" y="195"/>
                </a:lnTo>
                <a:close/>
                <a:moveTo>
                  <a:pt x="766" y="80"/>
                </a:moveTo>
                <a:lnTo>
                  <a:pt x="766" y="80"/>
                </a:lnTo>
                <a:lnTo>
                  <a:pt x="766" y="32"/>
                </a:lnTo>
                <a:lnTo>
                  <a:pt x="465" y="32"/>
                </a:lnTo>
                <a:lnTo>
                  <a:pt x="465" y="0"/>
                </a:lnTo>
                <a:lnTo>
                  <a:pt x="437" y="0"/>
                </a:lnTo>
                <a:lnTo>
                  <a:pt x="437" y="32"/>
                </a:lnTo>
                <a:lnTo>
                  <a:pt x="154" y="32"/>
                </a:lnTo>
                <a:lnTo>
                  <a:pt x="154" y="80"/>
                </a:lnTo>
                <a:lnTo>
                  <a:pt x="175" y="80"/>
                </a:lnTo>
                <a:lnTo>
                  <a:pt x="175" y="122"/>
                </a:lnTo>
                <a:cubicBezTo>
                  <a:pt x="190" y="124"/>
                  <a:pt x="203" y="128"/>
                  <a:pt x="216" y="135"/>
                </a:cubicBezTo>
                <a:lnTo>
                  <a:pt x="216" y="80"/>
                </a:lnTo>
                <a:lnTo>
                  <a:pt x="706" y="80"/>
                </a:lnTo>
                <a:lnTo>
                  <a:pt x="706" y="394"/>
                </a:lnTo>
                <a:lnTo>
                  <a:pt x="355" y="394"/>
                </a:lnTo>
                <a:cubicBezTo>
                  <a:pt x="356" y="399"/>
                  <a:pt x="358" y="404"/>
                  <a:pt x="359" y="410"/>
                </a:cubicBezTo>
                <a:lnTo>
                  <a:pt x="706" y="410"/>
                </a:lnTo>
                <a:lnTo>
                  <a:pt x="706" y="427"/>
                </a:lnTo>
                <a:lnTo>
                  <a:pt x="361" y="427"/>
                </a:lnTo>
                <a:cubicBezTo>
                  <a:pt x="361" y="430"/>
                  <a:pt x="362" y="434"/>
                  <a:pt x="362" y="438"/>
                </a:cubicBezTo>
                <a:lnTo>
                  <a:pt x="362" y="478"/>
                </a:lnTo>
                <a:lnTo>
                  <a:pt x="437" y="478"/>
                </a:lnTo>
                <a:lnTo>
                  <a:pt x="437" y="595"/>
                </a:lnTo>
                <a:lnTo>
                  <a:pt x="465" y="595"/>
                </a:lnTo>
                <a:lnTo>
                  <a:pt x="465" y="478"/>
                </a:lnTo>
                <a:lnTo>
                  <a:pt x="560" y="478"/>
                </a:lnTo>
                <a:lnTo>
                  <a:pt x="603" y="592"/>
                </a:lnTo>
                <a:lnTo>
                  <a:pt x="631" y="585"/>
                </a:lnTo>
                <a:lnTo>
                  <a:pt x="591" y="478"/>
                </a:lnTo>
                <a:lnTo>
                  <a:pt x="766" y="478"/>
                </a:lnTo>
                <a:lnTo>
                  <a:pt x="766" y="427"/>
                </a:lnTo>
                <a:lnTo>
                  <a:pt x="747" y="427"/>
                </a:lnTo>
                <a:lnTo>
                  <a:pt x="747" y="80"/>
                </a:lnTo>
                <a:lnTo>
                  <a:pt x="766" y="80"/>
                </a:lnTo>
                <a:close/>
                <a:moveTo>
                  <a:pt x="161" y="310"/>
                </a:moveTo>
                <a:lnTo>
                  <a:pt x="161" y="310"/>
                </a:lnTo>
                <a:cubicBezTo>
                  <a:pt x="202" y="310"/>
                  <a:pt x="235" y="277"/>
                  <a:pt x="235" y="236"/>
                </a:cubicBezTo>
                <a:cubicBezTo>
                  <a:pt x="235" y="194"/>
                  <a:pt x="202" y="161"/>
                  <a:pt x="161" y="161"/>
                </a:cubicBezTo>
                <a:cubicBezTo>
                  <a:pt x="119" y="161"/>
                  <a:pt x="86" y="194"/>
                  <a:pt x="86" y="236"/>
                </a:cubicBezTo>
                <a:cubicBezTo>
                  <a:pt x="86" y="277"/>
                  <a:pt x="119" y="310"/>
                  <a:pt x="161" y="310"/>
                </a:cubicBezTo>
                <a:close/>
                <a:moveTo>
                  <a:pt x="208" y="325"/>
                </a:moveTo>
                <a:lnTo>
                  <a:pt x="208" y="325"/>
                </a:lnTo>
                <a:lnTo>
                  <a:pt x="181" y="325"/>
                </a:lnTo>
                <a:lnTo>
                  <a:pt x="185" y="328"/>
                </a:lnTo>
                <a:cubicBezTo>
                  <a:pt x="188" y="331"/>
                  <a:pt x="190" y="336"/>
                  <a:pt x="188" y="339"/>
                </a:cubicBezTo>
                <a:lnTo>
                  <a:pt x="178" y="365"/>
                </a:lnTo>
                <a:lnTo>
                  <a:pt x="196" y="510"/>
                </a:lnTo>
                <a:lnTo>
                  <a:pt x="163" y="540"/>
                </a:lnTo>
                <a:lnTo>
                  <a:pt x="129" y="510"/>
                </a:lnTo>
                <a:lnTo>
                  <a:pt x="147" y="365"/>
                </a:lnTo>
                <a:lnTo>
                  <a:pt x="137" y="339"/>
                </a:lnTo>
                <a:cubicBezTo>
                  <a:pt x="135" y="336"/>
                  <a:pt x="137" y="331"/>
                  <a:pt x="140" y="328"/>
                </a:cubicBezTo>
                <a:lnTo>
                  <a:pt x="145" y="325"/>
                </a:lnTo>
                <a:lnTo>
                  <a:pt x="112" y="325"/>
                </a:lnTo>
                <a:cubicBezTo>
                  <a:pt x="50" y="325"/>
                  <a:pt x="0" y="376"/>
                  <a:pt x="0" y="438"/>
                </a:cubicBezTo>
                <a:lnTo>
                  <a:pt x="0" y="600"/>
                </a:lnTo>
                <a:lnTo>
                  <a:pt x="66" y="600"/>
                </a:lnTo>
                <a:lnTo>
                  <a:pt x="66" y="432"/>
                </a:lnTo>
                <a:lnTo>
                  <a:pt x="89" y="432"/>
                </a:lnTo>
                <a:lnTo>
                  <a:pt x="89" y="600"/>
                </a:lnTo>
                <a:lnTo>
                  <a:pt x="230" y="600"/>
                </a:lnTo>
                <a:lnTo>
                  <a:pt x="230" y="432"/>
                </a:lnTo>
                <a:lnTo>
                  <a:pt x="253" y="432"/>
                </a:lnTo>
                <a:lnTo>
                  <a:pt x="253" y="600"/>
                </a:lnTo>
                <a:lnTo>
                  <a:pt x="321" y="600"/>
                </a:lnTo>
                <a:lnTo>
                  <a:pt x="321" y="438"/>
                </a:lnTo>
                <a:cubicBezTo>
                  <a:pt x="321" y="376"/>
                  <a:pt x="271" y="325"/>
                  <a:pt x="208" y="325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8" name="Freeform 25"/>
          <p:cNvSpPr>
            <a:spLocks noEditPoints="1"/>
          </p:cNvSpPr>
          <p:nvPr/>
        </p:nvSpPr>
        <p:spPr bwMode="auto">
          <a:xfrm>
            <a:off x="1198880" y="1728470"/>
            <a:ext cx="407670" cy="499745"/>
          </a:xfrm>
          <a:custGeom>
            <a:avLst/>
            <a:gdLst>
              <a:gd name="T0" fmla="*/ 58 w 443"/>
              <a:gd name="T1" fmla="*/ 98 h 605"/>
              <a:gd name="T2" fmla="*/ 49 w 443"/>
              <a:gd name="T3" fmla="*/ 605 h 605"/>
              <a:gd name="T4" fmla="*/ 443 w 443"/>
              <a:gd name="T5" fmla="*/ 149 h 605"/>
              <a:gd name="T6" fmla="*/ 410 w 443"/>
              <a:gd name="T7" fmla="*/ 159 h 605"/>
              <a:gd name="T8" fmla="*/ 51 w 443"/>
              <a:gd name="T9" fmla="*/ 570 h 605"/>
              <a:gd name="T10" fmla="*/ 192 w 443"/>
              <a:gd name="T11" fmla="*/ 64 h 605"/>
              <a:gd name="T12" fmla="*/ 252 w 443"/>
              <a:gd name="T13" fmla="*/ 64 h 605"/>
              <a:gd name="T14" fmla="*/ 221 w 443"/>
              <a:gd name="T15" fmla="*/ 96 h 605"/>
              <a:gd name="T16" fmla="*/ 155 w 443"/>
              <a:gd name="T17" fmla="*/ 66 h 605"/>
              <a:gd name="T18" fmla="*/ 81 w 443"/>
              <a:gd name="T19" fmla="*/ 153 h 605"/>
              <a:gd name="T20" fmla="*/ 362 w 443"/>
              <a:gd name="T21" fmla="*/ 153 h 605"/>
              <a:gd name="T22" fmla="*/ 288 w 443"/>
              <a:gd name="T23" fmla="*/ 66 h 605"/>
              <a:gd name="T24" fmla="*/ 155 w 443"/>
              <a:gd name="T25" fmla="*/ 66 h 605"/>
              <a:gd name="T26" fmla="*/ 156 w 443"/>
              <a:gd name="T27" fmla="*/ 459 h 605"/>
              <a:gd name="T28" fmla="*/ 107 w 443"/>
              <a:gd name="T29" fmla="*/ 473 h 605"/>
              <a:gd name="T30" fmla="*/ 97 w 443"/>
              <a:gd name="T31" fmla="*/ 484 h 605"/>
              <a:gd name="T32" fmla="*/ 156 w 443"/>
              <a:gd name="T33" fmla="*/ 489 h 605"/>
              <a:gd name="T34" fmla="*/ 94 w 443"/>
              <a:gd name="T35" fmla="*/ 519 h 605"/>
              <a:gd name="T36" fmla="*/ 172 w 443"/>
              <a:gd name="T37" fmla="*/ 481 h 605"/>
              <a:gd name="T38" fmla="*/ 172 w 443"/>
              <a:gd name="T39" fmla="*/ 456 h 605"/>
              <a:gd name="T40" fmla="*/ 78 w 443"/>
              <a:gd name="T41" fmla="*/ 461 h 605"/>
              <a:gd name="T42" fmla="*/ 152 w 443"/>
              <a:gd name="T43" fmla="*/ 539 h 605"/>
              <a:gd name="T44" fmla="*/ 152 w 443"/>
              <a:gd name="T45" fmla="*/ 237 h 605"/>
              <a:gd name="T46" fmla="*/ 107 w 443"/>
              <a:gd name="T47" fmla="*/ 251 h 605"/>
              <a:gd name="T48" fmla="*/ 123 w 443"/>
              <a:gd name="T49" fmla="*/ 291 h 605"/>
              <a:gd name="T50" fmla="*/ 94 w 443"/>
              <a:gd name="T51" fmla="*/ 302 h 605"/>
              <a:gd name="T52" fmla="*/ 152 w 443"/>
              <a:gd name="T53" fmla="*/ 222 h 605"/>
              <a:gd name="T54" fmla="*/ 78 w 443"/>
              <a:gd name="T55" fmla="*/ 300 h 605"/>
              <a:gd name="T56" fmla="*/ 171 w 443"/>
              <a:gd name="T57" fmla="*/ 255 h 605"/>
              <a:gd name="T58" fmla="*/ 170 w 443"/>
              <a:gd name="T59" fmla="*/ 234 h 605"/>
              <a:gd name="T60" fmla="*/ 156 w 443"/>
              <a:gd name="T61" fmla="*/ 357 h 605"/>
              <a:gd name="T62" fmla="*/ 97 w 443"/>
              <a:gd name="T63" fmla="*/ 372 h 605"/>
              <a:gd name="T64" fmla="*/ 156 w 443"/>
              <a:gd name="T65" fmla="*/ 412 h 605"/>
              <a:gd name="T66" fmla="*/ 171 w 443"/>
              <a:gd name="T67" fmla="*/ 345 h 605"/>
              <a:gd name="T68" fmla="*/ 78 w 443"/>
              <a:gd name="T69" fmla="*/ 349 h 605"/>
              <a:gd name="T70" fmla="*/ 156 w 443"/>
              <a:gd name="T71" fmla="*/ 427 h 605"/>
              <a:gd name="T72" fmla="*/ 205 w 443"/>
              <a:gd name="T73" fmla="*/ 330 h 605"/>
              <a:gd name="T74" fmla="*/ 232 w 443"/>
              <a:gd name="T75" fmla="*/ 513 h 605"/>
              <a:gd name="T76" fmla="*/ 356 w 443"/>
              <a:gd name="T77" fmla="*/ 475 h 605"/>
              <a:gd name="T78" fmla="*/ 227 w 443"/>
              <a:gd name="T79" fmla="*/ 508 h 605"/>
              <a:gd name="T80" fmla="*/ 356 w 443"/>
              <a:gd name="T81" fmla="*/ 360 h 605"/>
              <a:gd name="T82" fmla="*/ 227 w 443"/>
              <a:gd name="T83" fmla="*/ 291 h 605"/>
              <a:gd name="T84" fmla="*/ 227 w 443"/>
              <a:gd name="T85" fmla="*/ 250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43" h="605">
                <a:moveTo>
                  <a:pt x="34" y="159"/>
                </a:moveTo>
                <a:cubicBezTo>
                  <a:pt x="34" y="142"/>
                  <a:pt x="42" y="134"/>
                  <a:pt x="58" y="133"/>
                </a:cubicBezTo>
                <a:lnTo>
                  <a:pt x="58" y="98"/>
                </a:lnTo>
                <a:cubicBezTo>
                  <a:pt x="27" y="99"/>
                  <a:pt x="0" y="118"/>
                  <a:pt x="0" y="149"/>
                </a:cubicBezTo>
                <a:lnTo>
                  <a:pt x="0" y="556"/>
                </a:lnTo>
                <a:cubicBezTo>
                  <a:pt x="0" y="581"/>
                  <a:pt x="24" y="605"/>
                  <a:pt x="49" y="605"/>
                </a:cubicBezTo>
                <a:lnTo>
                  <a:pt x="394" y="605"/>
                </a:lnTo>
                <a:cubicBezTo>
                  <a:pt x="419" y="605"/>
                  <a:pt x="443" y="581"/>
                  <a:pt x="443" y="556"/>
                </a:cubicBezTo>
                <a:lnTo>
                  <a:pt x="443" y="149"/>
                </a:lnTo>
                <a:cubicBezTo>
                  <a:pt x="443" y="118"/>
                  <a:pt x="416" y="99"/>
                  <a:pt x="385" y="98"/>
                </a:cubicBezTo>
                <a:lnTo>
                  <a:pt x="385" y="133"/>
                </a:lnTo>
                <a:cubicBezTo>
                  <a:pt x="402" y="134"/>
                  <a:pt x="410" y="142"/>
                  <a:pt x="410" y="159"/>
                </a:cubicBezTo>
                <a:lnTo>
                  <a:pt x="410" y="545"/>
                </a:lnTo>
                <a:cubicBezTo>
                  <a:pt x="410" y="557"/>
                  <a:pt x="404" y="570"/>
                  <a:pt x="393" y="570"/>
                </a:cubicBezTo>
                <a:lnTo>
                  <a:pt x="51" y="570"/>
                </a:lnTo>
                <a:cubicBezTo>
                  <a:pt x="37" y="570"/>
                  <a:pt x="34" y="556"/>
                  <a:pt x="34" y="542"/>
                </a:cubicBezTo>
                <a:lnTo>
                  <a:pt x="34" y="159"/>
                </a:lnTo>
                <a:close/>
                <a:moveTo>
                  <a:pt x="192" y="64"/>
                </a:moveTo>
                <a:cubicBezTo>
                  <a:pt x="192" y="50"/>
                  <a:pt x="205" y="37"/>
                  <a:pt x="219" y="37"/>
                </a:cubicBezTo>
                <a:lnTo>
                  <a:pt x="224" y="37"/>
                </a:lnTo>
                <a:cubicBezTo>
                  <a:pt x="238" y="37"/>
                  <a:pt x="252" y="50"/>
                  <a:pt x="252" y="64"/>
                </a:cubicBezTo>
                <a:lnTo>
                  <a:pt x="252" y="67"/>
                </a:lnTo>
                <a:cubicBezTo>
                  <a:pt x="252" y="83"/>
                  <a:pt x="238" y="96"/>
                  <a:pt x="222" y="96"/>
                </a:cubicBezTo>
                <a:lnTo>
                  <a:pt x="221" y="96"/>
                </a:lnTo>
                <a:cubicBezTo>
                  <a:pt x="205" y="96"/>
                  <a:pt x="192" y="83"/>
                  <a:pt x="192" y="67"/>
                </a:cubicBezTo>
                <a:lnTo>
                  <a:pt x="192" y="64"/>
                </a:lnTo>
                <a:close/>
                <a:moveTo>
                  <a:pt x="155" y="66"/>
                </a:moveTo>
                <a:lnTo>
                  <a:pt x="106" y="66"/>
                </a:lnTo>
                <a:cubicBezTo>
                  <a:pt x="89" y="66"/>
                  <a:pt x="81" y="74"/>
                  <a:pt x="81" y="90"/>
                </a:cubicBezTo>
                <a:lnTo>
                  <a:pt x="81" y="153"/>
                </a:lnTo>
                <a:cubicBezTo>
                  <a:pt x="81" y="164"/>
                  <a:pt x="88" y="175"/>
                  <a:pt x="98" y="175"/>
                </a:cubicBezTo>
                <a:lnTo>
                  <a:pt x="345" y="175"/>
                </a:lnTo>
                <a:cubicBezTo>
                  <a:pt x="355" y="175"/>
                  <a:pt x="362" y="164"/>
                  <a:pt x="362" y="153"/>
                </a:cubicBezTo>
                <a:lnTo>
                  <a:pt x="362" y="90"/>
                </a:lnTo>
                <a:cubicBezTo>
                  <a:pt x="362" y="74"/>
                  <a:pt x="354" y="66"/>
                  <a:pt x="337" y="66"/>
                </a:cubicBezTo>
                <a:lnTo>
                  <a:pt x="288" y="66"/>
                </a:lnTo>
                <a:cubicBezTo>
                  <a:pt x="288" y="32"/>
                  <a:pt x="260" y="0"/>
                  <a:pt x="227" y="0"/>
                </a:cubicBezTo>
                <a:lnTo>
                  <a:pt x="216" y="0"/>
                </a:lnTo>
                <a:cubicBezTo>
                  <a:pt x="184" y="0"/>
                  <a:pt x="155" y="32"/>
                  <a:pt x="155" y="66"/>
                </a:cubicBezTo>
                <a:close/>
                <a:moveTo>
                  <a:pt x="94" y="464"/>
                </a:moveTo>
                <a:cubicBezTo>
                  <a:pt x="94" y="460"/>
                  <a:pt x="95" y="459"/>
                  <a:pt x="98" y="459"/>
                </a:cubicBezTo>
                <a:lnTo>
                  <a:pt x="156" y="459"/>
                </a:lnTo>
                <a:lnTo>
                  <a:pt x="156" y="464"/>
                </a:lnTo>
                <a:cubicBezTo>
                  <a:pt x="156" y="469"/>
                  <a:pt x="132" y="483"/>
                  <a:pt x="127" y="485"/>
                </a:cubicBezTo>
                <a:cubicBezTo>
                  <a:pt x="123" y="482"/>
                  <a:pt x="114" y="473"/>
                  <a:pt x="107" y="473"/>
                </a:cubicBezTo>
                <a:lnTo>
                  <a:pt x="106" y="473"/>
                </a:lnTo>
                <a:cubicBezTo>
                  <a:pt x="102" y="473"/>
                  <a:pt x="97" y="479"/>
                  <a:pt x="97" y="482"/>
                </a:cubicBezTo>
                <a:lnTo>
                  <a:pt x="97" y="484"/>
                </a:lnTo>
                <a:cubicBezTo>
                  <a:pt x="97" y="488"/>
                  <a:pt x="118" y="511"/>
                  <a:pt x="123" y="511"/>
                </a:cubicBezTo>
                <a:lnTo>
                  <a:pt x="124" y="511"/>
                </a:lnTo>
                <a:cubicBezTo>
                  <a:pt x="128" y="511"/>
                  <a:pt x="152" y="492"/>
                  <a:pt x="156" y="489"/>
                </a:cubicBezTo>
                <a:cubicBezTo>
                  <a:pt x="156" y="497"/>
                  <a:pt x="160" y="524"/>
                  <a:pt x="152" y="524"/>
                </a:cubicBezTo>
                <a:lnTo>
                  <a:pt x="98" y="524"/>
                </a:lnTo>
                <a:cubicBezTo>
                  <a:pt x="95" y="524"/>
                  <a:pt x="94" y="523"/>
                  <a:pt x="94" y="519"/>
                </a:cubicBezTo>
                <a:lnTo>
                  <a:pt x="94" y="464"/>
                </a:lnTo>
                <a:close/>
                <a:moveTo>
                  <a:pt x="152" y="539"/>
                </a:moveTo>
                <a:cubicBezTo>
                  <a:pt x="181" y="539"/>
                  <a:pt x="170" y="508"/>
                  <a:pt x="172" y="481"/>
                </a:cubicBezTo>
                <a:cubicBezTo>
                  <a:pt x="173" y="467"/>
                  <a:pt x="207" y="455"/>
                  <a:pt x="210" y="443"/>
                </a:cubicBezTo>
                <a:lnTo>
                  <a:pt x="206" y="443"/>
                </a:lnTo>
                <a:cubicBezTo>
                  <a:pt x="195" y="443"/>
                  <a:pt x="179" y="452"/>
                  <a:pt x="172" y="456"/>
                </a:cubicBezTo>
                <a:cubicBezTo>
                  <a:pt x="168" y="451"/>
                  <a:pt x="164" y="444"/>
                  <a:pt x="155" y="444"/>
                </a:cubicBezTo>
                <a:lnTo>
                  <a:pt x="95" y="444"/>
                </a:lnTo>
                <a:cubicBezTo>
                  <a:pt x="86" y="444"/>
                  <a:pt x="78" y="452"/>
                  <a:pt x="78" y="461"/>
                </a:cubicBezTo>
                <a:lnTo>
                  <a:pt x="78" y="522"/>
                </a:lnTo>
                <a:cubicBezTo>
                  <a:pt x="78" y="533"/>
                  <a:pt x="87" y="539"/>
                  <a:pt x="98" y="539"/>
                </a:cubicBezTo>
                <a:lnTo>
                  <a:pt x="152" y="539"/>
                </a:lnTo>
                <a:close/>
                <a:moveTo>
                  <a:pt x="94" y="242"/>
                </a:moveTo>
                <a:cubicBezTo>
                  <a:pt x="94" y="238"/>
                  <a:pt x="95" y="237"/>
                  <a:pt x="98" y="237"/>
                </a:cubicBezTo>
                <a:lnTo>
                  <a:pt x="152" y="237"/>
                </a:lnTo>
                <a:cubicBezTo>
                  <a:pt x="155" y="237"/>
                  <a:pt x="156" y="238"/>
                  <a:pt x="156" y="242"/>
                </a:cubicBezTo>
                <a:cubicBezTo>
                  <a:pt x="156" y="246"/>
                  <a:pt x="130" y="263"/>
                  <a:pt x="127" y="263"/>
                </a:cubicBezTo>
                <a:cubicBezTo>
                  <a:pt x="124" y="263"/>
                  <a:pt x="116" y="251"/>
                  <a:pt x="107" y="251"/>
                </a:cubicBezTo>
                <a:cubicBezTo>
                  <a:pt x="103" y="251"/>
                  <a:pt x="97" y="256"/>
                  <a:pt x="97" y="260"/>
                </a:cubicBezTo>
                <a:lnTo>
                  <a:pt x="97" y="262"/>
                </a:lnTo>
                <a:cubicBezTo>
                  <a:pt x="97" y="268"/>
                  <a:pt x="118" y="288"/>
                  <a:pt x="123" y="291"/>
                </a:cubicBezTo>
                <a:lnTo>
                  <a:pt x="156" y="266"/>
                </a:lnTo>
                <a:lnTo>
                  <a:pt x="156" y="302"/>
                </a:lnTo>
                <a:lnTo>
                  <a:pt x="94" y="302"/>
                </a:lnTo>
                <a:lnTo>
                  <a:pt x="94" y="242"/>
                </a:lnTo>
                <a:close/>
                <a:moveTo>
                  <a:pt x="170" y="234"/>
                </a:moveTo>
                <a:cubicBezTo>
                  <a:pt x="168" y="226"/>
                  <a:pt x="162" y="222"/>
                  <a:pt x="152" y="222"/>
                </a:cubicBezTo>
                <a:lnTo>
                  <a:pt x="98" y="222"/>
                </a:lnTo>
                <a:cubicBezTo>
                  <a:pt x="87" y="222"/>
                  <a:pt x="78" y="229"/>
                  <a:pt x="78" y="239"/>
                </a:cubicBezTo>
                <a:lnTo>
                  <a:pt x="78" y="300"/>
                </a:lnTo>
                <a:cubicBezTo>
                  <a:pt x="78" y="309"/>
                  <a:pt x="86" y="317"/>
                  <a:pt x="95" y="317"/>
                </a:cubicBezTo>
                <a:lnTo>
                  <a:pt x="155" y="317"/>
                </a:lnTo>
                <a:cubicBezTo>
                  <a:pt x="179" y="317"/>
                  <a:pt x="172" y="279"/>
                  <a:pt x="171" y="255"/>
                </a:cubicBezTo>
                <a:lnTo>
                  <a:pt x="210" y="222"/>
                </a:lnTo>
                <a:cubicBezTo>
                  <a:pt x="210" y="222"/>
                  <a:pt x="207" y="221"/>
                  <a:pt x="207" y="221"/>
                </a:cubicBezTo>
                <a:cubicBezTo>
                  <a:pt x="192" y="221"/>
                  <a:pt x="180" y="234"/>
                  <a:pt x="170" y="234"/>
                </a:cubicBezTo>
                <a:close/>
                <a:moveTo>
                  <a:pt x="94" y="349"/>
                </a:moveTo>
                <a:lnTo>
                  <a:pt x="156" y="349"/>
                </a:lnTo>
                <a:lnTo>
                  <a:pt x="156" y="357"/>
                </a:lnTo>
                <a:lnTo>
                  <a:pt x="127" y="375"/>
                </a:lnTo>
                <a:lnTo>
                  <a:pt x="108" y="361"/>
                </a:lnTo>
                <a:cubicBezTo>
                  <a:pt x="103" y="364"/>
                  <a:pt x="97" y="365"/>
                  <a:pt x="97" y="372"/>
                </a:cubicBezTo>
                <a:cubicBezTo>
                  <a:pt x="97" y="377"/>
                  <a:pt x="118" y="401"/>
                  <a:pt x="123" y="401"/>
                </a:cubicBezTo>
                <a:cubicBezTo>
                  <a:pt x="130" y="401"/>
                  <a:pt x="148" y="380"/>
                  <a:pt x="156" y="378"/>
                </a:cubicBezTo>
                <a:lnTo>
                  <a:pt x="156" y="412"/>
                </a:lnTo>
                <a:lnTo>
                  <a:pt x="94" y="412"/>
                </a:lnTo>
                <a:lnTo>
                  <a:pt x="94" y="349"/>
                </a:lnTo>
                <a:close/>
                <a:moveTo>
                  <a:pt x="171" y="345"/>
                </a:moveTo>
                <a:cubicBezTo>
                  <a:pt x="169" y="340"/>
                  <a:pt x="165" y="334"/>
                  <a:pt x="156" y="334"/>
                </a:cubicBezTo>
                <a:lnTo>
                  <a:pt x="94" y="334"/>
                </a:lnTo>
                <a:cubicBezTo>
                  <a:pt x="86" y="334"/>
                  <a:pt x="78" y="341"/>
                  <a:pt x="78" y="349"/>
                </a:cubicBezTo>
                <a:lnTo>
                  <a:pt x="78" y="412"/>
                </a:lnTo>
                <a:cubicBezTo>
                  <a:pt x="78" y="420"/>
                  <a:pt x="86" y="427"/>
                  <a:pt x="94" y="427"/>
                </a:cubicBezTo>
                <a:lnTo>
                  <a:pt x="156" y="427"/>
                </a:lnTo>
                <a:cubicBezTo>
                  <a:pt x="179" y="427"/>
                  <a:pt x="172" y="388"/>
                  <a:pt x="171" y="365"/>
                </a:cubicBezTo>
                <a:lnTo>
                  <a:pt x="210" y="333"/>
                </a:lnTo>
                <a:lnTo>
                  <a:pt x="205" y="330"/>
                </a:lnTo>
                <a:lnTo>
                  <a:pt x="171" y="345"/>
                </a:lnTo>
                <a:close/>
                <a:moveTo>
                  <a:pt x="227" y="508"/>
                </a:moveTo>
                <a:cubicBezTo>
                  <a:pt x="227" y="512"/>
                  <a:pt x="228" y="513"/>
                  <a:pt x="232" y="513"/>
                </a:cubicBezTo>
                <a:lnTo>
                  <a:pt x="351" y="513"/>
                </a:lnTo>
                <a:cubicBezTo>
                  <a:pt x="355" y="513"/>
                  <a:pt x="356" y="512"/>
                  <a:pt x="356" y="508"/>
                </a:cubicBezTo>
                <a:lnTo>
                  <a:pt x="356" y="475"/>
                </a:lnTo>
                <a:cubicBezTo>
                  <a:pt x="356" y="471"/>
                  <a:pt x="355" y="470"/>
                  <a:pt x="351" y="470"/>
                </a:cubicBezTo>
                <a:lnTo>
                  <a:pt x="227" y="470"/>
                </a:lnTo>
                <a:lnTo>
                  <a:pt x="227" y="508"/>
                </a:lnTo>
                <a:close/>
                <a:moveTo>
                  <a:pt x="227" y="401"/>
                </a:moveTo>
                <a:lnTo>
                  <a:pt x="356" y="401"/>
                </a:lnTo>
                <a:lnTo>
                  <a:pt x="356" y="360"/>
                </a:lnTo>
                <a:lnTo>
                  <a:pt x="227" y="360"/>
                </a:lnTo>
                <a:lnTo>
                  <a:pt x="227" y="401"/>
                </a:lnTo>
                <a:close/>
                <a:moveTo>
                  <a:pt x="227" y="291"/>
                </a:moveTo>
                <a:lnTo>
                  <a:pt x="321" y="291"/>
                </a:lnTo>
                <a:lnTo>
                  <a:pt x="321" y="250"/>
                </a:lnTo>
                <a:lnTo>
                  <a:pt x="227" y="250"/>
                </a:lnTo>
                <a:lnTo>
                  <a:pt x="227" y="291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1" name="Freeform 8"/>
          <p:cNvSpPr>
            <a:spLocks noEditPoints="1"/>
          </p:cNvSpPr>
          <p:nvPr/>
        </p:nvSpPr>
        <p:spPr bwMode="auto">
          <a:xfrm>
            <a:off x="4179570" y="1731010"/>
            <a:ext cx="495300" cy="518160"/>
          </a:xfrm>
          <a:custGeom>
            <a:avLst/>
            <a:gdLst>
              <a:gd name="T0" fmla="*/ 170 w 648"/>
              <a:gd name="T1" fmla="*/ 280 h 639"/>
              <a:gd name="T2" fmla="*/ 226 w 648"/>
              <a:gd name="T3" fmla="*/ 183 h 639"/>
              <a:gd name="T4" fmla="*/ 240 w 648"/>
              <a:gd name="T5" fmla="*/ 167 h 639"/>
              <a:gd name="T6" fmla="*/ 366 w 648"/>
              <a:gd name="T7" fmla="*/ 177 h 639"/>
              <a:gd name="T8" fmla="*/ 359 w 648"/>
              <a:gd name="T9" fmla="*/ 162 h 639"/>
              <a:gd name="T10" fmla="*/ 388 w 648"/>
              <a:gd name="T11" fmla="*/ 153 h 639"/>
              <a:gd name="T12" fmla="*/ 408 w 648"/>
              <a:gd name="T13" fmla="*/ 154 h 639"/>
              <a:gd name="T14" fmla="*/ 402 w 648"/>
              <a:gd name="T15" fmla="*/ 183 h 639"/>
              <a:gd name="T16" fmla="*/ 391 w 648"/>
              <a:gd name="T17" fmla="*/ 199 h 639"/>
              <a:gd name="T18" fmla="*/ 319 w 648"/>
              <a:gd name="T19" fmla="*/ 265 h 639"/>
              <a:gd name="T20" fmla="*/ 318 w 648"/>
              <a:gd name="T21" fmla="*/ 266 h 639"/>
              <a:gd name="T22" fmla="*/ 616 w 648"/>
              <a:gd name="T23" fmla="*/ 615 h 639"/>
              <a:gd name="T24" fmla="*/ 497 w 648"/>
              <a:gd name="T25" fmla="*/ 615 h 639"/>
              <a:gd name="T26" fmla="*/ 272 w 648"/>
              <a:gd name="T27" fmla="*/ 546 h 639"/>
              <a:gd name="T28" fmla="*/ 272 w 648"/>
              <a:gd name="T29" fmla="*/ 0 h 639"/>
              <a:gd name="T30" fmla="*/ 515 w 648"/>
              <a:gd name="T31" fmla="*/ 397 h 639"/>
              <a:gd name="T32" fmla="*/ 616 w 648"/>
              <a:gd name="T33" fmla="*/ 615 h 639"/>
              <a:gd name="T34" fmla="*/ 272 w 648"/>
              <a:gd name="T35" fmla="*/ 511 h 639"/>
              <a:gd name="T36" fmla="*/ 272 w 648"/>
              <a:gd name="T37" fmla="*/ 35 h 639"/>
              <a:gd name="T38" fmla="*/ 272 w 648"/>
              <a:gd name="T39" fmla="*/ 511 h 639"/>
              <a:gd name="T40" fmla="*/ 445 w 648"/>
              <a:gd name="T41" fmla="*/ 391 h 639"/>
              <a:gd name="T42" fmla="*/ 409 w 648"/>
              <a:gd name="T43" fmla="*/ 401 h 639"/>
              <a:gd name="T44" fmla="*/ 338 w 648"/>
              <a:gd name="T45" fmla="*/ 401 h 639"/>
              <a:gd name="T46" fmla="*/ 266 w 648"/>
              <a:gd name="T47" fmla="*/ 401 h 639"/>
              <a:gd name="T48" fmla="*/ 194 w 648"/>
              <a:gd name="T49" fmla="*/ 401 h 639"/>
              <a:gd name="T50" fmla="*/ 111 w 648"/>
              <a:gd name="T51" fmla="*/ 401 h 639"/>
              <a:gd name="T52" fmla="*/ 100 w 648"/>
              <a:gd name="T53" fmla="*/ 391 h 639"/>
              <a:gd name="T54" fmla="*/ 111 w 648"/>
              <a:gd name="T55" fmla="*/ 145 h 639"/>
              <a:gd name="T56" fmla="*/ 122 w 648"/>
              <a:gd name="T57" fmla="*/ 380 h 639"/>
              <a:gd name="T58" fmla="*/ 152 w 648"/>
              <a:gd name="T59" fmla="*/ 331 h 639"/>
              <a:gd name="T60" fmla="*/ 183 w 648"/>
              <a:gd name="T61" fmla="*/ 320 h 639"/>
              <a:gd name="T62" fmla="*/ 194 w 648"/>
              <a:gd name="T63" fmla="*/ 380 h 639"/>
              <a:gd name="T64" fmla="*/ 224 w 648"/>
              <a:gd name="T65" fmla="*/ 256 h 639"/>
              <a:gd name="T66" fmla="*/ 255 w 648"/>
              <a:gd name="T67" fmla="*/ 245 h 639"/>
              <a:gd name="T68" fmla="*/ 266 w 648"/>
              <a:gd name="T69" fmla="*/ 380 h 639"/>
              <a:gd name="T70" fmla="*/ 296 w 648"/>
              <a:gd name="T71" fmla="*/ 292 h 639"/>
              <a:gd name="T72" fmla="*/ 327 w 648"/>
              <a:gd name="T73" fmla="*/ 282 h 639"/>
              <a:gd name="T74" fmla="*/ 338 w 648"/>
              <a:gd name="T75" fmla="*/ 380 h 639"/>
              <a:gd name="T76" fmla="*/ 368 w 648"/>
              <a:gd name="T77" fmla="*/ 231 h 639"/>
              <a:gd name="T78" fmla="*/ 399 w 648"/>
              <a:gd name="T79" fmla="*/ 220 h 639"/>
              <a:gd name="T80" fmla="*/ 409 w 648"/>
              <a:gd name="T81" fmla="*/ 380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48" h="639">
                <a:moveTo>
                  <a:pt x="242" y="199"/>
                </a:moveTo>
                <a:lnTo>
                  <a:pt x="170" y="280"/>
                </a:lnTo>
                <a:lnTo>
                  <a:pt x="153" y="266"/>
                </a:lnTo>
                <a:lnTo>
                  <a:pt x="226" y="183"/>
                </a:lnTo>
                <a:lnTo>
                  <a:pt x="226" y="183"/>
                </a:lnTo>
                <a:lnTo>
                  <a:pt x="240" y="167"/>
                </a:lnTo>
                <a:lnTo>
                  <a:pt x="316" y="234"/>
                </a:lnTo>
                <a:lnTo>
                  <a:pt x="366" y="177"/>
                </a:lnTo>
                <a:lnTo>
                  <a:pt x="357" y="169"/>
                </a:lnTo>
                <a:cubicBezTo>
                  <a:pt x="354" y="167"/>
                  <a:pt x="355" y="163"/>
                  <a:pt x="359" y="162"/>
                </a:cubicBezTo>
                <a:lnTo>
                  <a:pt x="373" y="158"/>
                </a:lnTo>
                <a:cubicBezTo>
                  <a:pt x="377" y="156"/>
                  <a:pt x="384" y="154"/>
                  <a:pt x="388" y="153"/>
                </a:cubicBezTo>
                <a:lnTo>
                  <a:pt x="402" y="149"/>
                </a:lnTo>
                <a:cubicBezTo>
                  <a:pt x="406" y="147"/>
                  <a:pt x="409" y="150"/>
                  <a:pt x="408" y="154"/>
                </a:cubicBezTo>
                <a:lnTo>
                  <a:pt x="405" y="167"/>
                </a:lnTo>
                <a:cubicBezTo>
                  <a:pt x="404" y="172"/>
                  <a:pt x="402" y="179"/>
                  <a:pt x="402" y="183"/>
                </a:cubicBezTo>
                <a:lnTo>
                  <a:pt x="399" y="196"/>
                </a:lnTo>
                <a:cubicBezTo>
                  <a:pt x="398" y="200"/>
                  <a:pt x="395" y="202"/>
                  <a:pt x="391" y="199"/>
                </a:cubicBezTo>
                <a:lnTo>
                  <a:pt x="383" y="192"/>
                </a:lnTo>
                <a:lnTo>
                  <a:pt x="319" y="265"/>
                </a:lnTo>
                <a:lnTo>
                  <a:pt x="319" y="265"/>
                </a:lnTo>
                <a:lnTo>
                  <a:pt x="318" y="266"/>
                </a:lnTo>
                <a:lnTo>
                  <a:pt x="242" y="199"/>
                </a:lnTo>
                <a:close/>
                <a:moveTo>
                  <a:pt x="616" y="615"/>
                </a:moveTo>
                <a:cubicBezTo>
                  <a:pt x="599" y="631"/>
                  <a:pt x="578" y="639"/>
                  <a:pt x="556" y="639"/>
                </a:cubicBezTo>
                <a:cubicBezTo>
                  <a:pt x="535" y="639"/>
                  <a:pt x="513" y="631"/>
                  <a:pt x="497" y="615"/>
                </a:cubicBezTo>
                <a:lnTo>
                  <a:pt x="396" y="516"/>
                </a:lnTo>
                <a:cubicBezTo>
                  <a:pt x="359" y="535"/>
                  <a:pt x="317" y="546"/>
                  <a:pt x="272" y="546"/>
                </a:cubicBezTo>
                <a:cubicBezTo>
                  <a:pt x="122" y="546"/>
                  <a:pt x="0" y="424"/>
                  <a:pt x="0" y="273"/>
                </a:cubicBezTo>
                <a:cubicBezTo>
                  <a:pt x="0" y="123"/>
                  <a:pt x="122" y="0"/>
                  <a:pt x="272" y="0"/>
                </a:cubicBezTo>
                <a:cubicBezTo>
                  <a:pt x="423" y="0"/>
                  <a:pt x="545" y="123"/>
                  <a:pt x="545" y="273"/>
                </a:cubicBezTo>
                <a:cubicBezTo>
                  <a:pt x="545" y="318"/>
                  <a:pt x="534" y="360"/>
                  <a:pt x="515" y="397"/>
                </a:cubicBezTo>
                <a:lnTo>
                  <a:pt x="616" y="496"/>
                </a:lnTo>
                <a:cubicBezTo>
                  <a:pt x="648" y="529"/>
                  <a:pt x="648" y="582"/>
                  <a:pt x="616" y="615"/>
                </a:cubicBezTo>
                <a:close/>
                <a:moveTo>
                  <a:pt x="272" y="511"/>
                </a:moveTo>
                <a:lnTo>
                  <a:pt x="272" y="511"/>
                </a:lnTo>
                <a:cubicBezTo>
                  <a:pt x="404" y="511"/>
                  <a:pt x="510" y="405"/>
                  <a:pt x="510" y="273"/>
                </a:cubicBezTo>
                <a:cubicBezTo>
                  <a:pt x="510" y="142"/>
                  <a:pt x="404" y="35"/>
                  <a:pt x="272" y="35"/>
                </a:cubicBezTo>
                <a:cubicBezTo>
                  <a:pt x="141" y="35"/>
                  <a:pt x="35" y="142"/>
                  <a:pt x="35" y="273"/>
                </a:cubicBezTo>
                <a:cubicBezTo>
                  <a:pt x="35" y="405"/>
                  <a:pt x="141" y="511"/>
                  <a:pt x="272" y="511"/>
                </a:cubicBezTo>
                <a:close/>
                <a:moveTo>
                  <a:pt x="434" y="380"/>
                </a:moveTo>
                <a:cubicBezTo>
                  <a:pt x="440" y="380"/>
                  <a:pt x="445" y="385"/>
                  <a:pt x="445" y="391"/>
                </a:cubicBezTo>
                <a:cubicBezTo>
                  <a:pt x="445" y="397"/>
                  <a:pt x="440" y="401"/>
                  <a:pt x="434" y="401"/>
                </a:cubicBezTo>
                <a:lnTo>
                  <a:pt x="409" y="401"/>
                </a:lnTo>
                <a:lnTo>
                  <a:pt x="368" y="401"/>
                </a:lnTo>
                <a:lnTo>
                  <a:pt x="338" y="401"/>
                </a:lnTo>
                <a:lnTo>
                  <a:pt x="296" y="401"/>
                </a:lnTo>
                <a:lnTo>
                  <a:pt x="266" y="401"/>
                </a:lnTo>
                <a:lnTo>
                  <a:pt x="224" y="401"/>
                </a:lnTo>
                <a:lnTo>
                  <a:pt x="194" y="401"/>
                </a:lnTo>
                <a:lnTo>
                  <a:pt x="152" y="401"/>
                </a:lnTo>
                <a:lnTo>
                  <a:pt x="111" y="401"/>
                </a:lnTo>
                <a:lnTo>
                  <a:pt x="111" y="401"/>
                </a:lnTo>
                <a:cubicBezTo>
                  <a:pt x="105" y="401"/>
                  <a:pt x="100" y="397"/>
                  <a:pt x="100" y="391"/>
                </a:cubicBezTo>
                <a:lnTo>
                  <a:pt x="100" y="155"/>
                </a:lnTo>
                <a:cubicBezTo>
                  <a:pt x="100" y="150"/>
                  <a:pt x="105" y="145"/>
                  <a:pt x="111" y="145"/>
                </a:cubicBezTo>
                <a:cubicBezTo>
                  <a:pt x="117" y="145"/>
                  <a:pt x="121" y="150"/>
                  <a:pt x="121" y="155"/>
                </a:cubicBezTo>
                <a:lnTo>
                  <a:pt x="122" y="380"/>
                </a:lnTo>
                <a:lnTo>
                  <a:pt x="152" y="380"/>
                </a:lnTo>
                <a:lnTo>
                  <a:pt x="152" y="331"/>
                </a:lnTo>
                <a:cubicBezTo>
                  <a:pt x="152" y="325"/>
                  <a:pt x="157" y="320"/>
                  <a:pt x="163" y="320"/>
                </a:cubicBezTo>
                <a:lnTo>
                  <a:pt x="183" y="320"/>
                </a:lnTo>
                <a:cubicBezTo>
                  <a:pt x="189" y="320"/>
                  <a:pt x="194" y="325"/>
                  <a:pt x="194" y="331"/>
                </a:cubicBezTo>
                <a:lnTo>
                  <a:pt x="194" y="380"/>
                </a:lnTo>
                <a:lnTo>
                  <a:pt x="224" y="380"/>
                </a:lnTo>
                <a:lnTo>
                  <a:pt x="224" y="256"/>
                </a:lnTo>
                <a:cubicBezTo>
                  <a:pt x="224" y="250"/>
                  <a:pt x="229" y="245"/>
                  <a:pt x="235" y="245"/>
                </a:cubicBezTo>
                <a:lnTo>
                  <a:pt x="255" y="245"/>
                </a:lnTo>
                <a:cubicBezTo>
                  <a:pt x="261" y="245"/>
                  <a:pt x="266" y="250"/>
                  <a:pt x="266" y="256"/>
                </a:cubicBezTo>
                <a:lnTo>
                  <a:pt x="266" y="380"/>
                </a:lnTo>
                <a:lnTo>
                  <a:pt x="296" y="380"/>
                </a:lnTo>
                <a:lnTo>
                  <a:pt x="296" y="292"/>
                </a:lnTo>
                <a:cubicBezTo>
                  <a:pt x="296" y="286"/>
                  <a:pt x="300" y="282"/>
                  <a:pt x="307" y="282"/>
                </a:cubicBezTo>
                <a:lnTo>
                  <a:pt x="327" y="282"/>
                </a:lnTo>
                <a:cubicBezTo>
                  <a:pt x="333" y="282"/>
                  <a:pt x="338" y="286"/>
                  <a:pt x="338" y="292"/>
                </a:cubicBezTo>
                <a:lnTo>
                  <a:pt x="338" y="380"/>
                </a:lnTo>
                <a:lnTo>
                  <a:pt x="368" y="380"/>
                </a:lnTo>
                <a:lnTo>
                  <a:pt x="368" y="231"/>
                </a:lnTo>
                <a:cubicBezTo>
                  <a:pt x="368" y="225"/>
                  <a:pt x="372" y="220"/>
                  <a:pt x="378" y="220"/>
                </a:cubicBezTo>
                <a:lnTo>
                  <a:pt x="399" y="220"/>
                </a:lnTo>
                <a:cubicBezTo>
                  <a:pt x="405" y="220"/>
                  <a:pt x="409" y="225"/>
                  <a:pt x="409" y="231"/>
                </a:cubicBezTo>
                <a:lnTo>
                  <a:pt x="409" y="380"/>
                </a:lnTo>
                <a:lnTo>
                  <a:pt x="434" y="38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9" name="Freeform 26"/>
          <p:cNvSpPr>
            <a:spLocks noEditPoints="1"/>
          </p:cNvSpPr>
          <p:nvPr/>
        </p:nvSpPr>
        <p:spPr bwMode="auto">
          <a:xfrm>
            <a:off x="1014095" y="5078730"/>
            <a:ext cx="586740" cy="483870"/>
          </a:xfrm>
          <a:custGeom>
            <a:avLst/>
            <a:gdLst>
              <a:gd name="T0" fmla="*/ 373 w 678"/>
              <a:gd name="T1" fmla="*/ 551 h 630"/>
              <a:gd name="T2" fmla="*/ 280 w 678"/>
              <a:gd name="T3" fmla="*/ 593 h 630"/>
              <a:gd name="T4" fmla="*/ 190 w 678"/>
              <a:gd name="T5" fmla="*/ 21 h 630"/>
              <a:gd name="T6" fmla="*/ 210 w 678"/>
              <a:gd name="T7" fmla="*/ 34 h 630"/>
              <a:gd name="T8" fmla="*/ 342 w 678"/>
              <a:gd name="T9" fmla="*/ 1 h 630"/>
              <a:gd name="T10" fmla="*/ 169 w 678"/>
              <a:gd name="T11" fmla="*/ 25 h 630"/>
              <a:gd name="T12" fmla="*/ 207 w 678"/>
              <a:gd name="T13" fmla="*/ 62 h 630"/>
              <a:gd name="T14" fmla="*/ 199 w 678"/>
              <a:gd name="T15" fmla="*/ 340 h 630"/>
              <a:gd name="T16" fmla="*/ 161 w 678"/>
              <a:gd name="T17" fmla="*/ 304 h 630"/>
              <a:gd name="T18" fmla="*/ 169 w 678"/>
              <a:gd name="T19" fmla="*/ 25 h 630"/>
              <a:gd name="T20" fmla="*/ 309 w 678"/>
              <a:gd name="T21" fmla="*/ 120 h 630"/>
              <a:gd name="T22" fmla="*/ 467 w 678"/>
              <a:gd name="T23" fmla="*/ 102 h 630"/>
              <a:gd name="T24" fmla="*/ 291 w 678"/>
              <a:gd name="T25" fmla="*/ 109 h 630"/>
              <a:gd name="T26" fmla="*/ 300 w 678"/>
              <a:gd name="T27" fmla="*/ 133 h 630"/>
              <a:gd name="T28" fmla="*/ 308 w 678"/>
              <a:gd name="T29" fmla="*/ 422 h 630"/>
              <a:gd name="T30" fmla="*/ 270 w 678"/>
              <a:gd name="T31" fmla="*/ 410 h 630"/>
              <a:gd name="T32" fmla="*/ 263 w 678"/>
              <a:gd name="T33" fmla="*/ 122 h 630"/>
              <a:gd name="T34" fmla="*/ 322 w 678"/>
              <a:gd name="T35" fmla="*/ 145 h 630"/>
              <a:gd name="T36" fmla="*/ 511 w 678"/>
              <a:gd name="T37" fmla="*/ 145 h 630"/>
              <a:gd name="T38" fmla="*/ 486 w 678"/>
              <a:gd name="T39" fmla="*/ 406 h 630"/>
              <a:gd name="T40" fmla="*/ 322 w 678"/>
              <a:gd name="T41" fmla="*/ 145 h 630"/>
              <a:gd name="T42" fmla="*/ 481 w 678"/>
              <a:gd name="T43" fmla="*/ 166 h 630"/>
              <a:gd name="T44" fmla="*/ 354 w 678"/>
              <a:gd name="T45" fmla="*/ 240 h 630"/>
              <a:gd name="T46" fmla="*/ 221 w 678"/>
              <a:gd name="T47" fmla="*/ 56 h 630"/>
              <a:gd name="T48" fmla="*/ 410 w 678"/>
              <a:gd name="T49" fmla="*/ 56 h 630"/>
              <a:gd name="T50" fmla="*/ 255 w 678"/>
              <a:gd name="T51" fmla="*/ 83 h 630"/>
              <a:gd name="T52" fmla="*/ 240 w 678"/>
              <a:gd name="T53" fmla="*/ 335 h 630"/>
              <a:gd name="T54" fmla="*/ 221 w 678"/>
              <a:gd name="T55" fmla="*/ 56 h 630"/>
              <a:gd name="T56" fmla="*/ 134 w 678"/>
              <a:gd name="T57" fmla="*/ 188 h 630"/>
              <a:gd name="T58" fmla="*/ 104 w 678"/>
              <a:gd name="T59" fmla="*/ 135 h 630"/>
              <a:gd name="T60" fmla="*/ 54 w 678"/>
              <a:gd name="T61" fmla="*/ 467 h 630"/>
              <a:gd name="T62" fmla="*/ 90 w 678"/>
              <a:gd name="T63" fmla="*/ 515 h 630"/>
              <a:gd name="T64" fmla="*/ 0 w 678"/>
              <a:gd name="T65" fmla="*/ 630 h 630"/>
              <a:gd name="T66" fmla="*/ 678 w 678"/>
              <a:gd name="T67" fmla="*/ 586 h 630"/>
              <a:gd name="T68" fmla="*/ 621 w 678"/>
              <a:gd name="T69" fmla="*/ 467 h 630"/>
              <a:gd name="T70" fmla="*/ 571 w 678"/>
              <a:gd name="T71" fmla="*/ 135 h 630"/>
              <a:gd name="T72" fmla="*/ 541 w 678"/>
              <a:gd name="T73" fmla="*/ 188 h 630"/>
              <a:gd name="T74" fmla="*/ 573 w 678"/>
              <a:gd name="T75" fmla="*/ 474 h 630"/>
              <a:gd name="T76" fmla="*/ 101 w 678"/>
              <a:gd name="T77" fmla="*/ 188 h 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78" h="630">
                <a:moveTo>
                  <a:pt x="301" y="551"/>
                </a:moveTo>
                <a:lnTo>
                  <a:pt x="373" y="551"/>
                </a:lnTo>
                <a:lnTo>
                  <a:pt x="398" y="593"/>
                </a:lnTo>
                <a:lnTo>
                  <a:pt x="280" y="593"/>
                </a:lnTo>
                <a:lnTo>
                  <a:pt x="301" y="551"/>
                </a:lnTo>
                <a:close/>
                <a:moveTo>
                  <a:pt x="190" y="21"/>
                </a:moveTo>
                <a:lnTo>
                  <a:pt x="207" y="32"/>
                </a:lnTo>
                <a:cubicBezTo>
                  <a:pt x="208" y="32"/>
                  <a:pt x="209" y="33"/>
                  <a:pt x="210" y="34"/>
                </a:cubicBezTo>
                <a:lnTo>
                  <a:pt x="366" y="14"/>
                </a:lnTo>
                <a:cubicBezTo>
                  <a:pt x="362" y="5"/>
                  <a:pt x="353" y="0"/>
                  <a:pt x="342" y="1"/>
                </a:cubicBezTo>
                <a:lnTo>
                  <a:pt x="190" y="21"/>
                </a:lnTo>
                <a:close/>
                <a:moveTo>
                  <a:pt x="169" y="25"/>
                </a:moveTo>
                <a:lnTo>
                  <a:pt x="199" y="44"/>
                </a:lnTo>
                <a:cubicBezTo>
                  <a:pt x="203" y="47"/>
                  <a:pt x="207" y="55"/>
                  <a:pt x="207" y="62"/>
                </a:cubicBezTo>
                <a:lnTo>
                  <a:pt x="207" y="333"/>
                </a:lnTo>
                <a:cubicBezTo>
                  <a:pt x="207" y="340"/>
                  <a:pt x="203" y="343"/>
                  <a:pt x="199" y="340"/>
                </a:cubicBezTo>
                <a:lnTo>
                  <a:pt x="169" y="322"/>
                </a:lnTo>
                <a:cubicBezTo>
                  <a:pt x="165" y="319"/>
                  <a:pt x="161" y="311"/>
                  <a:pt x="161" y="304"/>
                </a:cubicBezTo>
                <a:lnTo>
                  <a:pt x="161" y="33"/>
                </a:lnTo>
                <a:cubicBezTo>
                  <a:pt x="161" y="26"/>
                  <a:pt x="165" y="23"/>
                  <a:pt x="169" y="25"/>
                </a:cubicBezTo>
                <a:close/>
                <a:moveTo>
                  <a:pt x="291" y="109"/>
                </a:moveTo>
                <a:lnTo>
                  <a:pt x="309" y="120"/>
                </a:lnTo>
                <a:cubicBezTo>
                  <a:pt x="310" y="121"/>
                  <a:pt x="310" y="122"/>
                  <a:pt x="311" y="122"/>
                </a:cubicBezTo>
                <a:lnTo>
                  <a:pt x="467" y="102"/>
                </a:lnTo>
                <a:cubicBezTo>
                  <a:pt x="464" y="94"/>
                  <a:pt x="454" y="88"/>
                  <a:pt x="443" y="90"/>
                </a:cubicBezTo>
                <a:lnTo>
                  <a:pt x="291" y="109"/>
                </a:lnTo>
                <a:close/>
                <a:moveTo>
                  <a:pt x="270" y="114"/>
                </a:moveTo>
                <a:lnTo>
                  <a:pt x="300" y="133"/>
                </a:lnTo>
                <a:cubicBezTo>
                  <a:pt x="304" y="136"/>
                  <a:pt x="308" y="144"/>
                  <a:pt x="308" y="151"/>
                </a:cubicBezTo>
                <a:lnTo>
                  <a:pt x="308" y="422"/>
                </a:lnTo>
                <a:cubicBezTo>
                  <a:pt x="308" y="428"/>
                  <a:pt x="304" y="432"/>
                  <a:pt x="300" y="429"/>
                </a:cubicBezTo>
                <a:lnTo>
                  <a:pt x="270" y="410"/>
                </a:lnTo>
                <a:cubicBezTo>
                  <a:pt x="266" y="407"/>
                  <a:pt x="263" y="400"/>
                  <a:pt x="263" y="393"/>
                </a:cubicBezTo>
                <a:lnTo>
                  <a:pt x="263" y="122"/>
                </a:lnTo>
                <a:cubicBezTo>
                  <a:pt x="263" y="115"/>
                  <a:pt x="266" y="111"/>
                  <a:pt x="270" y="114"/>
                </a:cubicBezTo>
                <a:close/>
                <a:moveTo>
                  <a:pt x="322" y="145"/>
                </a:moveTo>
                <a:lnTo>
                  <a:pt x="486" y="124"/>
                </a:lnTo>
                <a:cubicBezTo>
                  <a:pt x="500" y="122"/>
                  <a:pt x="511" y="131"/>
                  <a:pt x="511" y="145"/>
                </a:cubicBezTo>
                <a:lnTo>
                  <a:pt x="511" y="378"/>
                </a:lnTo>
                <a:cubicBezTo>
                  <a:pt x="511" y="391"/>
                  <a:pt x="500" y="404"/>
                  <a:pt x="486" y="406"/>
                </a:cubicBezTo>
                <a:lnTo>
                  <a:pt x="322" y="426"/>
                </a:lnTo>
                <a:lnTo>
                  <a:pt x="322" y="145"/>
                </a:lnTo>
                <a:close/>
                <a:moveTo>
                  <a:pt x="354" y="183"/>
                </a:moveTo>
                <a:lnTo>
                  <a:pt x="481" y="166"/>
                </a:lnTo>
                <a:lnTo>
                  <a:pt x="481" y="224"/>
                </a:lnTo>
                <a:lnTo>
                  <a:pt x="354" y="240"/>
                </a:lnTo>
                <a:lnTo>
                  <a:pt x="354" y="183"/>
                </a:lnTo>
                <a:close/>
                <a:moveTo>
                  <a:pt x="221" y="56"/>
                </a:moveTo>
                <a:lnTo>
                  <a:pt x="384" y="35"/>
                </a:lnTo>
                <a:cubicBezTo>
                  <a:pt x="398" y="33"/>
                  <a:pt x="410" y="43"/>
                  <a:pt x="410" y="56"/>
                </a:cubicBezTo>
                <a:lnTo>
                  <a:pt x="410" y="63"/>
                </a:lnTo>
                <a:lnTo>
                  <a:pt x="255" y="83"/>
                </a:lnTo>
                <a:cubicBezTo>
                  <a:pt x="244" y="86"/>
                  <a:pt x="240" y="93"/>
                  <a:pt x="240" y="107"/>
                </a:cubicBezTo>
                <a:lnTo>
                  <a:pt x="240" y="335"/>
                </a:lnTo>
                <a:lnTo>
                  <a:pt x="221" y="338"/>
                </a:lnTo>
                <a:lnTo>
                  <a:pt x="221" y="56"/>
                </a:lnTo>
                <a:close/>
                <a:moveTo>
                  <a:pt x="101" y="188"/>
                </a:moveTo>
                <a:lnTo>
                  <a:pt x="134" y="188"/>
                </a:lnTo>
                <a:lnTo>
                  <a:pt x="134" y="135"/>
                </a:lnTo>
                <a:lnTo>
                  <a:pt x="104" y="135"/>
                </a:lnTo>
                <a:cubicBezTo>
                  <a:pt x="76" y="135"/>
                  <a:pt x="54" y="158"/>
                  <a:pt x="54" y="186"/>
                </a:cubicBezTo>
                <a:lnTo>
                  <a:pt x="54" y="467"/>
                </a:lnTo>
                <a:cubicBezTo>
                  <a:pt x="54" y="490"/>
                  <a:pt x="69" y="509"/>
                  <a:pt x="90" y="515"/>
                </a:cubicBezTo>
                <a:lnTo>
                  <a:pt x="90" y="515"/>
                </a:lnTo>
                <a:lnTo>
                  <a:pt x="0" y="586"/>
                </a:lnTo>
                <a:lnTo>
                  <a:pt x="0" y="630"/>
                </a:lnTo>
                <a:lnTo>
                  <a:pt x="678" y="630"/>
                </a:lnTo>
                <a:lnTo>
                  <a:pt x="678" y="586"/>
                </a:lnTo>
                <a:lnTo>
                  <a:pt x="582" y="516"/>
                </a:lnTo>
                <a:cubicBezTo>
                  <a:pt x="604" y="511"/>
                  <a:pt x="621" y="491"/>
                  <a:pt x="621" y="467"/>
                </a:cubicBezTo>
                <a:lnTo>
                  <a:pt x="621" y="186"/>
                </a:lnTo>
                <a:cubicBezTo>
                  <a:pt x="621" y="158"/>
                  <a:pt x="598" y="135"/>
                  <a:pt x="571" y="135"/>
                </a:cubicBezTo>
                <a:lnTo>
                  <a:pt x="541" y="135"/>
                </a:lnTo>
                <a:lnTo>
                  <a:pt x="541" y="188"/>
                </a:lnTo>
                <a:lnTo>
                  <a:pt x="573" y="188"/>
                </a:lnTo>
                <a:lnTo>
                  <a:pt x="573" y="474"/>
                </a:lnTo>
                <a:lnTo>
                  <a:pt x="101" y="474"/>
                </a:lnTo>
                <a:lnTo>
                  <a:pt x="101" y="188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41445" y="2228949"/>
            <a:ext cx="1410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 defTabSz="685800">
              <a:lnSpc>
                <a:spcPct val="150000"/>
              </a:lnSpc>
              <a:spcBef>
                <a:spcPts val="750"/>
              </a:spcBef>
              <a:buFont typeface="Wingdings" panose="05000000000000000000" pitchFamily="2" charset="2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/>
                <a:ea typeface="方正书宋简体"/>
                <a:sym typeface="+mn-ea"/>
              </a:rPr>
              <a:t>任务管理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方正书宋简体"/>
              <a:ea typeface="方正书宋简体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58620" y="4225925"/>
            <a:ext cx="420433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 defTabSz="685800">
              <a:lnSpc>
                <a:spcPct val="150000"/>
              </a:lnSpc>
              <a:spcBef>
                <a:spcPts val="750"/>
              </a:spcBef>
              <a:buFont typeface="Wingdings" panose="05000000000000000000" pitchFamily="2" charset="2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/>
                <a:ea typeface="方正书宋简体"/>
                <a:sym typeface="+mn-ea"/>
              </a:rPr>
              <a:t>（综合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/>
                <a:ea typeface="方正书宋简体"/>
                <a:sym typeface="+mn-ea"/>
              </a:rPr>
              <a:t>/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/>
                <a:ea typeface="方正书宋简体"/>
                <a:sym typeface="+mn-ea"/>
              </a:rPr>
              <a:t>校级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/>
                <a:ea typeface="方正书宋简体"/>
                <a:sym typeface="+mn-ea"/>
              </a:rPr>
              <a:t>/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/>
                <a:ea typeface="方正书宋简体"/>
                <a:sym typeface="+mn-ea"/>
              </a:rPr>
              <a:t>课程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/>
                <a:ea typeface="方正书宋简体"/>
                <a:sym typeface="+mn-ea"/>
              </a:rPr>
              <a:t>/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/>
                <a:ea typeface="方正书宋简体"/>
                <a:sym typeface="+mn-ea"/>
              </a:rPr>
              <a:t>专业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/>
                <a:ea typeface="方正书宋简体"/>
                <a:sym typeface="+mn-ea"/>
              </a:rPr>
              <a:t>/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/>
                <a:ea typeface="方正书宋简体"/>
                <a:sym typeface="+mn-ea"/>
              </a:rPr>
              <a:t>教师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/>
                <a:ea typeface="方正书宋简体"/>
                <a:sym typeface="+mn-ea"/>
              </a:rPr>
              <a:t>/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/>
                <a:ea typeface="方正书宋简体"/>
                <a:sym typeface="+mn-ea"/>
              </a:rPr>
              <a:t>学生）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方正书宋简体"/>
              <a:ea typeface="方正书宋简体"/>
              <a:sym typeface="+mn-ea"/>
            </a:endParaRPr>
          </a:p>
        </p:txBody>
      </p:sp>
      <p:sp>
        <p:nvSpPr>
          <p:cNvPr id="759" name="Freeform 656"/>
          <p:cNvSpPr>
            <a:spLocks noEditPoints="1"/>
          </p:cNvSpPr>
          <p:nvPr/>
        </p:nvSpPr>
        <p:spPr bwMode="auto">
          <a:xfrm>
            <a:off x="3354070" y="5123180"/>
            <a:ext cx="369570" cy="439420"/>
          </a:xfrm>
          <a:custGeom>
            <a:avLst/>
            <a:gdLst>
              <a:gd name="T0" fmla="*/ 217 w 252"/>
              <a:gd name="T1" fmla="*/ 204 h 288"/>
              <a:gd name="T2" fmla="*/ 217 w 252"/>
              <a:gd name="T3" fmla="*/ 196 h 288"/>
              <a:gd name="T4" fmla="*/ 217 w 252"/>
              <a:gd name="T5" fmla="*/ 126 h 288"/>
              <a:gd name="T6" fmla="*/ 156 w 252"/>
              <a:gd name="T7" fmla="*/ 40 h 288"/>
              <a:gd name="T8" fmla="*/ 158 w 252"/>
              <a:gd name="T9" fmla="*/ 32 h 288"/>
              <a:gd name="T10" fmla="*/ 126 w 252"/>
              <a:gd name="T11" fmla="*/ 0 h 288"/>
              <a:gd name="T12" fmla="*/ 94 w 252"/>
              <a:gd name="T13" fmla="*/ 32 h 288"/>
              <a:gd name="T14" fmla="*/ 96 w 252"/>
              <a:gd name="T15" fmla="*/ 40 h 288"/>
              <a:gd name="T16" fmla="*/ 35 w 252"/>
              <a:gd name="T17" fmla="*/ 126 h 288"/>
              <a:gd name="T18" fmla="*/ 35 w 252"/>
              <a:gd name="T19" fmla="*/ 196 h 288"/>
              <a:gd name="T20" fmla="*/ 35 w 252"/>
              <a:gd name="T21" fmla="*/ 204 h 288"/>
              <a:gd name="T22" fmla="*/ 0 w 252"/>
              <a:gd name="T23" fmla="*/ 238 h 288"/>
              <a:gd name="T24" fmla="*/ 14 w 252"/>
              <a:gd name="T25" fmla="*/ 252 h 288"/>
              <a:gd name="T26" fmla="*/ 95 w 252"/>
              <a:gd name="T27" fmla="*/ 252 h 288"/>
              <a:gd name="T28" fmla="*/ 94 w 252"/>
              <a:gd name="T29" fmla="*/ 256 h 288"/>
              <a:gd name="T30" fmla="*/ 126 w 252"/>
              <a:gd name="T31" fmla="*/ 288 h 288"/>
              <a:gd name="T32" fmla="*/ 158 w 252"/>
              <a:gd name="T33" fmla="*/ 256 h 288"/>
              <a:gd name="T34" fmla="*/ 157 w 252"/>
              <a:gd name="T35" fmla="*/ 252 h 288"/>
              <a:gd name="T36" fmla="*/ 238 w 252"/>
              <a:gd name="T37" fmla="*/ 252 h 288"/>
              <a:gd name="T38" fmla="*/ 252 w 252"/>
              <a:gd name="T39" fmla="*/ 238 h 288"/>
              <a:gd name="T40" fmla="*/ 217 w 252"/>
              <a:gd name="T41" fmla="*/ 204 h 288"/>
              <a:gd name="T42" fmla="*/ 108 w 252"/>
              <a:gd name="T43" fmla="*/ 32 h 288"/>
              <a:gd name="T44" fmla="*/ 126 w 252"/>
              <a:gd name="T45" fmla="*/ 14 h 288"/>
              <a:gd name="T46" fmla="*/ 144 w 252"/>
              <a:gd name="T47" fmla="*/ 32 h 288"/>
              <a:gd name="T48" fmla="*/ 143 w 252"/>
              <a:gd name="T49" fmla="*/ 37 h 288"/>
              <a:gd name="T50" fmla="*/ 126 w 252"/>
              <a:gd name="T51" fmla="*/ 35 h 288"/>
              <a:gd name="T52" fmla="*/ 109 w 252"/>
              <a:gd name="T53" fmla="*/ 37 h 288"/>
              <a:gd name="T54" fmla="*/ 108 w 252"/>
              <a:gd name="T55" fmla="*/ 3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2" h="288">
                <a:moveTo>
                  <a:pt x="217" y="204"/>
                </a:moveTo>
                <a:cubicBezTo>
                  <a:pt x="217" y="202"/>
                  <a:pt x="217" y="199"/>
                  <a:pt x="217" y="196"/>
                </a:cubicBezTo>
                <a:cubicBezTo>
                  <a:pt x="217" y="126"/>
                  <a:pt x="217" y="126"/>
                  <a:pt x="217" y="126"/>
                </a:cubicBezTo>
                <a:cubicBezTo>
                  <a:pt x="217" y="86"/>
                  <a:pt x="192" y="53"/>
                  <a:pt x="156" y="40"/>
                </a:cubicBezTo>
                <a:cubicBezTo>
                  <a:pt x="157" y="37"/>
                  <a:pt x="158" y="35"/>
                  <a:pt x="158" y="32"/>
                </a:cubicBezTo>
                <a:cubicBezTo>
                  <a:pt x="158" y="14"/>
                  <a:pt x="143" y="0"/>
                  <a:pt x="126" y="0"/>
                </a:cubicBezTo>
                <a:cubicBezTo>
                  <a:pt x="109" y="0"/>
                  <a:pt x="94" y="14"/>
                  <a:pt x="94" y="32"/>
                </a:cubicBezTo>
                <a:cubicBezTo>
                  <a:pt x="94" y="35"/>
                  <a:pt x="95" y="37"/>
                  <a:pt x="96" y="40"/>
                </a:cubicBezTo>
                <a:cubicBezTo>
                  <a:pt x="60" y="53"/>
                  <a:pt x="35" y="86"/>
                  <a:pt x="35" y="126"/>
                </a:cubicBezTo>
                <a:cubicBezTo>
                  <a:pt x="35" y="196"/>
                  <a:pt x="35" y="196"/>
                  <a:pt x="35" y="196"/>
                </a:cubicBezTo>
                <a:cubicBezTo>
                  <a:pt x="35" y="199"/>
                  <a:pt x="35" y="202"/>
                  <a:pt x="35" y="20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246"/>
                  <a:pt x="6" y="252"/>
                  <a:pt x="14" y="252"/>
                </a:cubicBezTo>
                <a:cubicBezTo>
                  <a:pt x="95" y="252"/>
                  <a:pt x="95" y="252"/>
                  <a:pt x="95" y="252"/>
                </a:cubicBezTo>
                <a:cubicBezTo>
                  <a:pt x="95" y="254"/>
                  <a:pt x="94" y="255"/>
                  <a:pt x="94" y="256"/>
                </a:cubicBezTo>
                <a:cubicBezTo>
                  <a:pt x="94" y="274"/>
                  <a:pt x="109" y="288"/>
                  <a:pt x="126" y="288"/>
                </a:cubicBezTo>
                <a:cubicBezTo>
                  <a:pt x="143" y="288"/>
                  <a:pt x="158" y="274"/>
                  <a:pt x="158" y="256"/>
                </a:cubicBezTo>
                <a:cubicBezTo>
                  <a:pt x="158" y="255"/>
                  <a:pt x="157" y="254"/>
                  <a:pt x="157" y="252"/>
                </a:cubicBezTo>
                <a:cubicBezTo>
                  <a:pt x="238" y="252"/>
                  <a:pt x="238" y="252"/>
                  <a:pt x="238" y="252"/>
                </a:cubicBezTo>
                <a:cubicBezTo>
                  <a:pt x="246" y="252"/>
                  <a:pt x="252" y="246"/>
                  <a:pt x="252" y="238"/>
                </a:cubicBezTo>
                <a:lnTo>
                  <a:pt x="217" y="204"/>
                </a:lnTo>
                <a:close/>
                <a:moveTo>
                  <a:pt x="108" y="32"/>
                </a:moveTo>
                <a:cubicBezTo>
                  <a:pt x="108" y="22"/>
                  <a:pt x="116" y="14"/>
                  <a:pt x="126" y="14"/>
                </a:cubicBezTo>
                <a:cubicBezTo>
                  <a:pt x="136" y="14"/>
                  <a:pt x="144" y="22"/>
                  <a:pt x="144" y="32"/>
                </a:cubicBezTo>
                <a:cubicBezTo>
                  <a:pt x="144" y="33"/>
                  <a:pt x="143" y="35"/>
                  <a:pt x="143" y="37"/>
                </a:cubicBezTo>
                <a:cubicBezTo>
                  <a:pt x="137" y="36"/>
                  <a:pt x="132" y="35"/>
                  <a:pt x="126" y="35"/>
                </a:cubicBezTo>
                <a:cubicBezTo>
                  <a:pt x="120" y="35"/>
                  <a:pt x="115" y="36"/>
                  <a:pt x="109" y="37"/>
                </a:cubicBezTo>
                <a:cubicBezTo>
                  <a:pt x="109" y="35"/>
                  <a:pt x="108" y="33"/>
                  <a:pt x="108" y="32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vert="horz" wrap="square" lIns="68571" tIns="34285" rIns="68571" bIns="34285" numCol="1" anchor="t" anchorCtr="0" compatLnSpc="1">
            <a:noAutofit/>
          </a:bodyPr>
          <a:p>
            <a:pPr lvl="0" algn="l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353435" y="3265170"/>
            <a:ext cx="407035" cy="499110"/>
            <a:chOff x="14454" y="9084"/>
            <a:chExt cx="452" cy="506"/>
          </a:xfrm>
        </p:grpSpPr>
        <p:sp>
          <p:nvSpPr>
            <p:cNvPr id="704" name="Freeform 628"/>
            <p:cNvSpPr/>
            <p:nvPr/>
          </p:nvSpPr>
          <p:spPr bwMode="auto">
            <a:xfrm>
              <a:off x="14540" y="9170"/>
              <a:ext cx="285" cy="240"/>
            </a:xfrm>
            <a:custGeom>
              <a:avLst/>
              <a:gdLst>
                <a:gd name="T0" fmla="*/ 163 w 163"/>
                <a:gd name="T1" fmla="*/ 81 h 139"/>
                <a:gd name="T2" fmla="*/ 81 w 163"/>
                <a:gd name="T3" fmla="*/ 0 h 139"/>
                <a:gd name="T4" fmla="*/ 0 w 163"/>
                <a:gd name="T5" fmla="*/ 81 h 139"/>
                <a:gd name="T6" fmla="*/ 24 w 163"/>
                <a:gd name="T7" fmla="*/ 139 h 139"/>
                <a:gd name="T8" fmla="*/ 39 w 163"/>
                <a:gd name="T9" fmla="*/ 120 h 139"/>
                <a:gd name="T10" fmla="*/ 24 w 163"/>
                <a:gd name="T11" fmla="*/ 81 h 139"/>
                <a:gd name="T12" fmla="*/ 81 w 163"/>
                <a:gd name="T13" fmla="*/ 24 h 139"/>
                <a:gd name="T14" fmla="*/ 139 w 163"/>
                <a:gd name="T15" fmla="*/ 81 h 139"/>
                <a:gd name="T16" fmla="*/ 123 w 163"/>
                <a:gd name="T17" fmla="*/ 120 h 139"/>
                <a:gd name="T18" fmla="*/ 139 w 163"/>
                <a:gd name="T19" fmla="*/ 139 h 139"/>
                <a:gd name="T20" fmla="*/ 163 w 163"/>
                <a:gd name="T21" fmla="*/ 8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39">
                  <a:moveTo>
                    <a:pt x="163" y="81"/>
                  </a:moveTo>
                  <a:cubicBezTo>
                    <a:pt x="163" y="36"/>
                    <a:pt x="126" y="0"/>
                    <a:pt x="81" y="0"/>
                  </a:cubicBezTo>
                  <a:cubicBezTo>
                    <a:pt x="36" y="0"/>
                    <a:pt x="0" y="36"/>
                    <a:pt x="0" y="81"/>
                  </a:cubicBezTo>
                  <a:cubicBezTo>
                    <a:pt x="0" y="104"/>
                    <a:pt x="9" y="124"/>
                    <a:pt x="24" y="139"/>
                  </a:cubicBezTo>
                  <a:cubicBezTo>
                    <a:pt x="28" y="132"/>
                    <a:pt x="33" y="126"/>
                    <a:pt x="39" y="120"/>
                  </a:cubicBezTo>
                  <a:cubicBezTo>
                    <a:pt x="30" y="110"/>
                    <a:pt x="24" y="96"/>
                    <a:pt x="24" y="81"/>
                  </a:cubicBezTo>
                  <a:cubicBezTo>
                    <a:pt x="24" y="50"/>
                    <a:pt x="49" y="24"/>
                    <a:pt x="81" y="24"/>
                  </a:cubicBezTo>
                  <a:cubicBezTo>
                    <a:pt x="113" y="24"/>
                    <a:pt x="139" y="50"/>
                    <a:pt x="139" y="81"/>
                  </a:cubicBezTo>
                  <a:cubicBezTo>
                    <a:pt x="139" y="96"/>
                    <a:pt x="133" y="110"/>
                    <a:pt x="123" y="120"/>
                  </a:cubicBezTo>
                  <a:cubicBezTo>
                    <a:pt x="129" y="125"/>
                    <a:pt x="135" y="132"/>
                    <a:pt x="139" y="139"/>
                  </a:cubicBezTo>
                  <a:cubicBezTo>
                    <a:pt x="153" y="124"/>
                    <a:pt x="163" y="104"/>
                    <a:pt x="163" y="8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vert="horz" wrap="square" lIns="68571" tIns="34285" rIns="68571" bIns="34285" numCol="1" anchor="t" anchorCtr="0" compatLnSpc="1">
              <a:no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705" name="Freeform 629"/>
            <p:cNvSpPr/>
            <p:nvPr/>
          </p:nvSpPr>
          <p:spPr bwMode="auto">
            <a:xfrm>
              <a:off x="14454" y="9084"/>
              <a:ext cx="452" cy="425"/>
            </a:xfrm>
            <a:custGeom>
              <a:avLst/>
              <a:gdLst>
                <a:gd name="T0" fmla="*/ 259 w 259"/>
                <a:gd name="T1" fmla="*/ 129 h 244"/>
                <a:gd name="T2" fmla="*/ 130 w 259"/>
                <a:gd name="T3" fmla="*/ 0 h 244"/>
                <a:gd name="T4" fmla="*/ 0 w 259"/>
                <a:gd name="T5" fmla="*/ 129 h 244"/>
                <a:gd name="T6" fmla="*/ 70 w 259"/>
                <a:gd name="T7" fmla="*/ 244 h 244"/>
                <a:gd name="T8" fmla="*/ 65 w 259"/>
                <a:gd name="T9" fmla="*/ 217 h 244"/>
                <a:gd name="T10" fmla="*/ 65 w 259"/>
                <a:gd name="T11" fmla="*/ 214 h 244"/>
                <a:gd name="T12" fmla="*/ 23 w 259"/>
                <a:gd name="T13" fmla="*/ 129 h 244"/>
                <a:gd name="T14" fmla="*/ 130 w 259"/>
                <a:gd name="T15" fmla="*/ 23 h 244"/>
                <a:gd name="T16" fmla="*/ 236 w 259"/>
                <a:gd name="T17" fmla="*/ 129 h 244"/>
                <a:gd name="T18" fmla="*/ 195 w 259"/>
                <a:gd name="T19" fmla="*/ 214 h 244"/>
                <a:gd name="T20" fmla="*/ 195 w 259"/>
                <a:gd name="T21" fmla="*/ 217 h 244"/>
                <a:gd name="T22" fmla="*/ 191 w 259"/>
                <a:gd name="T23" fmla="*/ 244 h 244"/>
                <a:gd name="T24" fmla="*/ 259 w 259"/>
                <a:gd name="T25" fmla="*/ 12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9" h="244">
                  <a:moveTo>
                    <a:pt x="259" y="129"/>
                  </a:moveTo>
                  <a:cubicBezTo>
                    <a:pt x="259" y="58"/>
                    <a:pt x="201" y="0"/>
                    <a:pt x="130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179"/>
                    <a:pt x="29" y="223"/>
                    <a:pt x="70" y="244"/>
                  </a:cubicBezTo>
                  <a:cubicBezTo>
                    <a:pt x="67" y="233"/>
                    <a:pt x="65" y="223"/>
                    <a:pt x="65" y="217"/>
                  </a:cubicBezTo>
                  <a:cubicBezTo>
                    <a:pt x="65" y="216"/>
                    <a:pt x="65" y="215"/>
                    <a:pt x="65" y="214"/>
                  </a:cubicBezTo>
                  <a:cubicBezTo>
                    <a:pt x="40" y="195"/>
                    <a:pt x="23" y="164"/>
                    <a:pt x="23" y="129"/>
                  </a:cubicBezTo>
                  <a:cubicBezTo>
                    <a:pt x="23" y="71"/>
                    <a:pt x="71" y="23"/>
                    <a:pt x="130" y="23"/>
                  </a:cubicBezTo>
                  <a:cubicBezTo>
                    <a:pt x="189" y="23"/>
                    <a:pt x="236" y="71"/>
                    <a:pt x="236" y="129"/>
                  </a:cubicBezTo>
                  <a:cubicBezTo>
                    <a:pt x="236" y="164"/>
                    <a:pt x="220" y="194"/>
                    <a:pt x="195" y="214"/>
                  </a:cubicBezTo>
                  <a:cubicBezTo>
                    <a:pt x="195" y="215"/>
                    <a:pt x="195" y="216"/>
                    <a:pt x="195" y="217"/>
                  </a:cubicBezTo>
                  <a:cubicBezTo>
                    <a:pt x="195" y="223"/>
                    <a:pt x="193" y="233"/>
                    <a:pt x="191" y="244"/>
                  </a:cubicBezTo>
                  <a:cubicBezTo>
                    <a:pt x="232" y="222"/>
                    <a:pt x="259" y="179"/>
                    <a:pt x="259" y="129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vert="horz" wrap="square" lIns="68571" tIns="34285" rIns="68571" bIns="34285" numCol="1" anchor="t" anchorCtr="0" compatLnSpc="1">
              <a:no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706" name="Freeform 630"/>
            <p:cNvSpPr/>
            <p:nvPr/>
          </p:nvSpPr>
          <p:spPr bwMode="auto">
            <a:xfrm>
              <a:off x="14608" y="9392"/>
              <a:ext cx="145" cy="199"/>
            </a:xfrm>
            <a:custGeom>
              <a:avLst/>
              <a:gdLst>
                <a:gd name="T0" fmla="*/ 21 w 84"/>
                <a:gd name="T1" fmla="*/ 113 h 113"/>
                <a:gd name="T2" fmla="*/ 64 w 84"/>
                <a:gd name="T3" fmla="*/ 113 h 113"/>
                <a:gd name="T4" fmla="*/ 84 w 84"/>
                <a:gd name="T5" fmla="*/ 41 h 113"/>
                <a:gd name="T6" fmla="*/ 43 w 84"/>
                <a:gd name="T7" fmla="*/ 0 h 113"/>
                <a:gd name="T8" fmla="*/ 42 w 84"/>
                <a:gd name="T9" fmla="*/ 0 h 113"/>
                <a:gd name="T10" fmla="*/ 42 w 84"/>
                <a:gd name="T11" fmla="*/ 0 h 113"/>
                <a:gd name="T12" fmla="*/ 42 w 84"/>
                <a:gd name="T13" fmla="*/ 0 h 113"/>
                <a:gd name="T14" fmla="*/ 42 w 84"/>
                <a:gd name="T15" fmla="*/ 0 h 113"/>
                <a:gd name="T16" fmla="*/ 0 w 84"/>
                <a:gd name="T17" fmla="*/ 41 h 113"/>
                <a:gd name="T18" fmla="*/ 21 w 84"/>
                <a:gd name="T1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113">
                  <a:moveTo>
                    <a:pt x="21" y="113"/>
                  </a:moveTo>
                  <a:cubicBezTo>
                    <a:pt x="64" y="113"/>
                    <a:pt x="64" y="113"/>
                    <a:pt x="64" y="113"/>
                  </a:cubicBezTo>
                  <a:cubicBezTo>
                    <a:pt x="73" y="90"/>
                    <a:pt x="84" y="52"/>
                    <a:pt x="84" y="41"/>
                  </a:cubicBezTo>
                  <a:cubicBezTo>
                    <a:pt x="84" y="19"/>
                    <a:pt x="66" y="0"/>
                    <a:pt x="43" y="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52"/>
                    <a:pt x="11" y="90"/>
                    <a:pt x="21" y="113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vert="horz" wrap="square" lIns="68571" tIns="34285" rIns="68571" bIns="34285" numCol="1" anchor="t" anchorCtr="0" compatLnSpc="1">
              <a:no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707" name="Freeform 631"/>
            <p:cNvSpPr/>
            <p:nvPr/>
          </p:nvSpPr>
          <p:spPr bwMode="auto">
            <a:xfrm>
              <a:off x="14626" y="9256"/>
              <a:ext cx="104" cy="108"/>
            </a:xfrm>
            <a:custGeom>
              <a:avLst/>
              <a:gdLst>
                <a:gd name="T0" fmla="*/ 60 w 60"/>
                <a:gd name="T1" fmla="*/ 30 h 61"/>
                <a:gd name="T2" fmla="*/ 30 w 60"/>
                <a:gd name="T3" fmla="*/ 0 h 61"/>
                <a:gd name="T4" fmla="*/ 0 w 60"/>
                <a:gd name="T5" fmla="*/ 30 h 61"/>
                <a:gd name="T6" fmla="*/ 14 w 60"/>
                <a:gd name="T7" fmla="*/ 56 h 61"/>
                <a:gd name="T8" fmla="*/ 30 w 60"/>
                <a:gd name="T9" fmla="*/ 61 h 61"/>
                <a:gd name="T10" fmla="*/ 46 w 60"/>
                <a:gd name="T11" fmla="*/ 56 h 61"/>
                <a:gd name="T12" fmla="*/ 60 w 60"/>
                <a:gd name="T1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1">
                  <a:moveTo>
                    <a:pt x="60" y="30"/>
                  </a:moveTo>
                  <a:cubicBezTo>
                    <a:pt x="60" y="14"/>
                    <a:pt x="47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1"/>
                    <a:pt x="5" y="51"/>
                    <a:pt x="14" y="56"/>
                  </a:cubicBezTo>
                  <a:cubicBezTo>
                    <a:pt x="19" y="59"/>
                    <a:pt x="24" y="61"/>
                    <a:pt x="30" y="61"/>
                  </a:cubicBezTo>
                  <a:cubicBezTo>
                    <a:pt x="36" y="61"/>
                    <a:pt x="41" y="59"/>
                    <a:pt x="46" y="56"/>
                  </a:cubicBezTo>
                  <a:cubicBezTo>
                    <a:pt x="55" y="51"/>
                    <a:pt x="60" y="41"/>
                    <a:pt x="60" y="30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vert="horz" wrap="square" lIns="68571" tIns="34285" rIns="68571" bIns="34285" numCol="1" anchor="t" anchorCtr="0" compatLnSpc="1">
              <a:no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应用体系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决策分析平台</a:t>
            </a:r>
            <a:endParaRPr lang="zh-CN" altLang="en-US" sz="14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93725" y="704850"/>
            <a:ext cx="10528935" cy="118300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16745" tIns="108372" rIns="216745" bIns="10837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lvl="0" algn="l"/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  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决策分析平台：</a:t>
            </a:r>
            <a:endParaRPr lang="zh-CN" altLang="en-US" sz="1800" b="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lvl="0" algn="l"/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以统一数据中心平台为基础，集成各业务部门的数据，实现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多维度的数据分析和挖掘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，提供跨部门、立体式的</a:t>
            </a: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人事、教学、学工、科研、设备资产、财务经费等综合分析服务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，为院系领导、校领导决策提供数据支撑。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1920" y="2413635"/>
            <a:ext cx="3555365" cy="203073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158365" y="2584450"/>
            <a:ext cx="2688590" cy="2592705"/>
            <a:chOff x="6533" y="2333"/>
            <a:chExt cx="6133" cy="6133"/>
          </a:xfrm>
        </p:grpSpPr>
        <p:sp>
          <p:nvSpPr>
            <p:cNvPr id="11" name="任意多边形: 形状 5"/>
            <p:cNvSpPr/>
            <p:nvPr/>
          </p:nvSpPr>
          <p:spPr>
            <a:xfrm>
              <a:off x="6533" y="2333"/>
              <a:ext cx="2901" cy="2901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0" y="2346282"/>
                  </a:moveTo>
                  <a:cubicBezTo>
                    <a:pt x="0" y="1050466"/>
                    <a:pt x="1050466" y="0"/>
                    <a:pt x="2346282" y="0"/>
                  </a:cubicBezTo>
                  <a:lnTo>
                    <a:pt x="2346282" y="2346282"/>
                  </a:lnTo>
                  <a:lnTo>
                    <a:pt x="0" y="2346282"/>
                  </a:lnTo>
                  <a:close/>
                </a:path>
              </a:pathLst>
            </a:custGeom>
            <a:solidFill>
              <a:srgbClr val="F9B359"/>
            </a:solidFill>
            <a:ln w="63500">
              <a:noFill/>
              <a:round/>
            </a:ln>
            <a:effectLst>
              <a:outerShdw blurRad="127000" sx="101000" sy="101000" algn="ctr" rotWithShape="0">
                <a:srgbClr val="969F98">
                  <a:alpha val="4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6130" tIns="936130" rIns="248920" bIns="248920" numCol="1" spcCol="1270" anchor="ctr" anchorCtr="0">
              <a:noAutofit/>
            </a:bodyPr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500" kern="1200"/>
            </a:p>
          </p:txBody>
        </p:sp>
        <p:sp>
          <p:nvSpPr>
            <p:cNvPr id="18" name="任意多边形: 形状 6"/>
            <p:cNvSpPr/>
            <p:nvPr/>
          </p:nvSpPr>
          <p:spPr>
            <a:xfrm>
              <a:off x="9765" y="2333"/>
              <a:ext cx="2901" cy="2901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0" y="0"/>
                  </a:moveTo>
                  <a:cubicBezTo>
                    <a:pt x="1295816" y="0"/>
                    <a:pt x="2346282" y="1050466"/>
                    <a:pt x="2346282" y="2346282"/>
                  </a:cubicBezTo>
                  <a:lnTo>
                    <a:pt x="0" y="2346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359"/>
            </a:solidFill>
            <a:ln w="63500">
              <a:noFill/>
              <a:round/>
            </a:ln>
            <a:effectLst>
              <a:outerShdw blurRad="127000" sx="101000" sy="101000" algn="ctr" rotWithShape="0">
                <a:srgbClr val="969F98">
                  <a:alpha val="4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920" tIns="936130" rIns="936130" bIns="248920" numCol="1" spcCol="1270" anchor="ctr" anchorCtr="0">
              <a:noAutofit/>
            </a:bodyPr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500" kern="1200" dirty="0"/>
            </a:p>
          </p:txBody>
        </p:sp>
        <p:sp>
          <p:nvSpPr>
            <p:cNvPr id="19" name="任意多边形: 形状 7"/>
            <p:cNvSpPr/>
            <p:nvPr/>
          </p:nvSpPr>
          <p:spPr>
            <a:xfrm>
              <a:off x="9765" y="5565"/>
              <a:ext cx="2901" cy="2901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2346282" y="0"/>
                  </a:moveTo>
                  <a:cubicBezTo>
                    <a:pt x="2346282" y="1295816"/>
                    <a:pt x="1295816" y="2346282"/>
                    <a:pt x="0" y="2346282"/>
                  </a:cubicBezTo>
                  <a:lnTo>
                    <a:pt x="0" y="0"/>
                  </a:lnTo>
                  <a:lnTo>
                    <a:pt x="2346282" y="0"/>
                  </a:lnTo>
                  <a:close/>
                </a:path>
              </a:pathLst>
            </a:custGeom>
            <a:solidFill>
              <a:srgbClr val="F9B359"/>
            </a:solidFill>
            <a:ln w="63500">
              <a:noFill/>
              <a:round/>
            </a:ln>
            <a:effectLst>
              <a:outerShdw blurRad="127000" sx="101000" sy="101000" algn="ctr" rotWithShape="0">
                <a:srgbClr val="969F98">
                  <a:alpha val="4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920" tIns="248921" rIns="936130" bIns="936130" numCol="1" spcCol="1270" anchor="ctr" anchorCtr="0">
              <a:noAutofit/>
            </a:bodyPr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500" kern="1200"/>
            </a:p>
          </p:txBody>
        </p:sp>
        <p:sp>
          <p:nvSpPr>
            <p:cNvPr id="21" name="任意多边形: 形状 8"/>
            <p:cNvSpPr/>
            <p:nvPr/>
          </p:nvSpPr>
          <p:spPr>
            <a:xfrm>
              <a:off x="6533" y="5565"/>
              <a:ext cx="2901" cy="2901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2346282" y="2346282"/>
                  </a:moveTo>
                  <a:cubicBezTo>
                    <a:pt x="1050466" y="2346282"/>
                    <a:pt x="0" y="1295816"/>
                    <a:pt x="0" y="0"/>
                  </a:cubicBezTo>
                  <a:lnTo>
                    <a:pt x="2346282" y="0"/>
                  </a:lnTo>
                  <a:lnTo>
                    <a:pt x="2346282" y="2346282"/>
                  </a:lnTo>
                  <a:close/>
                </a:path>
              </a:pathLst>
            </a:custGeom>
            <a:solidFill>
              <a:srgbClr val="F9B359"/>
            </a:solidFill>
            <a:ln w="63500">
              <a:noFill/>
              <a:round/>
            </a:ln>
            <a:effectLst>
              <a:outerShdw blurRad="127000" sx="101000" sy="101000" algn="ctr" rotWithShape="0">
                <a:srgbClr val="969F98">
                  <a:alpha val="4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6130" tIns="248920" rIns="248920" bIns="936130" numCol="1" spcCol="1270" anchor="ctr" anchorCtr="0">
              <a:noAutofit/>
            </a:bodyPr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500" kern="1200"/>
            </a:p>
          </p:txBody>
        </p:sp>
      </p:grpSp>
      <p:sp>
        <p:nvSpPr>
          <p:cNvPr id="46" name="圆角矩形 45"/>
          <p:cNvSpPr/>
          <p:nvPr/>
        </p:nvSpPr>
        <p:spPr>
          <a:xfrm>
            <a:off x="3086735" y="3483610"/>
            <a:ext cx="916940" cy="8293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166745" y="3483610"/>
            <a:ext cx="826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bg2">
                    <a:lumMod val="25000"/>
                  </a:schemeClr>
                </a:solidFill>
              </a:rPr>
              <a:t>数据</a:t>
            </a:r>
            <a:endParaRPr lang="zh-CN" altLang="en-US" sz="2000" b="1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zh-CN" altLang="en-US" sz="2000" b="1">
                <a:solidFill>
                  <a:schemeClr val="bg2">
                    <a:lumMod val="25000"/>
                  </a:schemeClr>
                </a:solidFill>
              </a:rPr>
              <a:t>仓库</a:t>
            </a:r>
            <a:endParaRPr lang="zh-CN" altLang="en-US" sz="20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738245" y="2844165"/>
            <a:ext cx="826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</a:rPr>
              <a:t>多维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分析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863340" y="4190365"/>
            <a:ext cx="826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</a:rPr>
              <a:t>数据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挖掘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521585" y="2868295"/>
            <a:ext cx="826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</a:rPr>
              <a:t>主题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分析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454910" y="4116070"/>
            <a:ext cx="826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</a:rPr>
              <a:t>校情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分析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52" name="弧形 51"/>
          <p:cNvSpPr/>
          <p:nvPr/>
        </p:nvSpPr>
        <p:spPr>
          <a:xfrm>
            <a:off x="1748155" y="2680335"/>
            <a:ext cx="850900" cy="459105"/>
          </a:xfrm>
          <a:prstGeom prst="arc">
            <a:avLst/>
          </a:prstGeom>
          <a:ln w="9525">
            <a:solidFill>
              <a:schemeClr val="bg2">
                <a:lumMod val="5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弧形 52"/>
          <p:cNvSpPr/>
          <p:nvPr/>
        </p:nvSpPr>
        <p:spPr>
          <a:xfrm flipH="1">
            <a:off x="4564380" y="2803525"/>
            <a:ext cx="770890" cy="466090"/>
          </a:xfrm>
          <a:prstGeom prst="arc">
            <a:avLst/>
          </a:prstGeom>
          <a:ln w="9525">
            <a:solidFill>
              <a:schemeClr val="bg2">
                <a:lumMod val="5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4" name="弧形 53"/>
          <p:cNvSpPr/>
          <p:nvPr/>
        </p:nvSpPr>
        <p:spPr>
          <a:xfrm flipV="1">
            <a:off x="1819910" y="4676140"/>
            <a:ext cx="940435" cy="501015"/>
          </a:xfrm>
          <a:prstGeom prst="arc">
            <a:avLst>
              <a:gd name="adj1" fmla="val 16200000"/>
              <a:gd name="adj2" fmla="val 0"/>
            </a:avLst>
          </a:prstGeom>
          <a:ln w="9525">
            <a:solidFill>
              <a:schemeClr val="bg2">
                <a:lumMod val="5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5" name="弧形 54"/>
          <p:cNvSpPr/>
          <p:nvPr/>
        </p:nvSpPr>
        <p:spPr>
          <a:xfrm flipH="1" flipV="1">
            <a:off x="4564380" y="4512310"/>
            <a:ext cx="614045" cy="521335"/>
          </a:xfrm>
          <a:prstGeom prst="arc">
            <a:avLst/>
          </a:prstGeom>
          <a:ln w="9525">
            <a:solidFill>
              <a:schemeClr val="bg2">
                <a:lumMod val="5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45770" y="2242185"/>
            <a:ext cx="20091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2">
                    <a:lumMod val="25000"/>
                  </a:schemeClr>
                </a:solidFill>
              </a:rPr>
              <a:t>学生信息分析</a:t>
            </a:r>
            <a:endParaRPr lang="zh-CN" altLang="en-US" sz="1600" b="1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2">
                    <a:lumMod val="25000"/>
                  </a:schemeClr>
                </a:solidFill>
              </a:rPr>
              <a:t>教师信息分析</a:t>
            </a:r>
            <a:endParaRPr lang="zh-CN" altLang="en-US" sz="1600" b="1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2">
                    <a:lumMod val="25000"/>
                  </a:schemeClr>
                </a:solidFill>
              </a:rPr>
              <a:t>专业信息分析</a:t>
            </a:r>
            <a:endParaRPr lang="zh-CN" altLang="en-US" sz="1600" b="1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2">
                    <a:lumMod val="25000"/>
                  </a:schemeClr>
                </a:solidFill>
              </a:rPr>
              <a:t>课程信息分析</a:t>
            </a:r>
            <a:endParaRPr lang="zh-CN" altLang="en-US" sz="16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44880" y="4515485"/>
            <a:ext cx="2141855" cy="1682115"/>
          </a:xfrm>
          <a:prstGeom prst="rect">
            <a:avLst/>
          </a:prstGeom>
          <a:ln w="9525">
            <a:noFill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marL="285750" lvl="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2">
                    <a:lumMod val="25000"/>
                  </a:schemeClr>
                </a:solidFill>
                <a:sym typeface="+mn-ea"/>
              </a:rPr>
              <a:t>招生指标</a:t>
            </a:r>
            <a:endParaRPr lang="zh-CN" altLang="en-US" sz="1600" b="1">
              <a:solidFill>
                <a:schemeClr val="bg2">
                  <a:lumMod val="25000"/>
                </a:schemeClr>
              </a:solidFill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2">
                    <a:lumMod val="25000"/>
                  </a:schemeClr>
                </a:solidFill>
                <a:sym typeface="+mn-ea"/>
              </a:rPr>
              <a:t>学科指标</a:t>
            </a:r>
            <a:endParaRPr lang="zh-CN" altLang="en-US" sz="1600" b="1">
              <a:solidFill>
                <a:schemeClr val="bg2">
                  <a:lumMod val="25000"/>
                </a:schemeClr>
              </a:solidFill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2">
                    <a:lumMod val="25000"/>
                  </a:schemeClr>
                </a:solidFill>
                <a:sym typeface="+mn-ea"/>
              </a:rPr>
              <a:t>资产指标</a:t>
            </a:r>
            <a:endParaRPr lang="zh-CN" altLang="en-US" sz="1600" b="1">
              <a:solidFill>
                <a:schemeClr val="bg2">
                  <a:lumMod val="25000"/>
                </a:schemeClr>
              </a:solidFill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2">
                    <a:lumMod val="25000"/>
                  </a:schemeClr>
                </a:solidFill>
                <a:sym typeface="+mn-ea"/>
              </a:rPr>
              <a:t>财务指标</a:t>
            </a:r>
            <a:endParaRPr lang="zh-CN" altLang="en-US" sz="1600" b="1">
              <a:solidFill>
                <a:schemeClr val="bg2">
                  <a:lumMod val="25000"/>
                </a:schemeClr>
              </a:solidFill>
              <a:sym typeface="+mn-ea"/>
            </a:endParaRPr>
          </a:p>
          <a:p>
            <a:pPr marL="285750" lvl="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2">
                    <a:lumMod val="25000"/>
                  </a:schemeClr>
                </a:solidFill>
                <a:sym typeface="+mn-ea"/>
              </a:rPr>
              <a:t>高基表</a:t>
            </a:r>
            <a:endParaRPr lang="zh-CN" altLang="en-US" sz="1600" b="1">
              <a:solidFill>
                <a:schemeClr val="bg2">
                  <a:lumMod val="25000"/>
                </a:schemeClr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004435" y="2228215"/>
            <a:ext cx="20091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2">
                    <a:lumMod val="25000"/>
                  </a:schemeClr>
                </a:solidFill>
              </a:rPr>
              <a:t>学科建设分析</a:t>
            </a:r>
            <a:endParaRPr lang="zh-CN" altLang="en-US" sz="1600" b="1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2">
                    <a:lumMod val="25000"/>
                  </a:schemeClr>
                </a:solidFill>
              </a:rPr>
              <a:t>招生分析</a:t>
            </a:r>
            <a:endParaRPr lang="zh-CN" altLang="en-US" sz="1600" b="1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2">
                    <a:lumMod val="25000"/>
                  </a:schemeClr>
                </a:solidFill>
              </a:rPr>
              <a:t>就业分析</a:t>
            </a:r>
            <a:endParaRPr lang="zh-CN" altLang="en-US" sz="1600" b="1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2">
                    <a:lumMod val="25000"/>
                  </a:schemeClr>
                </a:solidFill>
              </a:rPr>
              <a:t>师资队伍分析</a:t>
            </a:r>
            <a:endParaRPr lang="zh-CN" altLang="en-US" sz="1600" b="1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2">
                    <a:lumMod val="25000"/>
                  </a:schemeClr>
                </a:solidFill>
              </a:rPr>
              <a:t>课程设置分析</a:t>
            </a:r>
            <a:endParaRPr lang="zh-CN" altLang="en-US" sz="16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909820" y="4756785"/>
            <a:ext cx="29559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2">
                    <a:lumMod val="25000"/>
                  </a:schemeClr>
                </a:solidFill>
              </a:rPr>
              <a:t>专业发展决策分析</a:t>
            </a:r>
            <a:endParaRPr lang="zh-CN" altLang="en-US" sz="1600" b="1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2">
                    <a:lumMod val="25000"/>
                  </a:schemeClr>
                </a:solidFill>
              </a:rPr>
              <a:t>教学制度决策分析</a:t>
            </a:r>
            <a:endParaRPr lang="zh-CN" altLang="en-US" sz="1600" b="1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2">
                    <a:lumMod val="25000"/>
                  </a:schemeClr>
                </a:solidFill>
              </a:rPr>
              <a:t>学生成绩关联分析</a:t>
            </a:r>
            <a:endParaRPr lang="zh-CN" altLang="en-US" sz="1600" b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43" b="47019"/>
          <a:stretch>
            <a:fillRect/>
          </a:stretch>
        </p:blipFill>
        <p:spPr>
          <a:xfrm flipH="1">
            <a:off x="-7620" y="609599"/>
            <a:ext cx="12199620" cy="15467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86854" y="614150"/>
            <a:ext cx="5443500" cy="1542196"/>
          </a:xfrm>
          <a:prstGeom prst="rect">
            <a:avLst/>
          </a:prstGeom>
          <a:solidFill>
            <a:srgbClr val="1074B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86853" y="1382972"/>
            <a:ext cx="26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879458" y="3075400"/>
            <a:ext cx="5483034" cy="2214104"/>
            <a:chOff x="1887638" y="2460720"/>
            <a:chExt cx="5483034" cy="2214104"/>
          </a:xfrm>
        </p:grpSpPr>
        <p:sp>
          <p:nvSpPr>
            <p:cNvPr id="17" name="文本框 16"/>
            <p:cNvSpPr txBox="1"/>
            <p:nvPr/>
          </p:nvSpPr>
          <p:spPr>
            <a:xfrm>
              <a:off x="3466496" y="2461092"/>
              <a:ext cx="295421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4000" b="1" dirty="0" smtClean="0">
                  <a:solidFill>
                    <a:srgbClr val="015A92"/>
                  </a:solidFill>
                  <a:latin typeface="方正书宋简体" charset="0"/>
                  <a:ea typeface="方正书宋简体" charset="0"/>
                  <a:cs typeface="Segoe UI Semibold" panose="020B0702040204020203" pitchFamily="34" charset="0"/>
                  <a:sym typeface="Calibri" panose="020F0502020204030204" charset="0"/>
                </a:rPr>
                <a:t>承建优势</a:t>
              </a:r>
              <a:endParaRPr lang="zh-CN" altLang="en-US" sz="4000" b="1" dirty="0" smtClean="0">
                <a:solidFill>
                  <a:srgbClr val="015A92"/>
                </a:solidFill>
                <a:latin typeface="方正书宋简体" charset="0"/>
                <a:ea typeface="方正书宋简体" charset="0"/>
                <a:cs typeface="Segoe UI Semibold" panose="020B0702040204020203" pitchFamily="34" charset="0"/>
                <a:sym typeface="Calibri" panose="020F05020202040302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23217" y="3691209"/>
              <a:ext cx="29542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书宋简体" pitchFamily="65" charset="-122"/>
                  <a:ea typeface="方正书宋简体" pitchFamily="65" charset="-122"/>
                  <a:cs typeface="Segoe UI Semibold" panose="020B0702040204020203" pitchFamily="34" charset="0"/>
                  <a:sym typeface="+mn-ea"/>
                </a:rPr>
                <a:t>人才技术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cs typeface="Segoe UI Semibold" panose="020B0702040204020203" pitchFamily="34" charset="0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887638" y="2460720"/>
              <a:ext cx="185782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rgbClr val="015A92"/>
                  </a:solidFill>
                  <a:latin typeface="方正书宋简体" charset="0"/>
                  <a:ea typeface="方正书宋简体" charset="0"/>
                  <a:cs typeface="Segoe UI Semibold" panose="020B0702040204020203" pitchFamily="34" charset="0"/>
                </a:rPr>
                <a:t>0</a:t>
              </a:r>
              <a:r>
                <a:rPr lang="en-US" altLang="zh-CN" sz="4000" b="1" dirty="0" smtClean="0">
                  <a:solidFill>
                    <a:srgbClr val="015A92"/>
                  </a:solidFill>
                  <a:latin typeface="方正书宋简体" charset="0"/>
                  <a:ea typeface="方正书宋简体" charset="0"/>
                  <a:cs typeface="Segoe UI Semibold" panose="020B0702040204020203" pitchFamily="34" charset="0"/>
                </a:rPr>
                <a:t>4</a:t>
              </a:r>
              <a:endParaRPr lang="en-US" altLang="zh-CN" sz="4000" b="1" dirty="0" smtClean="0">
                <a:solidFill>
                  <a:srgbClr val="015A92"/>
                </a:solidFill>
                <a:latin typeface="方正书宋简体" charset="0"/>
                <a:ea typeface="方正书宋简体" charset="0"/>
                <a:cs typeface="Segoe UI Semibold" panose="020B0702040204020203" pitchFamily="34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416457" y="3752804"/>
              <a:ext cx="2954215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书宋简体" pitchFamily="65" charset="-122"/>
                  <a:ea typeface="方正书宋简体" pitchFamily="65" charset="-122"/>
                  <a:cs typeface="Segoe UI Semibold" panose="020B0702040204020203" pitchFamily="34" charset="0"/>
                  <a:sym typeface="+mn-ea"/>
                </a:rPr>
                <a:t>服务覆盖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cs typeface="Segoe UI Semibold" panose="020B0702040204020203" pitchFamily="34" charset="0"/>
                <a:sym typeface="+mn-ea"/>
              </a:endParaRPr>
            </a:p>
            <a:p>
              <a:pPr marL="342900" indent="-342900" algn="l">
                <a:buFont typeface="Wingdings" panose="05000000000000000000" charset="0"/>
                <a:buChar char="p"/>
              </a:pP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cs typeface="Segoe UI Semibold" panose="020B0702040204020203" pitchFamily="34" charset="0"/>
                <a:sym typeface="+mn-ea"/>
              </a:endParaRPr>
            </a:p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书宋简体" pitchFamily="65" charset="-122"/>
                  <a:ea typeface="方正书宋简体" pitchFamily="65" charset="-122"/>
                  <a:cs typeface="Segoe UI Semibold" panose="020B0702040204020203" pitchFamily="34" charset="0"/>
                  <a:sym typeface="+mn-ea"/>
                </a:rPr>
                <a:t>典型案例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cs typeface="Segoe UI Semibold" panose="020B0702040204020203" pitchFamily="34" charset="0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27027" y="4306524"/>
              <a:ext cx="29542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书宋简体" pitchFamily="65" charset="-122"/>
                  <a:ea typeface="方正书宋简体" pitchFamily="65" charset="-122"/>
                  <a:cs typeface="Segoe UI Semibold" panose="020B0702040204020203" pitchFamily="34" charset="0"/>
                  <a:sym typeface="+mn-ea"/>
                </a:rPr>
                <a:t>公司实力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cs typeface="Segoe UI Semibold" panose="020B0702040204020203" pitchFamily="34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9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承建优势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国泰安实力</a:t>
            </a:r>
            <a:endParaRPr lang="zh-CN" altLang="en-US" sz="14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8195" y="1466215"/>
            <a:ext cx="4135120" cy="169291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16745" tIns="108372" rIns="216745" bIns="10837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285750" lvl="0" indent="-285750" algn="l"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2000</a:t>
            </a:r>
            <a:r>
              <a:rPr lang="en-US" altLang="zh-CN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+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名懂教育、爱教育的高素质专业研发和服务人才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marL="285750" lvl="0" indent="-285750" algn="l"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800</a:t>
            </a:r>
            <a:r>
              <a:rPr lang="en-US" altLang="zh-CN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+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名大学教授、博士、专家及海外学者组成专业顾问团队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8100" y="9831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dirty="0" smtClean="0"/>
              <a:t>人才实力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6746780" y="91659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dirty="0" smtClean="0"/>
              <a:t>荣誉资质</a:t>
            </a:r>
            <a:endParaRPr lang="zh-CN" altLang="en-US" sz="24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6589395" y="1405890"/>
            <a:ext cx="4883444" cy="2254885"/>
            <a:chOff x="1473" y="6840"/>
            <a:chExt cx="16631" cy="3551"/>
          </a:xfrm>
        </p:grpSpPr>
        <p:sp>
          <p:nvSpPr>
            <p:cNvPr id="13" name="文本框 12"/>
            <p:cNvSpPr txBox="1"/>
            <p:nvPr/>
          </p:nvSpPr>
          <p:spPr>
            <a:xfrm>
              <a:off x="1473" y="7725"/>
              <a:ext cx="16631" cy="266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216745" tIns="108372" rIns="216745" bIns="108372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 eaLnBrk="1" hangingPunct="1">
                <a:lnSpc>
                  <a:spcPct val="150000"/>
                </a:lnSpc>
                <a:buFont typeface="Arial" panose="020B0604020202020204" pitchFamily="34" charset="0"/>
                <a:buNone/>
                <a:defRPr sz="2000" b="1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0" algn="l"/>
              <a:r>
                <a:rPr lang="zh-CN" altLang="en-US" sz="1600" dirty="0">
                  <a:solidFill>
                    <a:schemeClr val="accent2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★ 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国家火炬计划重点高新技术企业；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  <a:p>
              <a:pPr lvl="0" algn="l"/>
              <a:r>
                <a:rPr lang="zh-CN" altLang="en-US" sz="1600" dirty="0">
                  <a:solidFill>
                    <a:schemeClr val="accent2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★ 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国家规划布局内重点软件企业；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  <a:p>
              <a:pPr lvl="0" algn="l"/>
              <a:r>
                <a:rPr lang="zh-CN" altLang="en-US" sz="1600" dirty="0">
                  <a:solidFill>
                    <a:schemeClr val="accent2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△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 CMMI4 级认证资质等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  <a:p>
              <a:pPr lvl="0" algn="l"/>
              <a:r>
                <a:rPr lang="zh-CN" altLang="en-US" sz="1600" dirty="0">
                  <a:solidFill>
                    <a:schemeClr val="accent2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more......</a:t>
              </a:r>
              <a:endParaRPr lang="zh-CN" altLang="en-US" sz="16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473" y="6840"/>
              <a:ext cx="12971" cy="9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216745" tIns="108372" rIns="216745" bIns="108372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 eaLnBrk="1" hangingPunct="1">
                <a:lnSpc>
                  <a:spcPct val="150000"/>
                </a:lnSpc>
                <a:buFont typeface="Arial" panose="020B0604020202020204" pitchFamily="34" charset="0"/>
                <a:buNone/>
                <a:defRPr sz="2000" b="1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marL="285750" lvl="0" indent="-285750" algn="l">
                <a:buFont typeface="Wingdings" panose="05000000000000000000" charset="0"/>
                <a:buChar char="p"/>
              </a:pPr>
              <a:r>
                <a:rPr lang="zh-CN" altLang="en-US" sz="1600" dirty="0">
                  <a:solidFill>
                    <a:schemeClr val="accent2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2000+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项产品专利和著作权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9045" y="3909695"/>
            <a:ext cx="4590415" cy="14636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555" y="5492115"/>
            <a:ext cx="2272030" cy="760095"/>
          </a:xfrm>
          <a:prstGeom prst="rect">
            <a:avLst/>
          </a:prstGeom>
        </p:spPr>
      </p:pic>
      <p:pic>
        <p:nvPicPr>
          <p:cNvPr id="30" name="图片 29" descr="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3460115"/>
            <a:ext cx="3594100" cy="219837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承建优势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国泰安服务</a:t>
            </a:r>
            <a:endParaRPr lang="zh-CN" altLang="en-US" sz="14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pic>
        <p:nvPicPr>
          <p:cNvPr id="7" name="图片 6" descr="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5140" y="3355975"/>
            <a:ext cx="6960870" cy="3198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87330" y="1127172"/>
            <a:ext cx="1407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dirty="0" smtClean="0"/>
              <a:t>服务覆盖</a:t>
            </a:r>
            <a:endParaRPr lang="zh-CN" altLang="en-US" sz="2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7628890" y="1698943"/>
            <a:ext cx="3152140" cy="95440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16745" tIns="108372" rIns="216745" bIns="10837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285750" lvl="0" indent="-285750" algn="l">
              <a:buFont typeface="Wingdings" panose="05000000000000000000" charset="0"/>
              <a:buChar char="p"/>
            </a:pPr>
            <a:r>
              <a:rPr lang="zh-CN" altLang="en-US" sz="18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24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小时内进行故障反馈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marL="285750" lvl="0" indent="-285750" algn="l">
              <a:buFont typeface="Wingdings" panose="05000000000000000000" charset="0"/>
              <a:buChar char="p"/>
            </a:pPr>
            <a:r>
              <a:rPr lang="zh-CN" altLang="en-US" sz="18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48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小时内到达故障现场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24680" y="1127172"/>
            <a:ext cx="1407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dirty="0"/>
              <a:t>售后无忧</a:t>
            </a:r>
            <a:endParaRPr lang="zh-CN" altLang="en-US" sz="2400" b="1" dirty="0"/>
          </a:p>
        </p:txBody>
      </p:sp>
      <p:sp>
        <p:nvSpPr>
          <p:cNvPr id="100" name="文本框 99"/>
          <p:cNvSpPr txBox="1"/>
          <p:nvPr/>
        </p:nvSpPr>
        <p:spPr>
          <a:xfrm>
            <a:off x="798195" y="1725295"/>
            <a:ext cx="5692775" cy="169291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16745" tIns="108372" rIns="216745" bIns="10837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285750" lvl="0" indent="-285750" algn="l"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已为</a:t>
            </a:r>
            <a:r>
              <a:rPr lang="zh-CN" altLang="en-US" sz="18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500+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所职业院校提供教育信息化专业咨询与建设服务，样板客户已达</a:t>
            </a:r>
            <a:r>
              <a:rPr lang="zh-CN" altLang="en-US" sz="18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200+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家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marL="285750" lvl="0" indent="-285750" algn="l"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范围覆盖全国</a:t>
            </a:r>
            <a:r>
              <a:rPr lang="zh-CN" altLang="en-US" sz="18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200+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座城市，通达国际市场服务网络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marL="285750" lvl="0" indent="-285750" algn="l"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拥有丰富的资源及实践经验，受到业内人士广泛好评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2155" y="0"/>
            <a:ext cx="454469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125730"/>
            <a:ext cx="489902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建设内容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承建优势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典型案例</a:t>
            </a:r>
            <a:endParaRPr lang="zh-CN" altLang="en-US" sz="14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68905" y="3355206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167433" y="3424651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zh-CN" sz="1100" kern="0" dirty="0">
                <a:solidFill>
                  <a:srgbClr val="5F5F5F">
                    <a:lumMod val="50000"/>
                  </a:srgbClr>
                </a:solidFill>
              </a:rPr>
              <a:t>三峡大学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897153" y="2823300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395681" y="2892745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zh-CN" sz="1100" kern="0" dirty="0">
                <a:solidFill>
                  <a:srgbClr val="5F5F5F">
                    <a:lumMod val="50000"/>
                  </a:srgbClr>
                </a:solidFill>
              </a:rPr>
              <a:t>南华大学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125401" y="2823300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623929" y="2892745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en-US" sz="1100" kern="0" dirty="0">
                <a:solidFill>
                  <a:srgbClr val="5F5F5F">
                    <a:lumMod val="50000"/>
                  </a:srgbClr>
                </a:solidFill>
              </a:rPr>
              <a:t>广东金融学院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353649" y="2823300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7852177" y="2892745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zh-CN" sz="1100" kern="0" dirty="0">
                <a:solidFill>
                  <a:srgbClr val="5F5F5F">
                    <a:lumMod val="50000"/>
                  </a:srgbClr>
                </a:solidFill>
              </a:rPr>
              <a:t>南京大学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9581897" y="2823300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0080425" y="2892745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en-US" sz="1100" kern="0" dirty="0">
                <a:solidFill>
                  <a:srgbClr val="5F5F5F">
                    <a:lumMod val="50000"/>
                  </a:srgbClr>
                </a:solidFill>
              </a:rPr>
              <a:t>贵州财经大学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668905" y="2827689"/>
            <a:ext cx="2078738" cy="396000"/>
            <a:chOff x="836711" y="2732516"/>
            <a:chExt cx="2078738" cy="396000"/>
          </a:xfrm>
        </p:grpSpPr>
        <p:sp>
          <p:nvSpPr>
            <p:cNvPr id="85" name="矩形 84"/>
            <p:cNvSpPr/>
            <p:nvPr/>
          </p:nvSpPr>
          <p:spPr>
            <a:xfrm>
              <a:off x="836711" y="2732516"/>
              <a:ext cx="2078737" cy="39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书宋简体"/>
                <a:ea typeface="方正书宋简体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1335239" y="2801961"/>
              <a:ext cx="1580210" cy="256602"/>
            </a:xfrm>
            <a:prstGeom prst="rect">
              <a:avLst/>
            </a:prstGeom>
          </p:spPr>
          <p:txBody>
            <a:bodyPr wrap="square" lIns="83964" tIns="41982" rIns="83964" bIns="41982">
              <a:spAutoFit/>
            </a:bodyPr>
            <a:p>
              <a:pPr marL="0" marR="0" lvl="0" indent="0" defTabSz="8394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F5F5F">
                      <a:lumMod val="50000"/>
                    </a:srgbClr>
                  </a:solidFill>
                  <a:effectLst/>
                  <a:uLnTx/>
                  <a:uFillTx/>
                </a:rPr>
                <a:t>成都中医药大学</a:t>
              </a:r>
              <a:endParaRPr kumimoji="0" lang="zh-CN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5F5F5F">
                    <a:lumMod val="50000"/>
                  </a:srgbClr>
                </a:solidFill>
                <a:effectLst/>
                <a:uLnTx/>
                <a:uFillTx/>
              </a:endParaRPr>
            </a:p>
          </p:txBody>
        </p:sp>
        <p:pic>
          <p:nvPicPr>
            <p:cNvPr id="87" name="Picture 4" descr="http://www.med66.com/upload/html/2015/03/qm200737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8" t="11285" r="7091" b="6764"/>
            <a:stretch>
              <a:fillRect/>
            </a:stretch>
          </p:blipFill>
          <p:spPr bwMode="auto">
            <a:xfrm>
              <a:off x="922537" y="2794988"/>
              <a:ext cx="310583" cy="300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9" name="矩形 88"/>
          <p:cNvSpPr/>
          <p:nvPr/>
        </p:nvSpPr>
        <p:spPr>
          <a:xfrm>
            <a:off x="2897153" y="3359595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395681" y="3429040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zh-CN" sz="1100" kern="0" dirty="0">
                <a:solidFill>
                  <a:srgbClr val="5F5F5F">
                    <a:lumMod val="50000"/>
                  </a:srgbClr>
                </a:solidFill>
              </a:rPr>
              <a:t>华中师范大学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5125401" y="3359595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5623929" y="3429040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en-US" sz="1100" kern="0" dirty="0">
                <a:solidFill>
                  <a:srgbClr val="5F5F5F">
                    <a:lumMod val="50000"/>
                  </a:srgbClr>
                </a:solidFill>
              </a:rPr>
              <a:t>郑州交通技师学院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353649" y="3359595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7852177" y="3429040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en-US" sz="1100" kern="0" dirty="0">
                <a:solidFill>
                  <a:srgbClr val="5F5F5F">
                    <a:lumMod val="50000"/>
                  </a:srgbClr>
                </a:solidFill>
              </a:rPr>
              <a:t>东北大学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9581897" y="3359595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10080425" y="3429040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en-US" sz="1100" kern="0" dirty="0">
                <a:solidFill>
                  <a:srgbClr val="5F5F5F">
                    <a:lumMod val="50000"/>
                  </a:srgbClr>
                </a:solidFill>
              </a:rPr>
              <a:t>吉林农业大学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68905" y="4410346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167433" y="4479791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zh-CN" sz="1100" kern="0" dirty="0">
                <a:solidFill>
                  <a:srgbClr val="5F5F5F">
                    <a:lumMod val="50000"/>
                  </a:srgbClr>
                </a:solidFill>
              </a:rPr>
              <a:t>西南交通大学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897153" y="3878440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3324524" y="3947885"/>
            <a:ext cx="1815859" cy="254061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en-US" sz="1100" kern="0" dirty="0">
                <a:solidFill>
                  <a:srgbClr val="5F5F5F">
                    <a:lumMod val="50000"/>
                  </a:srgbClr>
                </a:solidFill>
              </a:rPr>
              <a:t>湖南石油化工职业</a:t>
            </a:r>
            <a:r>
              <a:rPr lang="zh-CN" altLang="en-US" sz="1100" kern="0" dirty="0" smtClean="0">
                <a:solidFill>
                  <a:srgbClr val="5F5F5F">
                    <a:lumMod val="50000"/>
                  </a:srgbClr>
                </a:solidFill>
              </a:rPr>
              <a:t>技</a:t>
            </a:r>
            <a:r>
              <a:rPr lang="zh-CN" altLang="en-US" sz="1100" kern="0" dirty="0">
                <a:solidFill>
                  <a:srgbClr val="5F5F5F">
                    <a:lumMod val="50000"/>
                  </a:srgbClr>
                </a:solidFill>
              </a:rPr>
              <a:t>学</a:t>
            </a:r>
            <a:r>
              <a:rPr lang="zh-CN" altLang="en-US" sz="1100" kern="0" dirty="0" smtClean="0">
                <a:solidFill>
                  <a:srgbClr val="5F5F5F">
                    <a:lumMod val="50000"/>
                  </a:srgbClr>
                </a:solidFill>
              </a:rPr>
              <a:t>院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5125401" y="3878440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5623929" y="3947885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en-US" sz="1100" kern="0" dirty="0">
                <a:solidFill>
                  <a:srgbClr val="5F5F5F">
                    <a:lumMod val="50000"/>
                  </a:srgbClr>
                </a:solidFill>
              </a:rPr>
              <a:t>武汉船舶职业技术学院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7353649" y="3878440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7852177" y="3947885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en-US" sz="1100" kern="0" dirty="0">
                <a:solidFill>
                  <a:srgbClr val="5F5F5F">
                    <a:lumMod val="50000"/>
                  </a:srgbClr>
                </a:solidFill>
              </a:rPr>
              <a:t>湖北民族学院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9581897" y="3878440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10080425" y="3947885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en-US" sz="1100" kern="0" dirty="0">
                <a:solidFill>
                  <a:srgbClr val="5F5F5F">
                    <a:lumMod val="50000"/>
                  </a:srgbClr>
                </a:solidFill>
              </a:rPr>
              <a:t>邵阳学院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668905" y="3882829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167433" y="3952274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zh-CN" sz="1100" kern="0" dirty="0">
                <a:solidFill>
                  <a:srgbClr val="5F5F5F">
                    <a:lumMod val="50000"/>
                  </a:srgbClr>
                </a:solidFill>
              </a:rPr>
              <a:t>河北北方学院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2897153" y="4414735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3395681" y="4484180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zh-CN" sz="1100" kern="0" dirty="0">
                <a:solidFill>
                  <a:srgbClr val="5F5F5F">
                    <a:lumMod val="50000"/>
                  </a:srgbClr>
                </a:solidFill>
              </a:rPr>
              <a:t>兰州商学院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5125401" y="4414735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5623929" y="4484180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en-US" sz="1100" kern="0" dirty="0">
                <a:solidFill>
                  <a:srgbClr val="5F5F5F">
                    <a:lumMod val="50000"/>
                  </a:srgbClr>
                </a:solidFill>
              </a:rPr>
              <a:t>长春中医药大学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7353649" y="4414735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7852177" y="4484180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en-US" sz="1100" kern="0" dirty="0">
                <a:solidFill>
                  <a:srgbClr val="5F5F5F">
                    <a:lumMod val="50000"/>
                  </a:srgbClr>
                </a:solidFill>
              </a:rPr>
              <a:t>湘南学院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9581897" y="4414735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10080425" y="4484180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en-US" sz="1100" kern="0" dirty="0">
                <a:solidFill>
                  <a:srgbClr val="5F5F5F">
                    <a:lumMod val="50000"/>
                  </a:srgbClr>
                </a:solidFill>
              </a:rPr>
              <a:t>北京交通大学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668905" y="5471592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1167433" y="5541037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zh-CN" sz="1100" kern="0" dirty="0">
                <a:solidFill>
                  <a:srgbClr val="5F5F5F">
                    <a:lumMod val="50000"/>
                  </a:srgbClr>
                </a:solidFill>
              </a:rPr>
              <a:t>郑州财经技师学院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2897153" y="4939686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3395681" y="5009131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en-US" sz="1100" kern="0" dirty="0">
                <a:solidFill>
                  <a:srgbClr val="5F5F5F">
                    <a:lumMod val="50000"/>
                  </a:srgbClr>
                </a:solidFill>
              </a:rPr>
              <a:t>沈阳城市学院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5125401" y="4939686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5623929" y="5009131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en-US" sz="1100" kern="0" dirty="0">
                <a:solidFill>
                  <a:srgbClr val="5F5F5F">
                    <a:lumMod val="50000"/>
                  </a:srgbClr>
                </a:solidFill>
              </a:rPr>
              <a:t>深圳职业技术学院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7353649" y="4939686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7852177" y="5009131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en-US" sz="1100" kern="0" dirty="0">
                <a:solidFill>
                  <a:srgbClr val="5F5F5F">
                    <a:lumMod val="50000"/>
                  </a:srgbClr>
                </a:solidFill>
              </a:rPr>
              <a:t>华中农业大学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9581897" y="4939686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10080425" y="5009131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en-US" sz="1100" kern="0" dirty="0">
                <a:solidFill>
                  <a:srgbClr val="5F5F5F">
                    <a:lumMod val="50000"/>
                  </a:srgbClr>
                </a:solidFill>
              </a:rPr>
              <a:t>湖北中医药大学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668905" y="4944075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1167433" y="5013520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zh-CN" sz="1100" kern="0" dirty="0">
                <a:solidFill>
                  <a:srgbClr val="5F5F5F">
                    <a:lumMod val="50000"/>
                  </a:srgbClr>
                </a:solidFill>
              </a:rPr>
              <a:t>湖北工业大学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2897153" y="5475981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3395681" y="5545426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en-US" sz="1100" kern="0" dirty="0">
                <a:solidFill>
                  <a:srgbClr val="5F5F5F">
                    <a:lumMod val="50000"/>
                  </a:srgbClr>
                </a:solidFill>
              </a:rPr>
              <a:t>沧州职业技术学院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5125401" y="5475981"/>
            <a:ext cx="2078737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5623929" y="5545426"/>
            <a:ext cx="1580210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lvl="0" defTabSz="839470">
              <a:defRPr/>
            </a:pPr>
            <a:r>
              <a:rPr lang="zh-CN" altLang="en-US" sz="1100" kern="0" dirty="0">
                <a:solidFill>
                  <a:srgbClr val="5F5F5F">
                    <a:lumMod val="50000"/>
                  </a:srgbClr>
                </a:solidFill>
              </a:rPr>
              <a:t>长沙理工大学</a:t>
            </a:r>
            <a:endParaRPr lang="zh-CN" altLang="en-US" sz="1100" kern="0" dirty="0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7353649" y="5475981"/>
            <a:ext cx="2078737" cy="396000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书宋简体"/>
              <a:ea typeface="方正书宋简体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7353649" y="5545426"/>
            <a:ext cx="2078738" cy="256602"/>
          </a:xfrm>
          <a:prstGeom prst="rect">
            <a:avLst/>
          </a:prstGeom>
        </p:spPr>
        <p:txBody>
          <a:bodyPr wrap="square" lIns="83964" tIns="41982" rIns="83964" bIns="41982">
            <a:spAutoFit/>
          </a:bodyPr>
          <a:p>
            <a:pPr marL="0" marR="0" lvl="0" indent="0" algn="ctr" defTabSz="8394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更多</a:t>
            </a: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……</a:t>
            </a:r>
            <a:endParaRPr kumimoji="0" lang="zh-CN" alt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25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79" y="2885345"/>
            <a:ext cx="293865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" name="Picture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548" y="2880956"/>
            <a:ext cx="295064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7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552" y="2880956"/>
            <a:ext cx="248322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8" name="Picture 2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605" y="2879511"/>
            <a:ext cx="293865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9" name="Picture 2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49" y="3402610"/>
            <a:ext cx="293865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0" name="Picture 2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05" y="3960913"/>
            <a:ext cx="293865" cy="235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1" name="Picture 2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05" y="4467478"/>
            <a:ext cx="264709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2" name="Picture 3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20" y="5003792"/>
            <a:ext cx="297094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3" name="Picture 3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87" y="5519266"/>
            <a:ext cx="294954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4" name="Picture 3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937" y="3419312"/>
            <a:ext cx="292403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" name="Picture 3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475" y="3926114"/>
            <a:ext cx="293865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6" name="Picture 3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79" y="4467659"/>
            <a:ext cx="291533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7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475" y="4991749"/>
            <a:ext cx="294970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8" name="Picture 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913" y="5534172"/>
            <a:ext cx="288664" cy="300143"/>
          </a:xfrm>
          <a:prstGeom prst="ellipse">
            <a:avLst/>
          </a:prstGeom>
          <a:ln w="9525">
            <a:noFill/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39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747" y="3414028"/>
            <a:ext cx="293865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0" name="Picture 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62" y="3928775"/>
            <a:ext cx="293865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1" name="Picture 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62" y="4467659"/>
            <a:ext cx="293865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2" name="Picture 6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747" y="4995473"/>
            <a:ext cx="293865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3" name="Picture 7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548" y="5535698"/>
            <a:ext cx="293865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4" name="Picture 8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552" y="3419311"/>
            <a:ext cx="294596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" name="Picture 9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83" y="3928429"/>
            <a:ext cx="293865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6" name="Picture 10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83" y="4467477"/>
            <a:ext cx="293865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7" name="Picture 11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83" y="4986741"/>
            <a:ext cx="293865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8" name="Picture 1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605" y="3414923"/>
            <a:ext cx="293865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9" name="Picture 13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605" y="3934282"/>
            <a:ext cx="293865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0" name="Picture 14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759" y="4462663"/>
            <a:ext cx="293865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1" name="Picture 15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767" y="4989435"/>
            <a:ext cx="296841" cy="3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229995" y="927735"/>
            <a:ext cx="9460865" cy="13233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16745" tIns="108372" rIns="216745" bIns="10837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lvl="0" algn="l"/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微软雅黑" panose="020B0503020204020204" pitchFamily="34" charset="-122"/>
              </a:rPr>
              <a:t>在教育信息化领域，国泰安已为</a:t>
            </a:r>
            <a:r>
              <a:rPr lang="zh-CN" altLang="en-US" sz="18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微软雅黑" panose="020B0503020204020204" pitchFamily="34" charset="-122"/>
              </a:rPr>
              <a:t>20</a:t>
            </a:r>
            <a:r>
              <a:rPr lang="zh-CN" altLang="en-US" sz="18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0+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微软雅黑" panose="020B0503020204020204" pitchFamily="34" charset="-122"/>
              </a:rPr>
              <a:t>教学机构客户提供了专业服务；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微软雅黑" panose="020B0503020204020204" pitchFamily="34" charset="-122"/>
            </a:endParaRPr>
          </a:p>
          <a:p>
            <a:pPr lvl="0" algn="l"/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微软雅黑" panose="020B0503020204020204" pitchFamily="34" charset="-122"/>
              </a:rPr>
              <a:t>其中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中职学校：</a:t>
            </a:r>
            <a:r>
              <a:rPr lang="zh-CN" altLang="en-US" sz="18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100+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；高职高校：</a:t>
            </a:r>
            <a:r>
              <a:rPr lang="zh-CN" altLang="en-US" sz="18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80+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家；基础教育：</a:t>
            </a:r>
            <a:r>
              <a:rPr lang="zh-CN" altLang="en-US" sz="18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12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家。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  <a:p>
            <a:pPr lvl="0" algn="l"/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近三年已成功帮助</a:t>
            </a:r>
            <a:r>
              <a:rPr lang="zh-CN" altLang="en-US" sz="1800" dirty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15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所学校申报成为国家级虚拟仿真实验教学中心。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43" b="47019"/>
          <a:stretch>
            <a:fillRect/>
          </a:stretch>
        </p:blipFill>
        <p:spPr>
          <a:xfrm flipH="1">
            <a:off x="-7620" y="609599"/>
            <a:ext cx="12199620" cy="15467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86854" y="614150"/>
            <a:ext cx="5443500" cy="1542196"/>
          </a:xfrm>
          <a:prstGeom prst="rect">
            <a:avLst/>
          </a:prstGeom>
          <a:solidFill>
            <a:srgbClr val="1074B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86853" y="1382972"/>
            <a:ext cx="26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879458" y="3075400"/>
            <a:ext cx="5474779" cy="2214104"/>
            <a:chOff x="1887638" y="2460720"/>
            <a:chExt cx="5474779" cy="2214104"/>
          </a:xfrm>
        </p:grpSpPr>
        <p:sp>
          <p:nvSpPr>
            <p:cNvPr id="17" name="文本框 16"/>
            <p:cNvSpPr txBox="1"/>
            <p:nvPr/>
          </p:nvSpPr>
          <p:spPr>
            <a:xfrm>
              <a:off x="3466496" y="2461092"/>
              <a:ext cx="295421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4000" b="1" dirty="0" smtClean="0">
                  <a:solidFill>
                    <a:srgbClr val="015A92"/>
                  </a:solidFill>
                  <a:latin typeface="方正书宋简体" charset="0"/>
                  <a:ea typeface="方正书宋简体" charset="0"/>
                  <a:cs typeface="Segoe UI Semibold" panose="020B0702040204020203" pitchFamily="34" charset="0"/>
                  <a:sym typeface="Calibri" panose="020F0502020204030204" charset="0"/>
                </a:rPr>
                <a:t>整体规划</a:t>
              </a:r>
              <a:endParaRPr lang="zh-CN" altLang="en-US" sz="4000" b="1" dirty="0" smtClean="0">
                <a:solidFill>
                  <a:srgbClr val="015A92"/>
                </a:solidFill>
                <a:latin typeface="方正书宋简体" charset="0"/>
                <a:ea typeface="方正书宋简体" charset="0"/>
                <a:cs typeface="Segoe UI Semibold" panose="020B0702040204020203" pitchFamily="34" charset="0"/>
                <a:sym typeface="Calibri" panose="020F05020202040302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23217" y="3691209"/>
              <a:ext cx="29542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书宋简体" pitchFamily="65" charset="-122"/>
                  <a:ea typeface="方正书宋简体" pitchFamily="65" charset="-122"/>
                  <a:cs typeface="Segoe UI Semibold" panose="020B0702040204020203" pitchFamily="34" charset="0"/>
                  <a:sym typeface="+mn-ea"/>
                </a:rPr>
                <a:t>建设目标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cs typeface="Segoe UI Semibold" panose="020B0702040204020203" pitchFamily="34" charset="0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887638" y="2460720"/>
              <a:ext cx="185782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rgbClr val="015A92"/>
                  </a:solidFill>
                  <a:latin typeface="方正书宋简体" charset="0"/>
                  <a:ea typeface="方正书宋简体" charset="0"/>
                  <a:cs typeface="Segoe UI Semibold" panose="020B0702040204020203" pitchFamily="34" charset="0"/>
                </a:rPr>
                <a:t>0</a:t>
              </a:r>
              <a:r>
                <a:rPr lang="en-US" altLang="zh-CN" sz="4000" b="1" dirty="0" smtClean="0">
                  <a:solidFill>
                    <a:srgbClr val="015A92"/>
                  </a:solidFill>
                  <a:latin typeface="方正书宋简体" charset="0"/>
                  <a:ea typeface="方正书宋简体" charset="0"/>
                  <a:cs typeface="Segoe UI Semibold" panose="020B0702040204020203" pitchFamily="34" charset="0"/>
                </a:rPr>
                <a:t>2</a:t>
              </a:r>
              <a:endParaRPr lang="en-US" altLang="zh-CN" sz="4000" b="1" dirty="0" smtClean="0">
                <a:solidFill>
                  <a:srgbClr val="015A92"/>
                </a:solidFill>
                <a:latin typeface="方正书宋简体" charset="0"/>
                <a:ea typeface="方正书宋简体" charset="0"/>
                <a:cs typeface="Segoe UI Semibold" panose="020B0702040204020203" pitchFamily="34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408202" y="3691209"/>
              <a:ext cx="29542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书宋简体" pitchFamily="65" charset="-122"/>
                  <a:ea typeface="方正书宋简体" pitchFamily="65" charset="-122"/>
                  <a:cs typeface="Segoe UI Semibold" panose="020B0702040204020203" pitchFamily="34" charset="0"/>
                  <a:sym typeface="+mn-ea"/>
                </a:rPr>
                <a:t>建设思路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cs typeface="Segoe UI Semibold" panose="020B0702040204020203" pitchFamily="34" charset="0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27027" y="4306524"/>
              <a:ext cx="29542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342900" indent="-342900" algn="l">
                <a:buFont typeface="Wingdings" panose="05000000000000000000" charset="0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书宋简体" pitchFamily="65" charset="-122"/>
                  <a:ea typeface="方正书宋简体" pitchFamily="65" charset="-122"/>
                  <a:cs typeface="Segoe UI Semibold" panose="020B0702040204020203" pitchFamily="34" charset="0"/>
                  <a:sym typeface="+mn-ea"/>
                </a:rPr>
                <a:t>整体规划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书宋简体" pitchFamily="65" charset="-122"/>
                <a:ea typeface="方正书宋简体" pitchFamily="65" charset="-122"/>
                <a:cs typeface="Segoe UI Semibold" panose="020B0702040204020203" pitchFamily="34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04"/>
          <a:stretch>
            <a:fillRect/>
          </a:stretch>
        </p:blipFill>
        <p:spPr>
          <a:xfrm>
            <a:off x="0" y="-6985"/>
            <a:ext cx="12192000" cy="687227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" y="3707978"/>
            <a:ext cx="12192001" cy="14443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630706" y="3707978"/>
            <a:ext cx="4961965" cy="1444341"/>
          </a:xfrm>
          <a:prstGeom prst="rect">
            <a:avLst/>
          </a:prstGeom>
          <a:solidFill>
            <a:srgbClr val="1074B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3"/>
          <p:cNvSpPr txBox="1"/>
          <p:nvPr/>
        </p:nvSpPr>
        <p:spPr>
          <a:xfrm>
            <a:off x="4595228" y="3804787"/>
            <a:ext cx="28999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 defTabSz="913765">
              <a:lnSpc>
                <a:spcPct val="100000"/>
              </a:lnSpc>
            </a:pPr>
            <a:r>
              <a:rPr lang="zh-CN" altLang="en-US" sz="4000" spc="300" dirty="0" smtClean="0">
                <a:solidFill>
                  <a:schemeClr val="bg1"/>
                </a:solidFill>
                <a:latin typeface="微软雅黑" panose="020B0503020204020204" pitchFamily="34" charset="-122"/>
                <a:cs typeface="+mn-cs"/>
              </a:rPr>
              <a:t>谢谢观看</a:t>
            </a:r>
            <a:endParaRPr lang="en-US" altLang="zh-CN" sz="4000" spc="300" dirty="0" smtClean="0">
              <a:solidFill>
                <a:schemeClr val="bg1"/>
              </a:solidFill>
              <a:latin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33219" y="4446261"/>
            <a:ext cx="33577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200992" y="1417385"/>
            <a:ext cx="4181470" cy="1766270"/>
            <a:chOff x="1524005" y="2131468"/>
            <a:chExt cx="4181470" cy="176627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5" y="2131468"/>
              <a:ext cx="3519484" cy="416592"/>
            </a:xfrm>
            <a:prstGeom prst="rect">
              <a:avLst/>
            </a:prstGeom>
          </p:spPr>
        </p:pic>
        <p:sp>
          <p:nvSpPr>
            <p:cNvPr id="13" name="标题 3"/>
            <p:cNvSpPr txBox="1"/>
            <p:nvPr/>
          </p:nvSpPr>
          <p:spPr>
            <a:xfrm>
              <a:off x="2459494" y="2647161"/>
              <a:ext cx="258399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2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cs typeface="+mn-cs"/>
                </a:rPr>
                <a:t>深圳国泰安教育技术股份有限公司</a:t>
              </a:r>
              <a:endParaRPr lang="zh-CN" altLang="en-US" sz="1200" b="0" dirty="0" smtClean="0">
                <a:solidFill>
                  <a:srgbClr val="3E3A39"/>
                </a:solidFill>
                <a:latin typeface="微软雅黑" panose="020B0503020204020204" pitchFamily="34" charset="-122"/>
                <a:cs typeface="+mn-cs"/>
              </a:endParaRPr>
            </a:p>
            <a:p>
              <a:pPr algn="l" defTabSz="913765">
                <a:lnSpc>
                  <a:spcPct val="100000"/>
                </a:lnSpc>
              </a:pPr>
              <a:r>
                <a:rPr lang="zh-CN" altLang="en-US" sz="1200" b="0" dirty="0">
                  <a:solidFill>
                    <a:srgbClr val="3E3A39"/>
                  </a:solidFill>
                  <a:latin typeface="微软雅黑" panose="020B0503020204020204" pitchFamily="34" charset="-122"/>
                  <a:cs typeface="+mn-cs"/>
                </a:rPr>
                <a:t>智慧教育事业部</a:t>
              </a:r>
              <a:endParaRPr lang="zh-CN" altLang="en-US" sz="1200" b="0" dirty="0">
                <a:solidFill>
                  <a:srgbClr val="3E3A39"/>
                </a:solidFill>
                <a:latin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标题 3"/>
            <p:cNvSpPr txBox="1"/>
            <p:nvPr/>
          </p:nvSpPr>
          <p:spPr>
            <a:xfrm>
              <a:off x="2459494" y="3139548"/>
              <a:ext cx="3245981" cy="758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defTabSz="913765">
                <a:lnSpc>
                  <a:spcPts val="1300"/>
                </a:lnSpc>
              </a:pPr>
              <a:r>
                <a:rPr lang="en-US" altLang="zh-CN" sz="1000" b="0" dirty="0" smtClean="0">
                  <a:solidFill>
                    <a:srgbClr val="C30D23"/>
                  </a:solidFill>
                  <a:latin typeface="微软雅黑" panose="020B0503020204020204" pitchFamily="34" charset="-122"/>
                  <a:cs typeface="+mn-cs"/>
                </a:rPr>
                <a:t>T</a:t>
              </a:r>
              <a:r>
                <a:rPr lang="en-US" altLang="zh-CN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cs typeface="+mn-cs"/>
                </a:rPr>
                <a:t>   400-609-6665</a:t>
              </a:r>
              <a:endParaRPr lang="en-US" altLang="zh-CN" sz="1000" b="0" dirty="0" smtClean="0">
                <a:solidFill>
                  <a:srgbClr val="3E3A39"/>
                </a:solidFill>
                <a:latin typeface="微软雅黑" panose="020B0503020204020204" pitchFamily="34" charset="-122"/>
                <a:cs typeface="+mn-cs"/>
              </a:endParaRPr>
            </a:p>
            <a:p>
              <a:pPr defTabSz="913765">
                <a:lnSpc>
                  <a:spcPts val="1300"/>
                </a:lnSpc>
              </a:pPr>
              <a:r>
                <a:rPr lang="en-US" altLang="zh-CN" sz="1000" b="0" dirty="0">
                  <a:solidFill>
                    <a:srgbClr val="C30D23"/>
                  </a:solidFill>
                  <a:latin typeface="微软雅黑" panose="020B0503020204020204" pitchFamily="34" charset="-122"/>
                  <a:cs typeface="+mn-cs"/>
                </a:rPr>
                <a:t>E</a:t>
              </a:r>
              <a:r>
                <a:rPr lang="en-US" altLang="zh-CN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cs typeface="+mn-cs"/>
                </a:rPr>
                <a:t>   smarteducation@gtafe.com</a:t>
              </a:r>
              <a:endParaRPr lang="en-US" altLang="zh-CN" sz="1000" b="0" dirty="0" smtClean="0">
                <a:solidFill>
                  <a:srgbClr val="3E3A39"/>
                </a:solidFill>
                <a:latin typeface="微软雅黑" panose="020B0503020204020204" pitchFamily="34" charset="-122"/>
                <a:cs typeface="+mn-cs"/>
              </a:endParaRPr>
            </a:p>
            <a:p>
              <a:pPr defTabSz="913765">
                <a:lnSpc>
                  <a:spcPts val="1300"/>
                </a:lnSpc>
              </a:pPr>
              <a:r>
                <a:rPr lang="en-US" altLang="zh-CN" sz="1000" b="0" dirty="0" smtClean="0">
                  <a:solidFill>
                    <a:srgbClr val="C30D23"/>
                  </a:solidFill>
                  <a:latin typeface="微软雅黑" panose="020B0503020204020204" pitchFamily="34" charset="-122"/>
                  <a:cs typeface="+mn-cs"/>
                </a:rPr>
                <a:t>W</a:t>
              </a:r>
              <a:r>
                <a:rPr lang="en-US" altLang="zh-CN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cs typeface="+mn-cs"/>
                </a:rPr>
                <a:t>  http://www.gtafe.com</a:t>
              </a:r>
              <a:endParaRPr lang="en-US" altLang="zh-CN" sz="1000" b="0" dirty="0" smtClean="0">
                <a:solidFill>
                  <a:srgbClr val="3E3A39"/>
                </a:solidFill>
                <a:latin typeface="微软雅黑" panose="020B0503020204020204" pitchFamily="34" charset="-122"/>
                <a:cs typeface="+mn-cs"/>
              </a:endParaRPr>
            </a:p>
            <a:p>
              <a:pPr defTabSz="913765">
                <a:lnSpc>
                  <a:spcPts val="1300"/>
                </a:lnSpc>
              </a:pPr>
              <a:r>
                <a:rPr lang="en-US" altLang="zh-CN" sz="1000" b="0" dirty="0" smtClean="0">
                  <a:solidFill>
                    <a:srgbClr val="C30D23"/>
                  </a:solidFill>
                  <a:latin typeface="微软雅黑" panose="020B0503020204020204" pitchFamily="34" charset="-122"/>
                  <a:cs typeface="+mn-cs"/>
                </a:rPr>
                <a:t>A   </a:t>
              </a:r>
              <a:r>
                <a:rPr lang="zh-CN" altLang="en-US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cs typeface="+mn-cs"/>
                </a:rPr>
                <a:t>深圳市南山区学苑大道</a:t>
              </a:r>
              <a:r>
                <a:rPr lang="en-US" altLang="zh-CN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cs typeface="+mn-cs"/>
                </a:rPr>
                <a:t>1001</a:t>
              </a:r>
              <a:r>
                <a:rPr lang="zh-CN" altLang="en-US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cs typeface="+mn-cs"/>
                </a:rPr>
                <a:t>号南山智园</a:t>
              </a:r>
              <a:r>
                <a:rPr lang="en-US" altLang="zh-CN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cs typeface="+mn-cs"/>
                </a:rPr>
                <a:t>A4</a:t>
              </a:r>
              <a:r>
                <a:rPr lang="zh-CN" altLang="en-US" sz="1000" b="0" dirty="0" smtClean="0">
                  <a:solidFill>
                    <a:srgbClr val="3E3A39"/>
                  </a:solidFill>
                  <a:latin typeface="微软雅黑" panose="020B0503020204020204" pitchFamily="34" charset="-122"/>
                  <a:cs typeface="+mn-cs"/>
                </a:rPr>
                <a:t>栋</a:t>
              </a:r>
              <a:endParaRPr lang="zh-CN" altLang="en-US" sz="1000" b="0" dirty="0">
                <a:solidFill>
                  <a:srgbClr val="3E3A39"/>
                </a:solidFill>
                <a:latin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4" name="图片 3" descr="微信公众号二维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930" y="1904365"/>
            <a:ext cx="1279525" cy="1279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2065" y="660400"/>
            <a:ext cx="12216765" cy="28714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32155" y="0"/>
            <a:ext cx="4140835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0"/>
          </p:nvPr>
        </p:nvSpPr>
        <p:spPr>
          <a:xfrm>
            <a:off x="862965" y="62865"/>
            <a:ext cx="3712845" cy="436245"/>
          </a:xfrm>
        </p:spPr>
        <p:txBody>
          <a:bodyPr/>
          <a:lstStyle/>
          <a:p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02 </a:t>
            </a:r>
            <a:r>
              <a:rPr lang="zh-CN" altLang="en-US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整体规划 / 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建设目标</a:t>
            </a:r>
            <a:endParaRPr lang="zh-CN" altLang="en-US" sz="18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21" name="Oval 23"/>
          <p:cNvSpPr/>
          <p:nvPr/>
        </p:nvSpPr>
        <p:spPr bwMode="auto">
          <a:xfrm>
            <a:off x="8080375" y="1963420"/>
            <a:ext cx="829945" cy="829945"/>
          </a:xfrm>
          <a:prstGeom prst="ellipse">
            <a:avLst/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Oval 22"/>
          <p:cNvSpPr/>
          <p:nvPr/>
        </p:nvSpPr>
        <p:spPr bwMode="auto">
          <a:xfrm>
            <a:off x="2933065" y="1924685"/>
            <a:ext cx="818515" cy="817880"/>
          </a:xfrm>
          <a:prstGeom prst="ellipse">
            <a:avLst/>
          </a:prstGeom>
          <a:solidFill>
            <a:srgbClr val="FBB1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24" name="TextBox 41"/>
          <p:cNvSpPr txBox="1"/>
          <p:nvPr/>
        </p:nvSpPr>
        <p:spPr bwMode="auto">
          <a:xfrm>
            <a:off x="2617540" y="2968092"/>
            <a:ext cx="1682750" cy="367030"/>
          </a:xfrm>
          <a:prstGeom prst="rect">
            <a:avLst/>
          </a:prstGeom>
          <a:noFill/>
        </p:spPr>
        <p:txBody>
          <a:bodyPr lIns="91342" tIns="45672" rIns="91342" bIns="45672" anchor="ctr">
            <a:spAutoFit/>
          </a:bodyPr>
          <a:p>
            <a:pPr lvl="0" algn="ctr" defTabSz="488315">
              <a:spcBef>
                <a:spcPts val="0"/>
              </a:spcBef>
              <a:spcAft>
                <a:spcPct val="35000"/>
              </a:spcAft>
              <a:buFontTx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方正书宋简体" charset="0"/>
                <a:ea typeface="方正书宋简体" charset="0"/>
                <a:sym typeface="+mn-ea"/>
              </a:rPr>
              <a:t>感知校园</a:t>
            </a:r>
            <a:endParaRPr lang="zh-CN" altLang="en-US" b="1" kern="0" dirty="0">
              <a:solidFill>
                <a:schemeClr val="bg1"/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26" name="TextBox 41"/>
          <p:cNvSpPr txBox="1"/>
          <p:nvPr/>
        </p:nvSpPr>
        <p:spPr bwMode="auto">
          <a:xfrm>
            <a:off x="5996607" y="2994762"/>
            <a:ext cx="1682750" cy="367030"/>
          </a:xfrm>
          <a:prstGeom prst="rect">
            <a:avLst/>
          </a:prstGeom>
          <a:noFill/>
        </p:spPr>
        <p:txBody>
          <a:bodyPr lIns="91342" tIns="45672" rIns="91342" bIns="45672" anchor="ctr">
            <a:spAutoFit/>
          </a:bodyPr>
          <a:p>
            <a:pPr lvl="0" algn="ctr" defTabSz="488315">
              <a:spcBef>
                <a:spcPts val="0"/>
              </a:spcBef>
              <a:spcAft>
                <a:spcPct val="35000"/>
              </a:spcAft>
              <a:buFontTx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方正书宋简体" charset="0"/>
                <a:ea typeface="方正书宋简体" charset="0"/>
                <a:sym typeface="+mn-ea"/>
              </a:rPr>
              <a:t>健康校园</a:t>
            </a:r>
            <a:endParaRPr lang="zh-CN" altLang="en-US" b="1" kern="0" dirty="0">
              <a:solidFill>
                <a:schemeClr val="bg1"/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27" name="TextBox 41"/>
          <p:cNvSpPr txBox="1"/>
          <p:nvPr/>
        </p:nvSpPr>
        <p:spPr bwMode="auto">
          <a:xfrm>
            <a:off x="4300119" y="2994762"/>
            <a:ext cx="1682750" cy="367030"/>
          </a:xfrm>
          <a:prstGeom prst="rect">
            <a:avLst/>
          </a:prstGeom>
          <a:noFill/>
        </p:spPr>
        <p:txBody>
          <a:bodyPr lIns="91342" tIns="45672" rIns="91342" bIns="45672" anchor="ctr">
            <a:spAutoFit/>
          </a:bodyPr>
          <a:p>
            <a:pPr lvl="0" algn="ctr" defTabSz="488315">
              <a:spcBef>
                <a:spcPts val="0"/>
              </a:spcBef>
              <a:spcAft>
                <a:spcPct val="35000"/>
              </a:spcAft>
              <a:buFontTx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方正书宋简体" charset="0"/>
                <a:ea typeface="方正书宋简体" charset="0"/>
                <a:sym typeface="+mn-ea"/>
              </a:rPr>
              <a:t>移动校园</a:t>
            </a:r>
            <a:endParaRPr lang="zh-CN" altLang="en-US" b="1" kern="0" dirty="0">
              <a:solidFill>
                <a:schemeClr val="bg1"/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35" name="Freeform 14"/>
          <p:cNvSpPr>
            <a:spLocks noEditPoints="1" noChangeArrowheads="1"/>
          </p:cNvSpPr>
          <p:nvPr/>
        </p:nvSpPr>
        <p:spPr bwMode="auto">
          <a:xfrm>
            <a:off x="8295640" y="2152015"/>
            <a:ext cx="399415" cy="462915"/>
          </a:xfrm>
          <a:custGeom>
            <a:avLst/>
            <a:gdLst>
              <a:gd name="T0" fmla="*/ 83 w 131"/>
              <a:gd name="T1" fmla="*/ 130 h 151"/>
              <a:gd name="T2" fmla="*/ 86 w 131"/>
              <a:gd name="T3" fmla="*/ 136 h 151"/>
              <a:gd name="T4" fmla="*/ 48 w 131"/>
              <a:gd name="T5" fmla="*/ 138 h 151"/>
              <a:gd name="T6" fmla="*/ 45 w 131"/>
              <a:gd name="T7" fmla="*/ 132 h 151"/>
              <a:gd name="T8" fmla="*/ 48 w 131"/>
              <a:gd name="T9" fmla="*/ 130 h 151"/>
              <a:gd name="T10" fmla="*/ 78 w 131"/>
              <a:gd name="T11" fmla="*/ 147 h 151"/>
              <a:gd name="T12" fmla="*/ 57 w 131"/>
              <a:gd name="T13" fmla="*/ 151 h 151"/>
              <a:gd name="T14" fmla="*/ 52 w 131"/>
              <a:gd name="T15" fmla="*/ 143 h 151"/>
              <a:gd name="T16" fmla="*/ 65 w 131"/>
              <a:gd name="T17" fmla="*/ 34 h 151"/>
              <a:gd name="T18" fmla="*/ 82 w 131"/>
              <a:gd name="T19" fmla="*/ 125 h 151"/>
              <a:gd name="T20" fmla="*/ 31 w 131"/>
              <a:gd name="T21" fmla="*/ 68 h 151"/>
              <a:gd name="T22" fmla="*/ 65 w 131"/>
              <a:gd name="T23" fmla="*/ 34 h 151"/>
              <a:gd name="T24" fmla="*/ 72 w 131"/>
              <a:gd name="T25" fmla="*/ 41 h 151"/>
              <a:gd name="T26" fmla="*/ 79 w 131"/>
              <a:gd name="T27" fmla="*/ 45 h 151"/>
              <a:gd name="T28" fmla="*/ 71 w 131"/>
              <a:gd name="T29" fmla="*/ 43 h 151"/>
              <a:gd name="T30" fmla="*/ 50 w 131"/>
              <a:gd name="T31" fmla="*/ 53 h 151"/>
              <a:gd name="T32" fmla="*/ 42 w 131"/>
              <a:gd name="T33" fmla="*/ 68 h 151"/>
              <a:gd name="T34" fmla="*/ 40 w 131"/>
              <a:gd name="T35" fmla="*/ 81 h 151"/>
              <a:gd name="T36" fmla="*/ 38 w 131"/>
              <a:gd name="T37" fmla="*/ 74 h 151"/>
              <a:gd name="T38" fmla="*/ 38 w 131"/>
              <a:gd name="T39" fmla="*/ 60 h 151"/>
              <a:gd name="T40" fmla="*/ 47 w 131"/>
              <a:gd name="T41" fmla="*/ 47 h 151"/>
              <a:gd name="T42" fmla="*/ 65 w 131"/>
              <a:gd name="T43" fmla="*/ 40 h 151"/>
              <a:gd name="T44" fmla="*/ 70 w 131"/>
              <a:gd name="T45" fmla="*/ 40 h 151"/>
              <a:gd name="T46" fmla="*/ 70 w 131"/>
              <a:gd name="T47" fmla="*/ 0 h 151"/>
              <a:gd name="T48" fmla="*/ 66 w 131"/>
              <a:gd name="T49" fmla="*/ 23 h 151"/>
              <a:gd name="T50" fmla="*/ 62 w 131"/>
              <a:gd name="T51" fmla="*/ 0 h 151"/>
              <a:gd name="T52" fmla="*/ 115 w 131"/>
              <a:gd name="T53" fmla="*/ 22 h 151"/>
              <a:gd name="T54" fmla="*/ 93 w 131"/>
              <a:gd name="T55" fmla="*/ 32 h 151"/>
              <a:gd name="T56" fmla="*/ 34 w 131"/>
              <a:gd name="T57" fmla="*/ 102 h 151"/>
              <a:gd name="T58" fmla="*/ 17 w 131"/>
              <a:gd name="T59" fmla="*/ 108 h 151"/>
              <a:gd name="T60" fmla="*/ 34 w 131"/>
              <a:gd name="T61" fmla="*/ 102 h 151"/>
              <a:gd name="T62" fmla="*/ 22 w 131"/>
              <a:gd name="T63" fmla="*/ 16 h 151"/>
              <a:gd name="T64" fmla="*/ 32 w 131"/>
              <a:gd name="T65" fmla="*/ 37 h 151"/>
              <a:gd name="T66" fmla="*/ 22 w 131"/>
              <a:gd name="T67" fmla="*/ 16 h 151"/>
              <a:gd name="T68" fmla="*/ 109 w 131"/>
              <a:gd name="T69" fmla="*/ 114 h 151"/>
              <a:gd name="T70" fmla="*/ 102 w 131"/>
              <a:gd name="T71" fmla="*/ 96 h 151"/>
              <a:gd name="T72" fmla="*/ 97 w 131"/>
              <a:gd name="T73" fmla="*/ 102 h 151"/>
              <a:gd name="T74" fmla="*/ 131 w 131"/>
              <a:gd name="T75" fmla="*/ 69 h 151"/>
              <a:gd name="T76" fmla="*/ 112 w 131"/>
              <a:gd name="T77" fmla="*/ 68 h 151"/>
              <a:gd name="T78" fmla="*/ 131 w 131"/>
              <a:gd name="T79" fmla="*/ 61 h 151"/>
              <a:gd name="T80" fmla="*/ 0 w 131"/>
              <a:gd name="T81" fmla="*/ 69 h 151"/>
              <a:gd name="T82" fmla="*/ 20 w 131"/>
              <a:gd name="T83" fmla="*/ 61 h 151"/>
              <a:gd name="T84" fmla="*/ 20 w 131"/>
              <a:gd name="T85" fmla="*/ 6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1" h="151">
                <a:moveTo>
                  <a:pt x="48" y="130"/>
                </a:moveTo>
                <a:cubicBezTo>
                  <a:pt x="83" y="130"/>
                  <a:pt x="83" y="130"/>
                  <a:pt x="83" y="130"/>
                </a:cubicBezTo>
                <a:cubicBezTo>
                  <a:pt x="84" y="130"/>
                  <a:pt x="86" y="131"/>
                  <a:pt x="86" y="132"/>
                </a:cubicBezTo>
                <a:cubicBezTo>
                  <a:pt x="86" y="136"/>
                  <a:pt x="86" y="136"/>
                  <a:pt x="86" y="136"/>
                </a:cubicBezTo>
                <a:cubicBezTo>
                  <a:pt x="86" y="137"/>
                  <a:pt x="84" y="138"/>
                  <a:pt x="83" y="138"/>
                </a:cubicBezTo>
                <a:cubicBezTo>
                  <a:pt x="48" y="138"/>
                  <a:pt x="48" y="138"/>
                  <a:pt x="48" y="138"/>
                </a:cubicBezTo>
                <a:cubicBezTo>
                  <a:pt x="46" y="138"/>
                  <a:pt x="45" y="137"/>
                  <a:pt x="45" y="136"/>
                </a:cubicBezTo>
                <a:cubicBezTo>
                  <a:pt x="45" y="132"/>
                  <a:pt x="45" y="132"/>
                  <a:pt x="45" y="132"/>
                </a:cubicBezTo>
                <a:cubicBezTo>
                  <a:pt x="45" y="131"/>
                  <a:pt x="46" y="130"/>
                  <a:pt x="48" y="130"/>
                </a:cubicBezTo>
                <a:cubicBezTo>
                  <a:pt x="48" y="130"/>
                  <a:pt x="48" y="130"/>
                  <a:pt x="48" y="130"/>
                </a:cubicBezTo>
                <a:close/>
                <a:moveTo>
                  <a:pt x="78" y="143"/>
                </a:moveTo>
                <a:cubicBezTo>
                  <a:pt x="78" y="147"/>
                  <a:pt x="78" y="147"/>
                  <a:pt x="78" y="147"/>
                </a:cubicBezTo>
                <a:cubicBezTo>
                  <a:pt x="78" y="149"/>
                  <a:pt x="76" y="151"/>
                  <a:pt x="74" y="151"/>
                </a:cubicBezTo>
                <a:cubicBezTo>
                  <a:pt x="57" y="151"/>
                  <a:pt x="57" y="151"/>
                  <a:pt x="57" y="151"/>
                </a:cubicBezTo>
                <a:cubicBezTo>
                  <a:pt x="54" y="151"/>
                  <a:pt x="52" y="149"/>
                  <a:pt x="52" y="147"/>
                </a:cubicBezTo>
                <a:cubicBezTo>
                  <a:pt x="52" y="143"/>
                  <a:pt x="52" y="143"/>
                  <a:pt x="52" y="143"/>
                </a:cubicBezTo>
                <a:cubicBezTo>
                  <a:pt x="78" y="143"/>
                  <a:pt x="78" y="143"/>
                  <a:pt x="78" y="143"/>
                </a:cubicBezTo>
                <a:close/>
                <a:moveTo>
                  <a:pt x="65" y="34"/>
                </a:moveTo>
                <a:cubicBezTo>
                  <a:pt x="84" y="34"/>
                  <a:pt x="99" y="49"/>
                  <a:pt x="99" y="68"/>
                </a:cubicBezTo>
                <a:cubicBezTo>
                  <a:pt x="99" y="89"/>
                  <a:pt x="82" y="94"/>
                  <a:pt x="82" y="125"/>
                </a:cubicBezTo>
                <a:cubicBezTo>
                  <a:pt x="49" y="125"/>
                  <a:pt x="49" y="125"/>
                  <a:pt x="49" y="125"/>
                </a:cubicBezTo>
                <a:cubicBezTo>
                  <a:pt x="49" y="94"/>
                  <a:pt x="31" y="89"/>
                  <a:pt x="31" y="68"/>
                </a:cubicBezTo>
                <a:cubicBezTo>
                  <a:pt x="31" y="49"/>
                  <a:pt x="47" y="34"/>
                  <a:pt x="65" y="34"/>
                </a:cubicBezTo>
                <a:cubicBezTo>
                  <a:pt x="65" y="34"/>
                  <a:pt x="65" y="34"/>
                  <a:pt x="65" y="34"/>
                </a:cubicBezTo>
                <a:close/>
                <a:moveTo>
                  <a:pt x="70" y="40"/>
                </a:moveTo>
                <a:cubicBezTo>
                  <a:pt x="72" y="41"/>
                  <a:pt x="72" y="41"/>
                  <a:pt x="72" y="41"/>
                </a:cubicBezTo>
                <a:cubicBezTo>
                  <a:pt x="76" y="42"/>
                  <a:pt x="80" y="44"/>
                  <a:pt x="83" y="46"/>
                </a:cubicBezTo>
                <a:cubicBezTo>
                  <a:pt x="82" y="46"/>
                  <a:pt x="80" y="45"/>
                  <a:pt x="79" y="45"/>
                </a:cubicBezTo>
                <a:cubicBezTo>
                  <a:pt x="76" y="44"/>
                  <a:pt x="76" y="44"/>
                  <a:pt x="76" y="44"/>
                </a:cubicBezTo>
                <a:cubicBezTo>
                  <a:pt x="74" y="44"/>
                  <a:pt x="73" y="44"/>
                  <a:pt x="71" y="43"/>
                </a:cubicBezTo>
                <a:cubicBezTo>
                  <a:pt x="69" y="44"/>
                  <a:pt x="66" y="44"/>
                  <a:pt x="64" y="45"/>
                </a:cubicBezTo>
                <a:cubicBezTo>
                  <a:pt x="59" y="46"/>
                  <a:pt x="54" y="49"/>
                  <a:pt x="50" y="53"/>
                </a:cubicBezTo>
                <a:cubicBezTo>
                  <a:pt x="49" y="55"/>
                  <a:pt x="49" y="55"/>
                  <a:pt x="49" y="55"/>
                </a:cubicBezTo>
                <a:cubicBezTo>
                  <a:pt x="45" y="59"/>
                  <a:pt x="43" y="63"/>
                  <a:pt x="42" y="68"/>
                </a:cubicBezTo>
                <a:cubicBezTo>
                  <a:pt x="41" y="72"/>
                  <a:pt x="41" y="72"/>
                  <a:pt x="41" y="72"/>
                </a:cubicBezTo>
                <a:cubicBezTo>
                  <a:pt x="40" y="75"/>
                  <a:pt x="40" y="78"/>
                  <a:pt x="40" y="81"/>
                </a:cubicBezTo>
                <a:cubicBezTo>
                  <a:pt x="40" y="80"/>
                  <a:pt x="39" y="78"/>
                  <a:pt x="38" y="77"/>
                </a:cubicBezTo>
                <a:cubicBezTo>
                  <a:pt x="38" y="74"/>
                  <a:pt x="38" y="74"/>
                  <a:pt x="38" y="74"/>
                </a:cubicBezTo>
                <a:cubicBezTo>
                  <a:pt x="37" y="70"/>
                  <a:pt x="37" y="66"/>
                  <a:pt x="38" y="62"/>
                </a:cubicBezTo>
                <a:cubicBezTo>
                  <a:pt x="38" y="60"/>
                  <a:pt x="38" y="60"/>
                  <a:pt x="38" y="60"/>
                </a:cubicBezTo>
                <a:cubicBezTo>
                  <a:pt x="40" y="56"/>
                  <a:pt x="42" y="53"/>
                  <a:pt x="45" y="49"/>
                </a:cubicBezTo>
                <a:cubicBezTo>
                  <a:pt x="47" y="47"/>
                  <a:pt x="47" y="47"/>
                  <a:pt x="47" y="47"/>
                </a:cubicBezTo>
                <a:cubicBezTo>
                  <a:pt x="50" y="44"/>
                  <a:pt x="54" y="42"/>
                  <a:pt x="58" y="41"/>
                </a:cubicBezTo>
                <a:cubicBezTo>
                  <a:pt x="61" y="40"/>
                  <a:pt x="63" y="40"/>
                  <a:pt x="65" y="40"/>
                </a:cubicBezTo>
                <a:cubicBezTo>
                  <a:pt x="67" y="40"/>
                  <a:pt x="68" y="40"/>
                  <a:pt x="70" y="40"/>
                </a:cubicBezTo>
                <a:cubicBezTo>
                  <a:pt x="70" y="40"/>
                  <a:pt x="70" y="40"/>
                  <a:pt x="70" y="40"/>
                </a:cubicBezTo>
                <a:close/>
                <a:moveTo>
                  <a:pt x="62" y="0"/>
                </a:moveTo>
                <a:cubicBezTo>
                  <a:pt x="70" y="0"/>
                  <a:pt x="70" y="0"/>
                  <a:pt x="70" y="0"/>
                </a:cubicBezTo>
                <a:cubicBezTo>
                  <a:pt x="70" y="23"/>
                  <a:pt x="70" y="23"/>
                  <a:pt x="70" y="23"/>
                </a:cubicBezTo>
                <a:cubicBezTo>
                  <a:pt x="68" y="23"/>
                  <a:pt x="67" y="23"/>
                  <a:pt x="66" y="23"/>
                </a:cubicBezTo>
                <a:cubicBezTo>
                  <a:pt x="64" y="23"/>
                  <a:pt x="63" y="23"/>
                  <a:pt x="62" y="23"/>
                </a:cubicBezTo>
                <a:cubicBezTo>
                  <a:pt x="62" y="0"/>
                  <a:pt x="62" y="0"/>
                  <a:pt x="62" y="0"/>
                </a:cubicBezTo>
                <a:close/>
                <a:moveTo>
                  <a:pt x="109" y="16"/>
                </a:moveTo>
                <a:cubicBezTo>
                  <a:pt x="115" y="22"/>
                  <a:pt x="115" y="22"/>
                  <a:pt x="115" y="22"/>
                </a:cubicBezTo>
                <a:cubicBezTo>
                  <a:pt x="99" y="37"/>
                  <a:pt x="99" y="37"/>
                  <a:pt x="99" y="37"/>
                </a:cubicBezTo>
                <a:cubicBezTo>
                  <a:pt x="97" y="35"/>
                  <a:pt x="95" y="33"/>
                  <a:pt x="93" y="32"/>
                </a:cubicBezTo>
                <a:cubicBezTo>
                  <a:pt x="109" y="16"/>
                  <a:pt x="109" y="16"/>
                  <a:pt x="109" y="16"/>
                </a:cubicBezTo>
                <a:close/>
                <a:moveTo>
                  <a:pt x="34" y="102"/>
                </a:moveTo>
                <a:cubicBezTo>
                  <a:pt x="22" y="114"/>
                  <a:pt x="22" y="114"/>
                  <a:pt x="22" y="114"/>
                </a:cubicBezTo>
                <a:cubicBezTo>
                  <a:pt x="17" y="108"/>
                  <a:pt x="17" y="108"/>
                  <a:pt x="17" y="108"/>
                </a:cubicBezTo>
                <a:cubicBezTo>
                  <a:pt x="29" y="96"/>
                  <a:pt x="29" y="96"/>
                  <a:pt x="29" y="96"/>
                </a:cubicBezTo>
                <a:cubicBezTo>
                  <a:pt x="31" y="98"/>
                  <a:pt x="32" y="100"/>
                  <a:pt x="34" y="102"/>
                </a:cubicBezTo>
                <a:cubicBezTo>
                  <a:pt x="34" y="102"/>
                  <a:pt x="34" y="102"/>
                  <a:pt x="34" y="102"/>
                </a:cubicBezTo>
                <a:close/>
                <a:moveTo>
                  <a:pt x="22" y="16"/>
                </a:moveTo>
                <a:cubicBezTo>
                  <a:pt x="17" y="22"/>
                  <a:pt x="17" y="22"/>
                  <a:pt x="17" y="22"/>
                </a:cubicBezTo>
                <a:cubicBezTo>
                  <a:pt x="32" y="37"/>
                  <a:pt x="32" y="37"/>
                  <a:pt x="32" y="37"/>
                </a:cubicBezTo>
                <a:cubicBezTo>
                  <a:pt x="34" y="35"/>
                  <a:pt x="36" y="33"/>
                  <a:pt x="38" y="32"/>
                </a:cubicBezTo>
                <a:cubicBezTo>
                  <a:pt x="22" y="16"/>
                  <a:pt x="22" y="16"/>
                  <a:pt x="22" y="16"/>
                </a:cubicBezTo>
                <a:close/>
                <a:moveTo>
                  <a:pt x="97" y="102"/>
                </a:moveTo>
                <a:cubicBezTo>
                  <a:pt x="109" y="114"/>
                  <a:pt x="109" y="114"/>
                  <a:pt x="109" y="114"/>
                </a:cubicBezTo>
                <a:cubicBezTo>
                  <a:pt x="115" y="108"/>
                  <a:pt x="115" y="108"/>
                  <a:pt x="115" y="108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1" y="98"/>
                  <a:pt x="99" y="100"/>
                  <a:pt x="97" y="102"/>
                </a:cubicBezTo>
                <a:cubicBezTo>
                  <a:pt x="97" y="102"/>
                  <a:pt x="97" y="102"/>
                  <a:pt x="97" y="102"/>
                </a:cubicBezTo>
                <a:close/>
                <a:moveTo>
                  <a:pt x="131" y="61"/>
                </a:moveTo>
                <a:cubicBezTo>
                  <a:pt x="131" y="69"/>
                  <a:pt x="131" y="69"/>
                  <a:pt x="131" y="69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9"/>
                  <a:pt x="112" y="68"/>
                  <a:pt x="112" y="68"/>
                </a:cubicBezTo>
                <a:cubicBezTo>
                  <a:pt x="112" y="66"/>
                  <a:pt x="111" y="63"/>
                  <a:pt x="111" y="61"/>
                </a:cubicBezTo>
                <a:cubicBezTo>
                  <a:pt x="131" y="61"/>
                  <a:pt x="131" y="61"/>
                  <a:pt x="131" y="61"/>
                </a:cubicBezTo>
                <a:close/>
                <a:moveTo>
                  <a:pt x="20" y="69"/>
                </a:moveTo>
                <a:cubicBezTo>
                  <a:pt x="0" y="69"/>
                  <a:pt x="0" y="69"/>
                  <a:pt x="0" y="69"/>
                </a:cubicBezTo>
                <a:cubicBezTo>
                  <a:pt x="0" y="61"/>
                  <a:pt x="0" y="61"/>
                  <a:pt x="0" y="61"/>
                </a:cubicBezTo>
                <a:cubicBezTo>
                  <a:pt x="20" y="61"/>
                  <a:pt x="20" y="61"/>
                  <a:pt x="20" y="61"/>
                </a:cubicBezTo>
                <a:cubicBezTo>
                  <a:pt x="20" y="63"/>
                  <a:pt x="20" y="66"/>
                  <a:pt x="20" y="68"/>
                </a:cubicBezTo>
                <a:cubicBezTo>
                  <a:pt x="20" y="68"/>
                  <a:pt x="20" y="69"/>
                  <a:pt x="20" y="69"/>
                </a:cubicBezTo>
                <a:cubicBezTo>
                  <a:pt x="20" y="69"/>
                  <a:pt x="20" y="69"/>
                  <a:pt x="20" y="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Oval 23"/>
          <p:cNvSpPr/>
          <p:nvPr/>
        </p:nvSpPr>
        <p:spPr bwMode="auto">
          <a:xfrm>
            <a:off x="1220470" y="1926590"/>
            <a:ext cx="825500" cy="841375"/>
          </a:xfrm>
          <a:prstGeom prst="ellipse">
            <a:avLst/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5" name="Oval 23"/>
          <p:cNvSpPr/>
          <p:nvPr/>
        </p:nvSpPr>
        <p:spPr bwMode="auto">
          <a:xfrm>
            <a:off x="4702810" y="1910715"/>
            <a:ext cx="848995" cy="843280"/>
          </a:xfrm>
          <a:prstGeom prst="ellipse">
            <a:avLst/>
          </a:prstGeom>
          <a:solidFill>
            <a:srgbClr val="4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4" name="KSO_Shape"/>
          <p:cNvSpPr/>
          <p:nvPr/>
        </p:nvSpPr>
        <p:spPr bwMode="auto">
          <a:xfrm>
            <a:off x="3154680" y="2117090"/>
            <a:ext cx="375285" cy="432435"/>
          </a:xfrm>
          <a:custGeom>
            <a:avLst/>
            <a:gdLst>
              <a:gd name="T0" fmla="*/ 1653629 w 1093788"/>
              <a:gd name="T1" fmla="*/ 328999 h 1031876"/>
              <a:gd name="T2" fmla="*/ 1761157 w 1093788"/>
              <a:gd name="T3" fmla="*/ 342428 h 1031876"/>
              <a:gd name="T4" fmla="*/ 1817687 w 1093788"/>
              <a:gd name="T5" fmla="*/ 385479 h 1031876"/>
              <a:gd name="T6" fmla="*/ 1841801 w 1093788"/>
              <a:gd name="T7" fmla="*/ 469208 h 1031876"/>
              <a:gd name="T8" fmla="*/ 1682883 w 1093788"/>
              <a:gd name="T9" fmla="*/ 1708975 h 1031876"/>
              <a:gd name="T10" fmla="*/ 1651257 w 1093788"/>
              <a:gd name="T11" fmla="*/ 1780462 h 1031876"/>
              <a:gd name="T12" fmla="*/ 1585635 w 1093788"/>
              <a:gd name="T13" fmla="*/ 1795866 h 1031876"/>
              <a:gd name="T14" fmla="*/ 1529895 w 1093788"/>
              <a:gd name="T15" fmla="*/ 1754790 h 1031876"/>
              <a:gd name="T16" fmla="*/ 1465852 w 1093788"/>
              <a:gd name="T17" fmla="*/ 1719243 h 1031876"/>
              <a:gd name="T18" fmla="*/ 1428297 w 1093788"/>
              <a:gd name="T19" fmla="*/ 1784412 h 1031876"/>
              <a:gd name="T20" fmla="*/ 1361883 w 1093788"/>
              <a:gd name="T21" fmla="*/ 1793891 h 1031876"/>
              <a:gd name="T22" fmla="*/ 1309701 w 1093788"/>
              <a:gd name="T23" fmla="*/ 1748076 h 1031876"/>
              <a:gd name="T24" fmla="*/ 1302980 w 1093788"/>
              <a:gd name="T25" fmla="*/ 527268 h 1031876"/>
              <a:gd name="T26" fmla="*/ 990677 w 1093788"/>
              <a:gd name="T27" fmla="*/ 834938 h 1031876"/>
              <a:gd name="T28" fmla="*/ 938891 w 1093788"/>
              <a:gd name="T29" fmla="*/ 813216 h 1031876"/>
              <a:gd name="T30" fmla="*/ 917939 w 1093788"/>
              <a:gd name="T31" fmla="*/ 761477 h 1031876"/>
              <a:gd name="T32" fmla="*/ 1241705 w 1093788"/>
              <a:gd name="T33" fmla="*/ 355857 h 1031876"/>
              <a:gd name="T34" fmla="*/ 1298237 w 1093788"/>
              <a:gd name="T35" fmla="*/ 330974 h 1031876"/>
              <a:gd name="T36" fmla="*/ 992588 w 1093788"/>
              <a:gd name="T37" fmla="*/ 469658 h 1031876"/>
              <a:gd name="T38" fmla="*/ 991402 w 1093788"/>
              <a:gd name="T39" fmla="*/ 520706 h 1031876"/>
              <a:gd name="T40" fmla="*/ 796906 w 1093788"/>
              <a:gd name="T41" fmla="*/ 750615 h 1031876"/>
              <a:gd name="T42" fmla="*/ 764488 w 1093788"/>
              <a:gd name="T43" fmla="*/ 755757 h 1031876"/>
              <a:gd name="T44" fmla="*/ 715865 w 1093788"/>
              <a:gd name="T45" fmla="*/ 714605 h 1031876"/>
              <a:gd name="T46" fmla="*/ 194443 w 1093788"/>
              <a:gd name="T47" fmla="*/ 589559 h 1031876"/>
              <a:gd name="T48" fmla="*/ 68733 w 1093788"/>
              <a:gd name="T49" fmla="*/ 474407 h 1031876"/>
              <a:gd name="T50" fmla="*/ 99567 w 1093788"/>
              <a:gd name="T51" fmla="*/ 400409 h 1031876"/>
              <a:gd name="T52" fmla="*/ 164003 w 1093788"/>
              <a:gd name="T53" fmla="*/ 364794 h 1031876"/>
              <a:gd name="T54" fmla="*/ 575528 w 1093788"/>
              <a:gd name="T55" fmla="*/ 356484 h 1031876"/>
              <a:gd name="T56" fmla="*/ 648266 w 1093788"/>
              <a:gd name="T57" fmla="*/ 371917 h 1031876"/>
              <a:gd name="T58" fmla="*/ 703215 w 1093788"/>
              <a:gd name="T59" fmla="*/ 424151 h 1031876"/>
              <a:gd name="T60" fmla="*/ 795720 w 1093788"/>
              <a:gd name="T61" fmla="*/ 569773 h 1031876"/>
              <a:gd name="T62" fmla="*/ 934476 w 1093788"/>
              <a:gd name="T63" fmla="*/ 434836 h 1031876"/>
              <a:gd name="T64" fmla="*/ 459305 w 1093788"/>
              <a:gd name="T65" fmla="*/ 34770 h 1031876"/>
              <a:gd name="T66" fmla="*/ 515441 w 1093788"/>
              <a:gd name="T67" fmla="*/ 66823 h 1031876"/>
              <a:gd name="T68" fmla="*/ 552994 w 1093788"/>
              <a:gd name="T69" fmla="*/ 119057 h 1031876"/>
              <a:gd name="T70" fmla="*/ 564064 w 1093788"/>
              <a:gd name="T71" fmla="*/ 185141 h 1031876"/>
              <a:gd name="T72" fmla="*/ 546275 w 1093788"/>
              <a:gd name="T73" fmla="*/ 248850 h 1031876"/>
              <a:gd name="T74" fmla="*/ 504766 w 1093788"/>
              <a:gd name="T75" fmla="*/ 297522 h 1031876"/>
              <a:gd name="T76" fmla="*/ 445073 w 1093788"/>
              <a:gd name="T77" fmla="*/ 324036 h 1031876"/>
              <a:gd name="T78" fmla="*/ 377869 w 1093788"/>
              <a:gd name="T79" fmla="*/ 322057 h 1031876"/>
              <a:gd name="T80" fmla="*/ 319759 w 1093788"/>
              <a:gd name="T81" fmla="*/ 292775 h 1031876"/>
              <a:gd name="T82" fmla="*/ 280227 w 1093788"/>
              <a:gd name="T83" fmla="*/ 242124 h 1031876"/>
              <a:gd name="T84" fmla="*/ 265600 w 1093788"/>
              <a:gd name="T85" fmla="*/ 177226 h 1031876"/>
              <a:gd name="T86" fmla="*/ 280227 w 1093788"/>
              <a:gd name="T87" fmla="*/ 112726 h 1031876"/>
              <a:gd name="T88" fmla="*/ 319759 w 1093788"/>
              <a:gd name="T89" fmla="*/ 62074 h 1031876"/>
              <a:gd name="T90" fmla="*/ 377869 w 1093788"/>
              <a:gd name="T91" fmla="*/ 32396 h 1031876"/>
              <a:gd name="T92" fmla="*/ 1508042 w 1093788"/>
              <a:gd name="T93" fmla="*/ 789 h 1031876"/>
              <a:gd name="T94" fmla="*/ 1570449 w 1093788"/>
              <a:gd name="T95" fmla="*/ 21722 h 1031876"/>
              <a:gd name="T96" fmla="*/ 1616662 w 1093788"/>
              <a:gd name="T97" fmla="*/ 65957 h 1031876"/>
              <a:gd name="T98" fmla="*/ 1640756 w 1093788"/>
              <a:gd name="T99" fmla="*/ 126780 h 1031876"/>
              <a:gd name="T100" fmla="*/ 1636017 w 1093788"/>
              <a:gd name="T101" fmla="*/ 193528 h 1031876"/>
              <a:gd name="T102" fmla="*/ 1603628 w 1093788"/>
              <a:gd name="T103" fmla="*/ 249613 h 1031876"/>
              <a:gd name="T104" fmla="*/ 1551096 w 1093788"/>
              <a:gd name="T105" fmla="*/ 287132 h 1031876"/>
              <a:gd name="T106" fmla="*/ 1485134 w 1093788"/>
              <a:gd name="T107" fmla="*/ 298191 h 1031876"/>
              <a:gd name="T108" fmla="*/ 1421937 w 1093788"/>
              <a:gd name="T109" fmla="*/ 280419 h 1031876"/>
              <a:gd name="T110" fmla="*/ 1373749 w 1093788"/>
              <a:gd name="T111" fmla="*/ 238949 h 1031876"/>
              <a:gd name="T112" fmla="*/ 1346891 w 1093788"/>
              <a:gd name="T113" fmla="*/ 179310 h 1031876"/>
              <a:gd name="T114" fmla="*/ 1348470 w 1093788"/>
              <a:gd name="T115" fmla="*/ 112167 h 1031876"/>
              <a:gd name="T116" fmla="*/ 1378094 w 1093788"/>
              <a:gd name="T117" fmla="*/ 54110 h 1031876"/>
              <a:gd name="T118" fmla="*/ 1428255 w 1093788"/>
              <a:gd name="T119" fmla="*/ 14613 h 103187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093788" h="1031876">
                <a:moveTo>
                  <a:pt x="966256" y="322490"/>
                </a:moveTo>
                <a:lnTo>
                  <a:pt x="966256" y="508000"/>
                </a:lnTo>
                <a:lnTo>
                  <a:pt x="988453" y="508000"/>
                </a:lnTo>
                <a:lnTo>
                  <a:pt x="983733" y="322490"/>
                </a:lnTo>
                <a:lnTo>
                  <a:pt x="966256" y="322490"/>
                </a:lnTo>
                <a:close/>
                <a:moveTo>
                  <a:pt x="757888" y="188913"/>
                </a:moveTo>
                <a:lnTo>
                  <a:pt x="764925" y="188913"/>
                </a:lnTo>
                <a:lnTo>
                  <a:pt x="857078" y="188913"/>
                </a:lnTo>
                <a:lnTo>
                  <a:pt x="949459" y="188913"/>
                </a:lnTo>
                <a:lnTo>
                  <a:pt x="963986" y="189140"/>
                </a:lnTo>
                <a:lnTo>
                  <a:pt x="971022" y="189367"/>
                </a:lnTo>
                <a:lnTo>
                  <a:pt x="977832" y="189820"/>
                </a:lnTo>
                <a:lnTo>
                  <a:pt x="983960" y="190728"/>
                </a:lnTo>
                <a:lnTo>
                  <a:pt x="990088" y="191408"/>
                </a:lnTo>
                <a:lnTo>
                  <a:pt x="995763" y="192315"/>
                </a:lnTo>
                <a:lnTo>
                  <a:pt x="1001210" y="193676"/>
                </a:lnTo>
                <a:lnTo>
                  <a:pt x="1006431" y="194810"/>
                </a:lnTo>
                <a:lnTo>
                  <a:pt x="1011198" y="196624"/>
                </a:lnTo>
                <a:lnTo>
                  <a:pt x="1015964" y="198438"/>
                </a:lnTo>
                <a:lnTo>
                  <a:pt x="1020277" y="200253"/>
                </a:lnTo>
                <a:lnTo>
                  <a:pt x="1024362" y="202520"/>
                </a:lnTo>
                <a:lnTo>
                  <a:pt x="1028221" y="205015"/>
                </a:lnTo>
                <a:lnTo>
                  <a:pt x="1031626" y="207736"/>
                </a:lnTo>
                <a:lnTo>
                  <a:pt x="1035257" y="210685"/>
                </a:lnTo>
                <a:lnTo>
                  <a:pt x="1038208" y="213860"/>
                </a:lnTo>
                <a:lnTo>
                  <a:pt x="1040932" y="217488"/>
                </a:lnTo>
                <a:lnTo>
                  <a:pt x="1043656" y="221344"/>
                </a:lnTo>
                <a:lnTo>
                  <a:pt x="1045925" y="225199"/>
                </a:lnTo>
                <a:lnTo>
                  <a:pt x="1048195" y="229735"/>
                </a:lnTo>
                <a:lnTo>
                  <a:pt x="1050238" y="234497"/>
                </a:lnTo>
                <a:lnTo>
                  <a:pt x="1051827" y="239486"/>
                </a:lnTo>
                <a:lnTo>
                  <a:pt x="1053416" y="244703"/>
                </a:lnTo>
                <a:lnTo>
                  <a:pt x="1054551" y="250372"/>
                </a:lnTo>
                <a:lnTo>
                  <a:pt x="1055912" y="256495"/>
                </a:lnTo>
                <a:lnTo>
                  <a:pt x="1056593" y="262619"/>
                </a:lnTo>
                <a:lnTo>
                  <a:pt x="1057501" y="269422"/>
                </a:lnTo>
                <a:lnTo>
                  <a:pt x="1058182" y="276679"/>
                </a:lnTo>
                <a:lnTo>
                  <a:pt x="1058409" y="283937"/>
                </a:lnTo>
                <a:lnTo>
                  <a:pt x="1058636" y="291874"/>
                </a:lnTo>
                <a:lnTo>
                  <a:pt x="1058863" y="300038"/>
                </a:lnTo>
                <a:lnTo>
                  <a:pt x="1058863" y="508000"/>
                </a:lnTo>
                <a:lnTo>
                  <a:pt x="1093788" y="508000"/>
                </a:lnTo>
                <a:lnTo>
                  <a:pt x="1093788" y="604838"/>
                </a:lnTo>
                <a:lnTo>
                  <a:pt x="966256" y="604838"/>
                </a:lnTo>
                <a:lnTo>
                  <a:pt x="966256" y="981303"/>
                </a:lnTo>
                <a:lnTo>
                  <a:pt x="965802" y="987426"/>
                </a:lnTo>
                <a:lnTo>
                  <a:pt x="965121" y="993323"/>
                </a:lnTo>
                <a:lnTo>
                  <a:pt x="963759" y="998765"/>
                </a:lnTo>
                <a:lnTo>
                  <a:pt x="962170" y="1003755"/>
                </a:lnTo>
                <a:lnTo>
                  <a:pt x="960127" y="1008290"/>
                </a:lnTo>
                <a:lnTo>
                  <a:pt x="957630" y="1012373"/>
                </a:lnTo>
                <a:lnTo>
                  <a:pt x="954680" y="1016228"/>
                </a:lnTo>
                <a:lnTo>
                  <a:pt x="951729" y="1019403"/>
                </a:lnTo>
                <a:lnTo>
                  <a:pt x="948097" y="1022351"/>
                </a:lnTo>
                <a:lnTo>
                  <a:pt x="944466" y="1024846"/>
                </a:lnTo>
                <a:lnTo>
                  <a:pt x="940607" y="1027114"/>
                </a:lnTo>
                <a:lnTo>
                  <a:pt x="936294" y="1028928"/>
                </a:lnTo>
                <a:lnTo>
                  <a:pt x="932436" y="1030062"/>
                </a:lnTo>
                <a:lnTo>
                  <a:pt x="927896" y="1031196"/>
                </a:lnTo>
                <a:lnTo>
                  <a:pt x="923583" y="1031649"/>
                </a:lnTo>
                <a:lnTo>
                  <a:pt x="919271" y="1031876"/>
                </a:lnTo>
                <a:lnTo>
                  <a:pt x="914958" y="1031649"/>
                </a:lnTo>
                <a:lnTo>
                  <a:pt x="910419" y="1031196"/>
                </a:lnTo>
                <a:lnTo>
                  <a:pt x="906106" y="1029835"/>
                </a:lnTo>
                <a:lnTo>
                  <a:pt x="902020" y="1028701"/>
                </a:lnTo>
                <a:lnTo>
                  <a:pt x="897935" y="1026660"/>
                </a:lnTo>
                <a:lnTo>
                  <a:pt x="894303" y="1024619"/>
                </a:lnTo>
                <a:lnTo>
                  <a:pt x="890444" y="1021898"/>
                </a:lnTo>
                <a:lnTo>
                  <a:pt x="887040" y="1018949"/>
                </a:lnTo>
                <a:lnTo>
                  <a:pt x="883862" y="1015774"/>
                </a:lnTo>
                <a:lnTo>
                  <a:pt x="880911" y="1011919"/>
                </a:lnTo>
                <a:lnTo>
                  <a:pt x="878415" y="1007610"/>
                </a:lnTo>
                <a:lnTo>
                  <a:pt x="876372" y="1003301"/>
                </a:lnTo>
                <a:lnTo>
                  <a:pt x="874783" y="998312"/>
                </a:lnTo>
                <a:lnTo>
                  <a:pt x="873194" y="993096"/>
                </a:lnTo>
                <a:lnTo>
                  <a:pt x="872513" y="987199"/>
                </a:lnTo>
                <a:lnTo>
                  <a:pt x="872286" y="981303"/>
                </a:lnTo>
                <a:lnTo>
                  <a:pt x="866699" y="604838"/>
                </a:lnTo>
                <a:lnTo>
                  <a:pt x="847681" y="604838"/>
                </a:lnTo>
                <a:lnTo>
                  <a:pt x="841871" y="981303"/>
                </a:lnTo>
                <a:lnTo>
                  <a:pt x="841644" y="987199"/>
                </a:lnTo>
                <a:lnTo>
                  <a:pt x="840963" y="993096"/>
                </a:lnTo>
                <a:lnTo>
                  <a:pt x="839601" y="998312"/>
                </a:lnTo>
                <a:lnTo>
                  <a:pt x="837785" y="1003301"/>
                </a:lnTo>
                <a:lnTo>
                  <a:pt x="835515" y="1007610"/>
                </a:lnTo>
                <a:lnTo>
                  <a:pt x="833019" y="1011919"/>
                </a:lnTo>
                <a:lnTo>
                  <a:pt x="830295" y="1015774"/>
                </a:lnTo>
                <a:lnTo>
                  <a:pt x="827117" y="1018949"/>
                </a:lnTo>
                <a:lnTo>
                  <a:pt x="823712" y="1021898"/>
                </a:lnTo>
                <a:lnTo>
                  <a:pt x="820081" y="1024619"/>
                </a:lnTo>
                <a:lnTo>
                  <a:pt x="816222" y="1026660"/>
                </a:lnTo>
                <a:lnTo>
                  <a:pt x="812137" y="1028701"/>
                </a:lnTo>
                <a:lnTo>
                  <a:pt x="807824" y="1029835"/>
                </a:lnTo>
                <a:lnTo>
                  <a:pt x="803738" y="1031196"/>
                </a:lnTo>
                <a:lnTo>
                  <a:pt x="799199" y="1031649"/>
                </a:lnTo>
                <a:lnTo>
                  <a:pt x="794886" y="1031876"/>
                </a:lnTo>
                <a:lnTo>
                  <a:pt x="790346" y="1031649"/>
                </a:lnTo>
                <a:lnTo>
                  <a:pt x="786261" y="1031196"/>
                </a:lnTo>
                <a:lnTo>
                  <a:pt x="781948" y="1030062"/>
                </a:lnTo>
                <a:lnTo>
                  <a:pt x="777636" y="1028928"/>
                </a:lnTo>
                <a:lnTo>
                  <a:pt x="773777" y="1027114"/>
                </a:lnTo>
                <a:lnTo>
                  <a:pt x="769691" y="1024846"/>
                </a:lnTo>
                <a:lnTo>
                  <a:pt x="766060" y="1022351"/>
                </a:lnTo>
                <a:lnTo>
                  <a:pt x="762655" y="1019403"/>
                </a:lnTo>
                <a:lnTo>
                  <a:pt x="759477" y="1016228"/>
                </a:lnTo>
                <a:lnTo>
                  <a:pt x="756527" y="1012373"/>
                </a:lnTo>
                <a:lnTo>
                  <a:pt x="754030" y="1008290"/>
                </a:lnTo>
                <a:lnTo>
                  <a:pt x="751987" y="1003755"/>
                </a:lnTo>
                <a:lnTo>
                  <a:pt x="750398" y="998765"/>
                </a:lnTo>
                <a:lnTo>
                  <a:pt x="749036" y="993323"/>
                </a:lnTo>
                <a:lnTo>
                  <a:pt x="748355" y="987426"/>
                </a:lnTo>
                <a:lnTo>
                  <a:pt x="748128" y="981303"/>
                </a:lnTo>
                <a:lnTo>
                  <a:pt x="748128" y="604838"/>
                </a:lnTo>
                <a:lnTo>
                  <a:pt x="0" y="604838"/>
                </a:lnTo>
                <a:lnTo>
                  <a:pt x="0" y="508000"/>
                </a:lnTo>
                <a:lnTo>
                  <a:pt x="748128" y="508000"/>
                </a:lnTo>
                <a:lnTo>
                  <a:pt x="748128" y="302760"/>
                </a:lnTo>
                <a:lnTo>
                  <a:pt x="597414" y="465138"/>
                </a:lnTo>
                <a:lnTo>
                  <a:pt x="594009" y="468540"/>
                </a:lnTo>
                <a:lnTo>
                  <a:pt x="590831" y="471262"/>
                </a:lnTo>
                <a:lnTo>
                  <a:pt x="587427" y="473756"/>
                </a:lnTo>
                <a:lnTo>
                  <a:pt x="583568" y="475797"/>
                </a:lnTo>
                <a:lnTo>
                  <a:pt x="580163" y="477385"/>
                </a:lnTo>
                <a:lnTo>
                  <a:pt x="576305" y="478519"/>
                </a:lnTo>
                <a:lnTo>
                  <a:pt x="572673" y="478972"/>
                </a:lnTo>
                <a:lnTo>
                  <a:pt x="568814" y="479426"/>
                </a:lnTo>
                <a:lnTo>
                  <a:pt x="565183" y="479199"/>
                </a:lnTo>
                <a:lnTo>
                  <a:pt x="561324" y="478972"/>
                </a:lnTo>
                <a:lnTo>
                  <a:pt x="557919" y="478065"/>
                </a:lnTo>
                <a:lnTo>
                  <a:pt x="554515" y="476931"/>
                </a:lnTo>
                <a:lnTo>
                  <a:pt x="550883" y="475571"/>
                </a:lnTo>
                <a:lnTo>
                  <a:pt x="547705" y="473756"/>
                </a:lnTo>
                <a:lnTo>
                  <a:pt x="544755" y="471715"/>
                </a:lnTo>
                <a:lnTo>
                  <a:pt x="541804" y="469447"/>
                </a:lnTo>
                <a:lnTo>
                  <a:pt x="539080" y="466953"/>
                </a:lnTo>
                <a:lnTo>
                  <a:pt x="536583" y="464685"/>
                </a:lnTo>
                <a:lnTo>
                  <a:pt x="534314" y="461510"/>
                </a:lnTo>
                <a:lnTo>
                  <a:pt x="532271" y="458562"/>
                </a:lnTo>
                <a:lnTo>
                  <a:pt x="530455" y="455387"/>
                </a:lnTo>
                <a:lnTo>
                  <a:pt x="529320" y="451758"/>
                </a:lnTo>
                <a:lnTo>
                  <a:pt x="527958" y="448356"/>
                </a:lnTo>
                <a:lnTo>
                  <a:pt x="527504" y="444728"/>
                </a:lnTo>
                <a:lnTo>
                  <a:pt x="527050" y="440872"/>
                </a:lnTo>
                <a:lnTo>
                  <a:pt x="527050" y="437244"/>
                </a:lnTo>
                <a:lnTo>
                  <a:pt x="527504" y="433162"/>
                </a:lnTo>
                <a:lnTo>
                  <a:pt x="528412" y="429079"/>
                </a:lnTo>
                <a:lnTo>
                  <a:pt x="530001" y="425224"/>
                </a:lnTo>
                <a:lnTo>
                  <a:pt x="531817" y="421369"/>
                </a:lnTo>
                <a:lnTo>
                  <a:pt x="534314" y="417513"/>
                </a:lnTo>
                <a:lnTo>
                  <a:pt x="537037" y="413431"/>
                </a:lnTo>
                <a:lnTo>
                  <a:pt x="704321" y="212499"/>
                </a:lnTo>
                <a:lnTo>
                  <a:pt x="708407" y="208644"/>
                </a:lnTo>
                <a:lnTo>
                  <a:pt x="712946" y="204335"/>
                </a:lnTo>
                <a:lnTo>
                  <a:pt x="715216" y="202294"/>
                </a:lnTo>
                <a:lnTo>
                  <a:pt x="717940" y="200253"/>
                </a:lnTo>
                <a:lnTo>
                  <a:pt x="720664" y="198438"/>
                </a:lnTo>
                <a:lnTo>
                  <a:pt x="723615" y="196624"/>
                </a:lnTo>
                <a:lnTo>
                  <a:pt x="727019" y="194810"/>
                </a:lnTo>
                <a:lnTo>
                  <a:pt x="731105" y="193449"/>
                </a:lnTo>
                <a:lnTo>
                  <a:pt x="735417" y="192088"/>
                </a:lnTo>
                <a:lnTo>
                  <a:pt x="739957" y="191181"/>
                </a:lnTo>
                <a:lnTo>
                  <a:pt x="745405" y="190047"/>
                </a:lnTo>
                <a:lnTo>
                  <a:pt x="751306" y="189367"/>
                </a:lnTo>
                <a:lnTo>
                  <a:pt x="757888" y="188913"/>
                </a:lnTo>
                <a:close/>
                <a:moveTo>
                  <a:pt x="538163" y="92075"/>
                </a:moveTo>
                <a:lnTo>
                  <a:pt x="614363" y="92075"/>
                </a:lnTo>
                <a:lnTo>
                  <a:pt x="614363" y="263525"/>
                </a:lnTo>
                <a:lnTo>
                  <a:pt x="565974" y="263525"/>
                </a:lnTo>
                <a:lnTo>
                  <a:pt x="566733" y="264454"/>
                </a:lnTo>
                <a:lnTo>
                  <a:pt x="568322" y="266954"/>
                </a:lnTo>
                <a:lnTo>
                  <a:pt x="569911" y="269680"/>
                </a:lnTo>
                <a:lnTo>
                  <a:pt x="571045" y="272634"/>
                </a:lnTo>
                <a:lnTo>
                  <a:pt x="572180" y="275588"/>
                </a:lnTo>
                <a:lnTo>
                  <a:pt x="572861" y="278542"/>
                </a:lnTo>
                <a:lnTo>
                  <a:pt x="573088" y="281950"/>
                </a:lnTo>
                <a:lnTo>
                  <a:pt x="573088" y="285131"/>
                </a:lnTo>
                <a:lnTo>
                  <a:pt x="572634" y="288539"/>
                </a:lnTo>
                <a:lnTo>
                  <a:pt x="571953" y="292175"/>
                </a:lnTo>
                <a:lnTo>
                  <a:pt x="570818" y="295356"/>
                </a:lnTo>
                <a:lnTo>
                  <a:pt x="569230" y="298992"/>
                </a:lnTo>
                <a:lnTo>
                  <a:pt x="567187" y="302400"/>
                </a:lnTo>
                <a:lnTo>
                  <a:pt x="564917" y="305808"/>
                </a:lnTo>
                <a:lnTo>
                  <a:pt x="472537" y="417146"/>
                </a:lnTo>
                <a:lnTo>
                  <a:pt x="468452" y="422599"/>
                </a:lnTo>
                <a:lnTo>
                  <a:pt x="466182" y="424417"/>
                </a:lnTo>
                <a:lnTo>
                  <a:pt x="464139" y="426462"/>
                </a:lnTo>
                <a:lnTo>
                  <a:pt x="461869" y="428280"/>
                </a:lnTo>
                <a:lnTo>
                  <a:pt x="459599" y="429643"/>
                </a:lnTo>
                <a:lnTo>
                  <a:pt x="457557" y="431007"/>
                </a:lnTo>
                <a:lnTo>
                  <a:pt x="455287" y="432143"/>
                </a:lnTo>
                <a:lnTo>
                  <a:pt x="453471" y="433052"/>
                </a:lnTo>
                <a:lnTo>
                  <a:pt x="451428" y="433733"/>
                </a:lnTo>
                <a:lnTo>
                  <a:pt x="449158" y="434188"/>
                </a:lnTo>
                <a:lnTo>
                  <a:pt x="447116" y="434415"/>
                </a:lnTo>
                <a:lnTo>
                  <a:pt x="444846" y="434642"/>
                </a:lnTo>
                <a:lnTo>
                  <a:pt x="442803" y="434642"/>
                </a:lnTo>
                <a:lnTo>
                  <a:pt x="440987" y="434415"/>
                </a:lnTo>
                <a:lnTo>
                  <a:pt x="438944" y="433960"/>
                </a:lnTo>
                <a:lnTo>
                  <a:pt x="436675" y="433279"/>
                </a:lnTo>
                <a:lnTo>
                  <a:pt x="434632" y="432597"/>
                </a:lnTo>
                <a:lnTo>
                  <a:pt x="432589" y="431461"/>
                </a:lnTo>
                <a:lnTo>
                  <a:pt x="430773" y="430325"/>
                </a:lnTo>
                <a:lnTo>
                  <a:pt x="426688" y="427598"/>
                </a:lnTo>
                <a:lnTo>
                  <a:pt x="422602" y="423963"/>
                </a:lnTo>
                <a:lnTo>
                  <a:pt x="418743" y="420100"/>
                </a:lnTo>
                <a:lnTo>
                  <a:pt x="414658" y="415556"/>
                </a:lnTo>
                <a:lnTo>
                  <a:pt x="411026" y="410330"/>
                </a:lnTo>
                <a:lnTo>
                  <a:pt x="406941" y="404195"/>
                </a:lnTo>
                <a:lnTo>
                  <a:pt x="400585" y="394197"/>
                </a:lnTo>
                <a:lnTo>
                  <a:pt x="391733" y="381700"/>
                </a:lnTo>
                <a:lnTo>
                  <a:pt x="371986" y="353297"/>
                </a:lnTo>
                <a:lnTo>
                  <a:pt x="347473" y="318760"/>
                </a:lnTo>
                <a:lnTo>
                  <a:pt x="347473" y="490538"/>
                </a:lnTo>
                <a:lnTo>
                  <a:pt x="129120" y="490538"/>
                </a:lnTo>
                <a:lnTo>
                  <a:pt x="129120" y="338528"/>
                </a:lnTo>
                <a:lnTo>
                  <a:pt x="111643" y="338528"/>
                </a:lnTo>
                <a:lnTo>
                  <a:pt x="107557" y="490538"/>
                </a:lnTo>
                <a:lnTo>
                  <a:pt x="36513" y="490538"/>
                </a:lnTo>
                <a:lnTo>
                  <a:pt x="36513" y="316033"/>
                </a:lnTo>
                <a:lnTo>
                  <a:pt x="36740" y="307853"/>
                </a:lnTo>
                <a:lnTo>
                  <a:pt x="36740" y="300128"/>
                </a:lnTo>
                <a:lnTo>
                  <a:pt x="37194" y="292629"/>
                </a:lnTo>
                <a:lnTo>
                  <a:pt x="37648" y="285358"/>
                </a:lnTo>
                <a:lnTo>
                  <a:pt x="38783" y="278542"/>
                </a:lnTo>
                <a:lnTo>
                  <a:pt x="39464" y="272407"/>
                </a:lnTo>
                <a:lnTo>
                  <a:pt x="40826" y="266499"/>
                </a:lnTo>
                <a:lnTo>
                  <a:pt x="41961" y="260591"/>
                </a:lnTo>
                <a:lnTo>
                  <a:pt x="43549" y="255365"/>
                </a:lnTo>
                <a:lnTo>
                  <a:pt x="45138" y="250366"/>
                </a:lnTo>
                <a:lnTo>
                  <a:pt x="47181" y="245595"/>
                </a:lnTo>
                <a:lnTo>
                  <a:pt x="49451" y="241278"/>
                </a:lnTo>
                <a:lnTo>
                  <a:pt x="51721" y="237188"/>
                </a:lnTo>
                <a:lnTo>
                  <a:pt x="54444" y="233552"/>
                </a:lnTo>
                <a:lnTo>
                  <a:pt x="57168" y="229917"/>
                </a:lnTo>
                <a:lnTo>
                  <a:pt x="60119" y="226736"/>
                </a:lnTo>
                <a:lnTo>
                  <a:pt x="63750" y="223782"/>
                </a:lnTo>
                <a:lnTo>
                  <a:pt x="67155" y="221055"/>
                </a:lnTo>
                <a:lnTo>
                  <a:pt x="71014" y="218556"/>
                </a:lnTo>
                <a:lnTo>
                  <a:pt x="75099" y="216283"/>
                </a:lnTo>
                <a:lnTo>
                  <a:pt x="79412" y="214238"/>
                </a:lnTo>
                <a:lnTo>
                  <a:pt x="84178" y="212421"/>
                </a:lnTo>
                <a:lnTo>
                  <a:pt x="88945" y="210830"/>
                </a:lnTo>
                <a:lnTo>
                  <a:pt x="94165" y="209467"/>
                </a:lnTo>
                <a:lnTo>
                  <a:pt x="99613" y="208331"/>
                </a:lnTo>
                <a:lnTo>
                  <a:pt x="105287" y="207195"/>
                </a:lnTo>
                <a:lnTo>
                  <a:pt x="111416" y="206513"/>
                </a:lnTo>
                <a:lnTo>
                  <a:pt x="117544" y="205831"/>
                </a:lnTo>
                <a:lnTo>
                  <a:pt x="124353" y="205150"/>
                </a:lnTo>
                <a:lnTo>
                  <a:pt x="131390" y="204922"/>
                </a:lnTo>
                <a:lnTo>
                  <a:pt x="146143" y="204695"/>
                </a:lnTo>
                <a:lnTo>
                  <a:pt x="238296" y="204695"/>
                </a:lnTo>
                <a:lnTo>
                  <a:pt x="330449" y="204695"/>
                </a:lnTo>
                <a:lnTo>
                  <a:pt x="336124" y="204695"/>
                </a:lnTo>
                <a:lnTo>
                  <a:pt x="341571" y="205150"/>
                </a:lnTo>
                <a:lnTo>
                  <a:pt x="346565" y="205831"/>
                </a:lnTo>
                <a:lnTo>
                  <a:pt x="351558" y="206513"/>
                </a:lnTo>
                <a:lnTo>
                  <a:pt x="356098" y="207422"/>
                </a:lnTo>
                <a:lnTo>
                  <a:pt x="360410" y="208785"/>
                </a:lnTo>
                <a:lnTo>
                  <a:pt x="364496" y="209921"/>
                </a:lnTo>
                <a:lnTo>
                  <a:pt x="368581" y="211739"/>
                </a:lnTo>
                <a:lnTo>
                  <a:pt x="372213" y="213557"/>
                </a:lnTo>
                <a:lnTo>
                  <a:pt x="375845" y="215375"/>
                </a:lnTo>
                <a:lnTo>
                  <a:pt x="379022" y="217420"/>
                </a:lnTo>
                <a:lnTo>
                  <a:pt x="382200" y="219919"/>
                </a:lnTo>
                <a:lnTo>
                  <a:pt x="385378" y="222191"/>
                </a:lnTo>
                <a:lnTo>
                  <a:pt x="388328" y="224918"/>
                </a:lnTo>
                <a:lnTo>
                  <a:pt x="391052" y="227644"/>
                </a:lnTo>
                <a:lnTo>
                  <a:pt x="393776" y="230598"/>
                </a:lnTo>
                <a:lnTo>
                  <a:pt x="398996" y="236960"/>
                </a:lnTo>
                <a:lnTo>
                  <a:pt x="403763" y="243550"/>
                </a:lnTo>
                <a:lnTo>
                  <a:pt x="408529" y="250594"/>
                </a:lnTo>
                <a:lnTo>
                  <a:pt x="413296" y="258092"/>
                </a:lnTo>
                <a:lnTo>
                  <a:pt x="422602" y="274452"/>
                </a:lnTo>
                <a:lnTo>
                  <a:pt x="427596" y="282632"/>
                </a:lnTo>
                <a:lnTo>
                  <a:pt x="433270" y="291493"/>
                </a:lnTo>
                <a:lnTo>
                  <a:pt x="447116" y="312852"/>
                </a:lnTo>
                <a:lnTo>
                  <a:pt x="454152" y="323077"/>
                </a:lnTo>
                <a:lnTo>
                  <a:pt x="456195" y="326031"/>
                </a:lnTo>
                <a:lnTo>
                  <a:pt x="456876" y="327167"/>
                </a:lnTo>
                <a:lnTo>
                  <a:pt x="511350" y="261955"/>
                </a:lnTo>
                <a:lnTo>
                  <a:pt x="514301" y="259228"/>
                </a:lnTo>
                <a:lnTo>
                  <a:pt x="517252" y="256729"/>
                </a:lnTo>
                <a:lnTo>
                  <a:pt x="520202" y="254684"/>
                </a:lnTo>
                <a:lnTo>
                  <a:pt x="523607" y="252866"/>
                </a:lnTo>
                <a:lnTo>
                  <a:pt x="526785" y="251730"/>
                </a:lnTo>
                <a:lnTo>
                  <a:pt x="529962" y="250594"/>
                </a:lnTo>
                <a:lnTo>
                  <a:pt x="533140" y="249912"/>
                </a:lnTo>
                <a:lnTo>
                  <a:pt x="536545" y="249685"/>
                </a:lnTo>
                <a:lnTo>
                  <a:pt x="538163" y="249685"/>
                </a:lnTo>
                <a:lnTo>
                  <a:pt x="538163" y="92075"/>
                </a:lnTo>
                <a:close/>
                <a:moveTo>
                  <a:pt x="238296" y="15875"/>
                </a:moveTo>
                <a:lnTo>
                  <a:pt x="242836" y="16102"/>
                </a:lnTo>
                <a:lnTo>
                  <a:pt x="247148" y="16330"/>
                </a:lnTo>
                <a:lnTo>
                  <a:pt x="251234" y="17011"/>
                </a:lnTo>
                <a:lnTo>
                  <a:pt x="255546" y="17693"/>
                </a:lnTo>
                <a:lnTo>
                  <a:pt x="259859" y="18602"/>
                </a:lnTo>
                <a:lnTo>
                  <a:pt x="263718" y="19965"/>
                </a:lnTo>
                <a:lnTo>
                  <a:pt x="267803" y="21101"/>
                </a:lnTo>
                <a:lnTo>
                  <a:pt x="271662" y="22692"/>
                </a:lnTo>
                <a:lnTo>
                  <a:pt x="275521" y="24510"/>
                </a:lnTo>
                <a:lnTo>
                  <a:pt x="279152" y="26327"/>
                </a:lnTo>
                <a:lnTo>
                  <a:pt x="282784" y="28372"/>
                </a:lnTo>
                <a:lnTo>
                  <a:pt x="286189" y="30645"/>
                </a:lnTo>
                <a:lnTo>
                  <a:pt x="289820" y="33144"/>
                </a:lnTo>
                <a:lnTo>
                  <a:pt x="292998" y="35643"/>
                </a:lnTo>
                <a:lnTo>
                  <a:pt x="295949" y="38370"/>
                </a:lnTo>
                <a:lnTo>
                  <a:pt x="298899" y="41097"/>
                </a:lnTo>
                <a:lnTo>
                  <a:pt x="301623" y="44051"/>
                </a:lnTo>
                <a:lnTo>
                  <a:pt x="304347" y="47232"/>
                </a:lnTo>
                <a:lnTo>
                  <a:pt x="306844" y="50413"/>
                </a:lnTo>
                <a:lnTo>
                  <a:pt x="309340" y="53821"/>
                </a:lnTo>
                <a:lnTo>
                  <a:pt x="311610" y="57457"/>
                </a:lnTo>
                <a:lnTo>
                  <a:pt x="313653" y="60865"/>
                </a:lnTo>
                <a:lnTo>
                  <a:pt x="315696" y="64728"/>
                </a:lnTo>
                <a:lnTo>
                  <a:pt x="317511" y="68363"/>
                </a:lnTo>
                <a:lnTo>
                  <a:pt x="318873" y="72453"/>
                </a:lnTo>
                <a:lnTo>
                  <a:pt x="320235" y="76316"/>
                </a:lnTo>
                <a:lnTo>
                  <a:pt x="321370" y="80406"/>
                </a:lnTo>
                <a:lnTo>
                  <a:pt x="322505" y="84723"/>
                </a:lnTo>
                <a:lnTo>
                  <a:pt x="323186" y="88813"/>
                </a:lnTo>
                <a:lnTo>
                  <a:pt x="323640" y="93130"/>
                </a:lnTo>
                <a:lnTo>
                  <a:pt x="323867" y="97447"/>
                </a:lnTo>
                <a:lnTo>
                  <a:pt x="324094" y="101764"/>
                </a:lnTo>
                <a:lnTo>
                  <a:pt x="323867" y="106309"/>
                </a:lnTo>
                <a:lnTo>
                  <a:pt x="323640" y="110626"/>
                </a:lnTo>
                <a:lnTo>
                  <a:pt x="323186" y="114716"/>
                </a:lnTo>
                <a:lnTo>
                  <a:pt x="322505" y="119033"/>
                </a:lnTo>
                <a:lnTo>
                  <a:pt x="321370" y="123350"/>
                </a:lnTo>
                <a:lnTo>
                  <a:pt x="320235" y="127213"/>
                </a:lnTo>
                <a:lnTo>
                  <a:pt x="318873" y="131303"/>
                </a:lnTo>
                <a:lnTo>
                  <a:pt x="317511" y="135393"/>
                </a:lnTo>
                <a:lnTo>
                  <a:pt x="315696" y="139029"/>
                </a:lnTo>
                <a:lnTo>
                  <a:pt x="313653" y="142891"/>
                </a:lnTo>
                <a:lnTo>
                  <a:pt x="311610" y="146300"/>
                </a:lnTo>
                <a:lnTo>
                  <a:pt x="309340" y="149708"/>
                </a:lnTo>
                <a:lnTo>
                  <a:pt x="306844" y="153343"/>
                </a:lnTo>
                <a:lnTo>
                  <a:pt x="304347" y="156525"/>
                </a:lnTo>
                <a:lnTo>
                  <a:pt x="301623" y="159478"/>
                </a:lnTo>
                <a:lnTo>
                  <a:pt x="298899" y="162432"/>
                </a:lnTo>
                <a:lnTo>
                  <a:pt x="295949" y="165613"/>
                </a:lnTo>
                <a:lnTo>
                  <a:pt x="292998" y="168113"/>
                </a:lnTo>
                <a:lnTo>
                  <a:pt x="289820" y="170839"/>
                </a:lnTo>
                <a:lnTo>
                  <a:pt x="286189" y="173112"/>
                </a:lnTo>
                <a:lnTo>
                  <a:pt x="282784" y="175157"/>
                </a:lnTo>
                <a:lnTo>
                  <a:pt x="279152" y="177202"/>
                </a:lnTo>
                <a:lnTo>
                  <a:pt x="275521" y="179247"/>
                </a:lnTo>
                <a:lnTo>
                  <a:pt x="271662" y="181064"/>
                </a:lnTo>
                <a:lnTo>
                  <a:pt x="267803" y="182428"/>
                </a:lnTo>
                <a:lnTo>
                  <a:pt x="263718" y="184018"/>
                </a:lnTo>
                <a:lnTo>
                  <a:pt x="259859" y="184927"/>
                </a:lnTo>
                <a:lnTo>
                  <a:pt x="255546" y="186063"/>
                </a:lnTo>
                <a:lnTo>
                  <a:pt x="251234" y="186745"/>
                </a:lnTo>
                <a:lnTo>
                  <a:pt x="247148" y="187199"/>
                </a:lnTo>
                <a:lnTo>
                  <a:pt x="242836" y="187654"/>
                </a:lnTo>
                <a:lnTo>
                  <a:pt x="238296" y="187654"/>
                </a:lnTo>
                <a:lnTo>
                  <a:pt x="233757" y="187654"/>
                </a:lnTo>
                <a:lnTo>
                  <a:pt x="229671" y="187199"/>
                </a:lnTo>
                <a:lnTo>
                  <a:pt x="225132" y="186745"/>
                </a:lnTo>
                <a:lnTo>
                  <a:pt x="221046" y="186063"/>
                </a:lnTo>
                <a:lnTo>
                  <a:pt x="216960" y="184927"/>
                </a:lnTo>
                <a:lnTo>
                  <a:pt x="212875" y="184018"/>
                </a:lnTo>
                <a:lnTo>
                  <a:pt x="208789" y="182428"/>
                </a:lnTo>
                <a:lnTo>
                  <a:pt x="204930" y="181064"/>
                </a:lnTo>
                <a:lnTo>
                  <a:pt x="201072" y="179247"/>
                </a:lnTo>
                <a:lnTo>
                  <a:pt x="197440" y="177202"/>
                </a:lnTo>
                <a:lnTo>
                  <a:pt x="194036" y="175157"/>
                </a:lnTo>
                <a:lnTo>
                  <a:pt x="190404" y="173112"/>
                </a:lnTo>
                <a:lnTo>
                  <a:pt x="186999" y="170839"/>
                </a:lnTo>
                <a:lnTo>
                  <a:pt x="183595" y="168113"/>
                </a:lnTo>
                <a:lnTo>
                  <a:pt x="180644" y="165613"/>
                </a:lnTo>
                <a:lnTo>
                  <a:pt x="177693" y="162432"/>
                </a:lnTo>
                <a:lnTo>
                  <a:pt x="174742" y="159478"/>
                </a:lnTo>
                <a:lnTo>
                  <a:pt x="172019" y="156525"/>
                </a:lnTo>
                <a:lnTo>
                  <a:pt x="169522" y="153343"/>
                </a:lnTo>
                <a:lnTo>
                  <a:pt x="167252" y="149708"/>
                </a:lnTo>
                <a:lnTo>
                  <a:pt x="164982" y="146300"/>
                </a:lnTo>
                <a:lnTo>
                  <a:pt x="162713" y="142891"/>
                </a:lnTo>
                <a:lnTo>
                  <a:pt x="160897" y="139029"/>
                </a:lnTo>
                <a:lnTo>
                  <a:pt x="159308" y="135393"/>
                </a:lnTo>
                <a:lnTo>
                  <a:pt x="157719" y="131303"/>
                </a:lnTo>
                <a:lnTo>
                  <a:pt x="156357" y="127213"/>
                </a:lnTo>
                <a:lnTo>
                  <a:pt x="155222" y="123350"/>
                </a:lnTo>
                <a:lnTo>
                  <a:pt x="154314" y="119033"/>
                </a:lnTo>
                <a:lnTo>
                  <a:pt x="153407" y="114716"/>
                </a:lnTo>
                <a:lnTo>
                  <a:pt x="152953" y="110626"/>
                </a:lnTo>
                <a:lnTo>
                  <a:pt x="152499" y="106309"/>
                </a:lnTo>
                <a:lnTo>
                  <a:pt x="152499" y="101764"/>
                </a:lnTo>
                <a:lnTo>
                  <a:pt x="152499" y="97447"/>
                </a:lnTo>
                <a:lnTo>
                  <a:pt x="152953" y="93130"/>
                </a:lnTo>
                <a:lnTo>
                  <a:pt x="153407" y="88813"/>
                </a:lnTo>
                <a:lnTo>
                  <a:pt x="154314" y="84723"/>
                </a:lnTo>
                <a:lnTo>
                  <a:pt x="155222" y="80406"/>
                </a:lnTo>
                <a:lnTo>
                  <a:pt x="156357" y="76316"/>
                </a:lnTo>
                <a:lnTo>
                  <a:pt x="157719" y="72453"/>
                </a:lnTo>
                <a:lnTo>
                  <a:pt x="159308" y="68363"/>
                </a:lnTo>
                <a:lnTo>
                  <a:pt x="160897" y="64728"/>
                </a:lnTo>
                <a:lnTo>
                  <a:pt x="162713" y="60865"/>
                </a:lnTo>
                <a:lnTo>
                  <a:pt x="164982" y="57457"/>
                </a:lnTo>
                <a:lnTo>
                  <a:pt x="167252" y="53821"/>
                </a:lnTo>
                <a:lnTo>
                  <a:pt x="169522" y="50413"/>
                </a:lnTo>
                <a:lnTo>
                  <a:pt x="172019" y="47232"/>
                </a:lnTo>
                <a:lnTo>
                  <a:pt x="174742" y="44051"/>
                </a:lnTo>
                <a:lnTo>
                  <a:pt x="177693" y="41097"/>
                </a:lnTo>
                <a:lnTo>
                  <a:pt x="180644" y="38370"/>
                </a:lnTo>
                <a:lnTo>
                  <a:pt x="183595" y="35643"/>
                </a:lnTo>
                <a:lnTo>
                  <a:pt x="186999" y="33144"/>
                </a:lnTo>
                <a:lnTo>
                  <a:pt x="190404" y="30645"/>
                </a:lnTo>
                <a:lnTo>
                  <a:pt x="194036" y="28372"/>
                </a:lnTo>
                <a:lnTo>
                  <a:pt x="197440" y="26327"/>
                </a:lnTo>
                <a:lnTo>
                  <a:pt x="201072" y="24510"/>
                </a:lnTo>
                <a:lnTo>
                  <a:pt x="204930" y="22692"/>
                </a:lnTo>
                <a:lnTo>
                  <a:pt x="208789" y="21101"/>
                </a:lnTo>
                <a:lnTo>
                  <a:pt x="212875" y="19965"/>
                </a:lnTo>
                <a:lnTo>
                  <a:pt x="216960" y="18602"/>
                </a:lnTo>
                <a:lnTo>
                  <a:pt x="221046" y="17693"/>
                </a:lnTo>
                <a:lnTo>
                  <a:pt x="225132" y="17011"/>
                </a:lnTo>
                <a:lnTo>
                  <a:pt x="229671" y="16330"/>
                </a:lnTo>
                <a:lnTo>
                  <a:pt x="233757" y="16102"/>
                </a:lnTo>
                <a:lnTo>
                  <a:pt x="238296" y="15875"/>
                </a:lnTo>
                <a:close/>
                <a:moveTo>
                  <a:pt x="852715" y="0"/>
                </a:moveTo>
                <a:lnTo>
                  <a:pt x="857250" y="0"/>
                </a:lnTo>
                <a:lnTo>
                  <a:pt x="861786" y="0"/>
                </a:lnTo>
                <a:lnTo>
                  <a:pt x="865868" y="453"/>
                </a:lnTo>
                <a:lnTo>
                  <a:pt x="870404" y="907"/>
                </a:lnTo>
                <a:lnTo>
                  <a:pt x="874486" y="1814"/>
                </a:lnTo>
                <a:lnTo>
                  <a:pt x="878568" y="2721"/>
                </a:lnTo>
                <a:lnTo>
                  <a:pt x="882650" y="3855"/>
                </a:lnTo>
                <a:lnTo>
                  <a:pt x="886732" y="5216"/>
                </a:lnTo>
                <a:lnTo>
                  <a:pt x="890588" y="6803"/>
                </a:lnTo>
                <a:lnTo>
                  <a:pt x="894443" y="8391"/>
                </a:lnTo>
                <a:lnTo>
                  <a:pt x="898072" y="10432"/>
                </a:lnTo>
                <a:lnTo>
                  <a:pt x="901700" y="12473"/>
                </a:lnTo>
                <a:lnTo>
                  <a:pt x="905102" y="14741"/>
                </a:lnTo>
                <a:lnTo>
                  <a:pt x="908504" y="17009"/>
                </a:lnTo>
                <a:lnTo>
                  <a:pt x="911906" y="19731"/>
                </a:lnTo>
                <a:lnTo>
                  <a:pt x="914854" y="22225"/>
                </a:lnTo>
                <a:lnTo>
                  <a:pt x="917802" y="25173"/>
                </a:lnTo>
                <a:lnTo>
                  <a:pt x="920750" y="28122"/>
                </a:lnTo>
                <a:lnTo>
                  <a:pt x="923245" y="31070"/>
                </a:lnTo>
                <a:lnTo>
                  <a:pt x="925966" y="34472"/>
                </a:lnTo>
                <a:lnTo>
                  <a:pt x="928234" y="37873"/>
                </a:lnTo>
                <a:lnTo>
                  <a:pt x="930502" y="41275"/>
                </a:lnTo>
                <a:lnTo>
                  <a:pt x="932543" y="44904"/>
                </a:lnTo>
                <a:lnTo>
                  <a:pt x="934584" y="48532"/>
                </a:lnTo>
                <a:lnTo>
                  <a:pt x="936172" y="52388"/>
                </a:lnTo>
                <a:lnTo>
                  <a:pt x="937759" y="56243"/>
                </a:lnTo>
                <a:lnTo>
                  <a:pt x="939347" y="60325"/>
                </a:lnTo>
                <a:lnTo>
                  <a:pt x="940254" y="64407"/>
                </a:lnTo>
                <a:lnTo>
                  <a:pt x="941161" y="68490"/>
                </a:lnTo>
                <a:lnTo>
                  <a:pt x="942068" y="72798"/>
                </a:lnTo>
                <a:lnTo>
                  <a:pt x="942522" y="77107"/>
                </a:lnTo>
                <a:lnTo>
                  <a:pt x="942975" y="81190"/>
                </a:lnTo>
                <a:lnTo>
                  <a:pt x="942975" y="85725"/>
                </a:lnTo>
                <a:lnTo>
                  <a:pt x="942975" y="90261"/>
                </a:lnTo>
                <a:lnTo>
                  <a:pt x="942522" y="94570"/>
                </a:lnTo>
                <a:lnTo>
                  <a:pt x="942068" y="98652"/>
                </a:lnTo>
                <a:lnTo>
                  <a:pt x="941161" y="102961"/>
                </a:lnTo>
                <a:lnTo>
                  <a:pt x="940254" y="107270"/>
                </a:lnTo>
                <a:lnTo>
                  <a:pt x="939347" y="111125"/>
                </a:lnTo>
                <a:lnTo>
                  <a:pt x="937759" y="115207"/>
                </a:lnTo>
                <a:lnTo>
                  <a:pt x="936172" y="119063"/>
                </a:lnTo>
                <a:lnTo>
                  <a:pt x="934584" y="122918"/>
                </a:lnTo>
                <a:lnTo>
                  <a:pt x="932543" y="126547"/>
                </a:lnTo>
                <a:lnTo>
                  <a:pt x="930502" y="130175"/>
                </a:lnTo>
                <a:lnTo>
                  <a:pt x="928234" y="133577"/>
                </a:lnTo>
                <a:lnTo>
                  <a:pt x="925966" y="137206"/>
                </a:lnTo>
                <a:lnTo>
                  <a:pt x="923245" y="140381"/>
                </a:lnTo>
                <a:lnTo>
                  <a:pt x="920750" y="143329"/>
                </a:lnTo>
                <a:lnTo>
                  <a:pt x="917802" y="146277"/>
                </a:lnTo>
                <a:lnTo>
                  <a:pt x="914854" y="148998"/>
                </a:lnTo>
                <a:lnTo>
                  <a:pt x="911906" y="151720"/>
                </a:lnTo>
                <a:lnTo>
                  <a:pt x="908504" y="154215"/>
                </a:lnTo>
                <a:lnTo>
                  <a:pt x="905102" y="156709"/>
                </a:lnTo>
                <a:lnTo>
                  <a:pt x="901700" y="158977"/>
                </a:lnTo>
                <a:lnTo>
                  <a:pt x="898072" y="161018"/>
                </a:lnTo>
                <a:lnTo>
                  <a:pt x="894443" y="163059"/>
                </a:lnTo>
                <a:lnTo>
                  <a:pt x="890588" y="164873"/>
                </a:lnTo>
                <a:lnTo>
                  <a:pt x="886732" y="166234"/>
                </a:lnTo>
                <a:lnTo>
                  <a:pt x="882650" y="167595"/>
                </a:lnTo>
                <a:lnTo>
                  <a:pt x="878568" y="168729"/>
                </a:lnTo>
                <a:lnTo>
                  <a:pt x="874486" y="169636"/>
                </a:lnTo>
                <a:lnTo>
                  <a:pt x="870404" y="170543"/>
                </a:lnTo>
                <a:lnTo>
                  <a:pt x="865868" y="170997"/>
                </a:lnTo>
                <a:lnTo>
                  <a:pt x="861786" y="171223"/>
                </a:lnTo>
                <a:lnTo>
                  <a:pt x="857250" y="171450"/>
                </a:lnTo>
                <a:lnTo>
                  <a:pt x="852715" y="171223"/>
                </a:lnTo>
                <a:lnTo>
                  <a:pt x="848406" y="170997"/>
                </a:lnTo>
                <a:lnTo>
                  <a:pt x="844323" y="170543"/>
                </a:lnTo>
                <a:lnTo>
                  <a:pt x="840015" y="169636"/>
                </a:lnTo>
                <a:lnTo>
                  <a:pt x="835706" y="168729"/>
                </a:lnTo>
                <a:lnTo>
                  <a:pt x="831850" y="167595"/>
                </a:lnTo>
                <a:lnTo>
                  <a:pt x="827768" y="166234"/>
                </a:lnTo>
                <a:lnTo>
                  <a:pt x="823913" y="164873"/>
                </a:lnTo>
                <a:lnTo>
                  <a:pt x="820057" y="163059"/>
                </a:lnTo>
                <a:lnTo>
                  <a:pt x="816429" y="161018"/>
                </a:lnTo>
                <a:lnTo>
                  <a:pt x="812800" y="158977"/>
                </a:lnTo>
                <a:lnTo>
                  <a:pt x="809398" y="156709"/>
                </a:lnTo>
                <a:lnTo>
                  <a:pt x="805997" y="154215"/>
                </a:lnTo>
                <a:lnTo>
                  <a:pt x="802595" y="151720"/>
                </a:lnTo>
                <a:lnTo>
                  <a:pt x="799647" y="148998"/>
                </a:lnTo>
                <a:lnTo>
                  <a:pt x="796698" y="146277"/>
                </a:lnTo>
                <a:lnTo>
                  <a:pt x="793977" y="143329"/>
                </a:lnTo>
                <a:lnTo>
                  <a:pt x="791256" y="140381"/>
                </a:lnTo>
                <a:lnTo>
                  <a:pt x="788761" y="137206"/>
                </a:lnTo>
                <a:lnTo>
                  <a:pt x="786266" y="133577"/>
                </a:lnTo>
                <a:lnTo>
                  <a:pt x="783998" y="130175"/>
                </a:lnTo>
                <a:lnTo>
                  <a:pt x="781957" y="126547"/>
                </a:lnTo>
                <a:lnTo>
                  <a:pt x="779916" y="122918"/>
                </a:lnTo>
                <a:lnTo>
                  <a:pt x="778329" y="119063"/>
                </a:lnTo>
                <a:lnTo>
                  <a:pt x="776741" y="115207"/>
                </a:lnTo>
                <a:lnTo>
                  <a:pt x="775381" y="111125"/>
                </a:lnTo>
                <a:lnTo>
                  <a:pt x="774247" y="107270"/>
                </a:lnTo>
                <a:lnTo>
                  <a:pt x="773340" y="102961"/>
                </a:lnTo>
                <a:lnTo>
                  <a:pt x="772432" y="98652"/>
                </a:lnTo>
                <a:lnTo>
                  <a:pt x="771979" y="94570"/>
                </a:lnTo>
                <a:lnTo>
                  <a:pt x="771752" y="90261"/>
                </a:lnTo>
                <a:lnTo>
                  <a:pt x="771525" y="85725"/>
                </a:lnTo>
                <a:lnTo>
                  <a:pt x="771752" y="81190"/>
                </a:lnTo>
                <a:lnTo>
                  <a:pt x="771979" y="77107"/>
                </a:lnTo>
                <a:lnTo>
                  <a:pt x="772432" y="72798"/>
                </a:lnTo>
                <a:lnTo>
                  <a:pt x="773340" y="68490"/>
                </a:lnTo>
                <a:lnTo>
                  <a:pt x="774247" y="64407"/>
                </a:lnTo>
                <a:lnTo>
                  <a:pt x="775381" y="60325"/>
                </a:lnTo>
                <a:lnTo>
                  <a:pt x="776741" y="56243"/>
                </a:lnTo>
                <a:lnTo>
                  <a:pt x="778329" y="52388"/>
                </a:lnTo>
                <a:lnTo>
                  <a:pt x="779916" y="48532"/>
                </a:lnTo>
                <a:lnTo>
                  <a:pt x="781957" y="44904"/>
                </a:lnTo>
                <a:lnTo>
                  <a:pt x="783998" y="41275"/>
                </a:lnTo>
                <a:lnTo>
                  <a:pt x="786266" y="37873"/>
                </a:lnTo>
                <a:lnTo>
                  <a:pt x="788761" y="34472"/>
                </a:lnTo>
                <a:lnTo>
                  <a:pt x="791256" y="31070"/>
                </a:lnTo>
                <a:lnTo>
                  <a:pt x="793977" y="28122"/>
                </a:lnTo>
                <a:lnTo>
                  <a:pt x="796698" y="25173"/>
                </a:lnTo>
                <a:lnTo>
                  <a:pt x="799647" y="22225"/>
                </a:lnTo>
                <a:lnTo>
                  <a:pt x="802595" y="19731"/>
                </a:lnTo>
                <a:lnTo>
                  <a:pt x="805997" y="17009"/>
                </a:lnTo>
                <a:lnTo>
                  <a:pt x="809398" y="14741"/>
                </a:lnTo>
                <a:lnTo>
                  <a:pt x="812800" y="12473"/>
                </a:lnTo>
                <a:lnTo>
                  <a:pt x="816429" y="10432"/>
                </a:lnTo>
                <a:lnTo>
                  <a:pt x="820057" y="8391"/>
                </a:lnTo>
                <a:lnTo>
                  <a:pt x="823913" y="6803"/>
                </a:lnTo>
                <a:lnTo>
                  <a:pt x="827768" y="5216"/>
                </a:lnTo>
                <a:lnTo>
                  <a:pt x="831850" y="3855"/>
                </a:lnTo>
                <a:lnTo>
                  <a:pt x="835706" y="2721"/>
                </a:lnTo>
                <a:lnTo>
                  <a:pt x="840015" y="1814"/>
                </a:lnTo>
                <a:lnTo>
                  <a:pt x="844323" y="907"/>
                </a:lnTo>
                <a:lnTo>
                  <a:pt x="848406" y="453"/>
                </a:lnTo>
                <a:lnTo>
                  <a:pt x="8527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 defTabSz="910590">
              <a:defRPr/>
            </a:pPr>
            <a:endParaRPr lang="zh-CN" altLang="en-US" sz="1800">
              <a:solidFill>
                <a:srgbClr val="FFFFFF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46" name="Oval 22"/>
          <p:cNvSpPr/>
          <p:nvPr/>
        </p:nvSpPr>
        <p:spPr bwMode="auto">
          <a:xfrm>
            <a:off x="6436995" y="1976120"/>
            <a:ext cx="801370" cy="829310"/>
          </a:xfrm>
          <a:prstGeom prst="ellipse">
            <a:avLst/>
          </a:prstGeom>
          <a:solidFill>
            <a:srgbClr val="FBB1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47" name="TextBox 41"/>
          <p:cNvSpPr txBox="1"/>
          <p:nvPr/>
        </p:nvSpPr>
        <p:spPr bwMode="auto">
          <a:xfrm>
            <a:off x="7653493" y="2994762"/>
            <a:ext cx="1682750" cy="367030"/>
          </a:xfrm>
          <a:prstGeom prst="rect">
            <a:avLst/>
          </a:prstGeom>
          <a:noFill/>
        </p:spPr>
        <p:txBody>
          <a:bodyPr lIns="91342" tIns="45672" rIns="91342" bIns="45672" anchor="ctr">
            <a:spAutoFit/>
          </a:bodyPr>
          <a:p>
            <a:pPr lvl="0" algn="ctr" defTabSz="488315">
              <a:spcBef>
                <a:spcPts val="0"/>
              </a:spcBef>
              <a:spcAft>
                <a:spcPct val="35000"/>
              </a:spcAft>
              <a:buFontTx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方正书宋简体" charset="0"/>
                <a:ea typeface="方正书宋简体" charset="0"/>
                <a:sym typeface="+mn-ea"/>
              </a:rPr>
              <a:t>绿色校园</a:t>
            </a:r>
            <a:endParaRPr lang="zh-CN" altLang="en-US" b="1" kern="0" dirty="0">
              <a:solidFill>
                <a:schemeClr val="bg1"/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48" name="TextBox 41"/>
          <p:cNvSpPr txBox="1"/>
          <p:nvPr/>
        </p:nvSpPr>
        <p:spPr bwMode="auto">
          <a:xfrm>
            <a:off x="9258834" y="2994762"/>
            <a:ext cx="1682750" cy="367030"/>
          </a:xfrm>
          <a:prstGeom prst="rect">
            <a:avLst/>
          </a:prstGeom>
          <a:noFill/>
        </p:spPr>
        <p:txBody>
          <a:bodyPr lIns="91342" tIns="45672" rIns="91342" bIns="45672" anchor="ctr">
            <a:spAutoFit/>
          </a:bodyPr>
          <a:p>
            <a:pPr lvl="0" algn="ctr" defTabSz="488315">
              <a:spcBef>
                <a:spcPts val="0"/>
              </a:spcBef>
              <a:spcAft>
                <a:spcPct val="35000"/>
              </a:spcAft>
              <a:buFontTx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方正书宋简体" charset="0"/>
                <a:ea typeface="方正书宋简体" charset="0"/>
                <a:sym typeface="+mn-ea"/>
              </a:rPr>
              <a:t>科技校园</a:t>
            </a:r>
            <a:endParaRPr lang="zh-CN" altLang="en-US" b="1" kern="0" dirty="0">
              <a:solidFill>
                <a:schemeClr val="bg1"/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sp>
        <p:nvSpPr>
          <p:cNvPr id="21512" name="AutoShape 8"/>
          <p:cNvSpPr/>
          <p:nvPr/>
        </p:nvSpPr>
        <p:spPr bwMode="auto">
          <a:xfrm>
            <a:off x="9832975" y="1992630"/>
            <a:ext cx="817245" cy="812800"/>
          </a:xfrm>
          <a:custGeom>
            <a:avLst/>
            <a:gdLst>
              <a:gd name="T0" fmla="*/ 850063 w 19679"/>
              <a:gd name="T1" fmla="*/ 958357 h 19679"/>
              <a:gd name="T2" fmla="*/ 850063 w 19679"/>
              <a:gd name="T3" fmla="*/ 958357 h 19679"/>
              <a:gd name="T4" fmla="*/ 850063 w 19679"/>
              <a:gd name="T5" fmla="*/ 958357 h 19679"/>
              <a:gd name="T6" fmla="*/ 850063 w 19679"/>
              <a:gd name="T7" fmla="*/ 95835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BB1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/>
            <a:endParaRPr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21518" name="AutoShape 14"/>
          <p:cNvSpPr/>
          <p:nvPr/>
        </p:nvSpPr>
        <p:spPr bwMode="auto">
          <a:xfrm>
            <a:off x="10033113" y="2256869"/>
            <a:ext cx="416664" cy="284163"/>
          </a:xfrm>
          <a:custGeom>
            <a:avLst/>
            <a:gdLst>
              <a:gd name="T0" fmla="*/ 416719 w 21600"/>
              <a:gd name="T1" fmla="*/ 284163 h 21600"/>
              <a:gd name="T2" fmla="*/ 416719 w 21600"/>
              <a:gd name="T3" fmla="*/ 284163 h 21600"/>
              <a:gd name="T4" fmla="*/ 416719 w 21600"/>
              <a:gd name="T5" fmla="*/ 284163 h 21600"/>
              <a:gd name="T6" fmla="*/ 416719 w 21600"/>
              <a:gd name="T7" fmla="*/ 2841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8573" y="9487"/>
                </a:moveTo>
                <a:cubicBezTo>
                  <a:pt x="18710" y="8882"/>
                  <a:pt x="18848" y="8074"/>
                  <a:pt x="18848" y="7469"/>
                </a:cubicBezTo>
                <a:cubicBezTo>
                  <a:pt x="18848" y="3431"/>
                  <a:pt x="16509" y="0"/>
                  <a:pt x="13757" y="0"/>
                </a:cubicBezTo>
                <a:cubicBezTo>
                  <a:pt x="10456" y="0"/>
                  <a:pt x="10043" y="3633"/>
                  <a:pt x="10043" y="3633"/>
                </a:cubicBezTo>
                <a:cubicBezTo>
                  <a:pt x="10043" y="3633"/>
                  <a:pt x="8667" y="1211"/>
                  <a:pt x="6328" y="1614"/>
                </a:cubicBezTo>
                <a:cubicBezTo>
                  <a:pt x="4127" y="2220"/>
                  <a:pt x="2751" y="5046"/>
                  <a:pt x="2751" y="8074"/>
                </a:cubicBezTo>
                <a:cubicBezTo>
                  <a:pt x="2751" y="8478"/>
                  <a:pt x="2751" y="9084"/>
                  <a:pt x="2889" y="9487"/>
                </a:cubicBezTo>
                <a:cubicBezTo>
                  <a:pt x="1238" y="10295"/>
                  <a:pt x="0" y="12717"/>
                  <a:pt x="0" y="15342"/>
                </a:cubicBezTo>
                <a:cubicBezTo>
                  <a:pt x="0" y="18773"/>
                  <a:pt x="1926" y="21600"/>
                  <a:pt x="4264" y="21600"/>
                </a:cubicBezTo>
                <a:cubicBezTo>
                  <a:pt x="17335" y="21600"/>
                  <a:pt x="17335" y="21600"/>
                  <a:pt x="17335" y="21600"/>
                </a:cubicBezTo>
                <a:cubicBezTo>
                  <a:pt x="19673" y="21600"/>
                  <a:pt x="21600" y="18773"/>
                  <a:pt x="21600" y="15342"/>
                </a:cubicBezTo>
                <a:cubicBezTo>
                  <a:pt x="21600" y="12515"/>
                  <a:pt x="20361" y="10295"/>
                  <a:pt x="18573" y="9487"/>
                </a:cubicBezTo>
                <a:close/>
                <a:moveTo>
                  <a:pt x="16509" y="20388"/>
                </a:moveTo>
                <a:cubicBezTo>
                  <a:pt x="10868" y="20388"/>
                  <a:pt x="10868" y="20388"/>
                  <a:pt x="10868" y="20388"/>
                </a:cubicBezTo>
                <a:cubicBezTo>
                  <a:pt x="11281" y="19581"/>
                  <a:pt x="14308" y="15342"/>
                  <a:pt x="14308" y="15342"/>
                </a:cubicBezTo>
                <a:cubicBezTo>
                  <a:pt x="14308" y="15342"/>
                  <a:pt x="14721" y="14736"/>
                  <a:pt x="14170" y="14736"/>
                </a:cubicBezTo>
                <a:cubicBezTo>
                  <a:pt x="13620" y="14736"/>
                  <a:pt x="12657" y="14736"/>
                  <a:pt x="12657" y="14736"/>
                </a:cubicBezTo>
                <a:cubicBezTo>
                  <a:pt x="12657" y="14736"/>
                  <a:pt x="12657" y="14332"/>
                  <a:pt x="12657" y="13727"/>
                </a:cubicBezTo>
                <a:cubicBezTo>
                  <a:pt x="12657" y="12112"/>
                  <a:pt x="12657" y="8882"/>
                  <a:pt x="12657" y="7469"/>
                </a:cubicBezTo>
                <a:cubicBezTo>
                  <a:pt x="12657" y="7469"/>
                  <a:pt x="12657" y="7267"/>
                  <a:pt x="12382" y="7267"/>
                </a:cubicBezTo>
                <a:cubicBezTo>
                  <a:pt x="12107" y="7267"/>
                  <a:pt x="9217" y="7267"/>
                  <a:pt x="8805" y="7267"/>
                </a:cubicBezTo>
                <a:cubicBezTo>
                  <a:pt x="8529" y="7267"/>
                  <a:pt x="8529" y="7671"/>
                  <a:pt x="8529" y="7671"/>
                </a:cubicBezTo>
                <a:cubicBezTo>
                  <a:pt x="8529" y="8882"/>
                  <a:pt x="8529" y="12112"/>
                  <a:pt x="8529" y="13727"/>
                </a:cubicBezTo>
                <a:cubicBezTo>
                  <a:pt x="8529" y="14332"/>
                  <a:pt x="8529" y="14736"/>
                  <a:pt x="8529" y="14736"/>
                </a:cubicBezTo>
                <a:cubicBezTo>
                  <a:pt x="8529" y="14736"/>
                  <a:pt x="7429" y="14736"/>
                  <a:pt x="7016" y="14736"/>
                </a:cubicBezTo>
                <a:cubicBezTo>
                  <a:pt x="6603" y="14736"/>
                  <a:pt x="7016" y="15342"/>
                  <a:pt x="7016" y="15342"/>
                </a:cubicBezTo>
                <a:cubicBezTo>
                  <a:pt x="10456" y="20388"/>
                  <a:pt x="10456" y="20388"/>
                  <a:pt x="10456" y="20388"/>
                </a:cubicBezTo>
                <a:cubicBezTo>
                  <a:pt x="5228" y="20388"/>
                  <a:pt x="5228" y="20388"/>
                  <a:pt x="5228" y="20388"/>
                </a:cubicBezTo>
                <a:cubicBezTo>
                  <a:pt x="3164" y="20388"/>
                  <a:pt x="1513" y="17966"/>
                  <a:pt x="1513" y="15140"/>
                </a:cubicBezTo>
                <a:cubicBezTo>
                  <a:pt x="1513" y="12717"/>
                  <a:pt x="2614" y="10900"/>
                  <a:pt x="3989" y="10093"/>
                </a:cubicBezTo>
                <a:cubicBezTo>
                  <a:pt x="3852" y="9689"/>
                  <a:pt x="3852" y="9285"/>
                  <a:pt x="3852" y="8882"/>
                </a:cubicBezTo>
                <a:cubicBezTo>
                  <a:pt x="3852" y="6459"/>
                  <a:pt x="5090" y="4037"/>
                  <a:pt x="7016" y="3431"/>
                </a:cubicBezTo>
                <a:cubicBezTo>
                  <a:pt x="9080" y="3229"/>
                  <a:pt x="10318" y="6056"/>
                  <a:pt x="10318" y="6056"/>
                </a:cubicBezTo>
                <a:cubicBezTo>
                  <a:pt x="10318" y="6056"/>
                  <a:pt x="10593" y="2220"/>
                  <a:pt x="13482" y="2220"/>
                </a:cubicBezTo>
                <a:cubicBezTo>
                  <a:pt x="15821" y="2220"/>
                  <a:pt x="17610" y="5046"/>
                  <a:pt x="17610" y="8478"/>
                </a:cubicBezTo>
                <a:cubicBezTo>
                  <a:pt x="17610" y="9084"/>
                  <a:pt x="17610" y="9689"/>
                  <a:pt x="17472" y="10093"/>
                </a:cubicBezTo>
                <a:cubicBezTo>
                  <a:pt x="18985" y="10699"/>
                  <a:pt x="20224" y="12717"/>
                  <a:pt x="20224" y="15140"/>
                </a:cubicBezTo>
                <a:cubicBezTo>
                  <a:pt x="20224" y="17966"/>
                  <a:pt x="18573" y="20388"/>
                  <a:pt x="16509" y="203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22854" tIns="22854" rIns="22854" bIns="22854"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Freeform 275"/>
          <p:cNvSpPr>
            <a:spLocks noEditPoints="1"/>
          </p:cNvSpPr>
          <p:nvPr/>
        </p:nvSpPr>
        <p:spPr bwMode="auto">
          <a:xfrm>
            <a:off x="4996815" y="2129155"/>
            <a:ext cx="396875" cy="429260"/>
          </a:xfrm>
          <a:custGeom>
            <a:avLst/>
            <a:gdLst>
              <a:gd name="T0" fmla="*/ 2147483647 w 79"/>
              <a:gd name="T1" fmla="*/ 2147483647 h 78"/>
              <a:gd name="T2" fmla="*/ 2147483647 w 79"/>
              <a:gd name="T3" fmla="*/ 2147483647 h 78"/>
              <a:gd name="T4" fmla="*/ 2147483647 w 79"/>
              <a:gd name="T5" fmla="*/ 2147483647 h 78"/>
              <a:gd name="T6" fmla="*/ 2147483647 w 79"/>
              <a:gd name="T7" fmla="*/ 2147483647 h 78"/>
              <a:gd name="T8" fmla="*/ 2147483647 w 79"/>
              <a:gd name="T9" fmla="*/ 2147483647 h 78"/>
              <a:gd name="T10" fmla="*/ 2147483647 w 79"/>
              <a:gd name="T11" fmla="*/ 2147483647 h 78"/>
              <a:gd name="T12" fmla="*/ 2147483647 w 79"/>
              <a:gd name="T13" fmla="*/ 2147483647 h 78"/>
              <a:gd name="T14" fmla="*/ 2147483647 w 79"/>
              <a:gd name="T15" fmla="*/ 2147483647 h 78"/>
              <a:gd name="T16" fmla="*/ 2147483647 w 79"/>
              <a:gd name="T17" fmla="*/ 0 h 78"/>
              <a:gd name="T18" fmla="*/ 2147483647 w 79"/>
              <a:gd name="T19" fmla="*/ 0 h 78"/>
              <a:gd name="T20" fmla="*/ 0 w 79"/>
              <a:gd name="T21" fmla="*/ 2147483647 h 78"/>
              <a:gd name="T22" fmla="*/ 0 w 79"/>
              <a:gd name="T23" fmla="*/ 2147483647 h 78"/>
              <a:gd name="T24" fmla="*/ 2147483647 w 79"/>
              <a:gd name="T25" fmla="*/ 2147483647 h 78"/>
              <a:gd name="T26" fmla="*/ 2147483647 w 79"/>
              <a:gd name="T27" fmla="*/ 2147483647 h 78"/>
              <a:gd name="T28" fmla="*/ 2147483647 w 79"/>
              <a:gd name="T29" fmla="*/ 2147483647 h 78"/>
              <a:gd name="T30" fmla="*/ 2147483647 w 79"/>
              <a:gd name="T31" fmla="*/ 2147483647 h 78"/>
              <a:gd name="T32" fmla="*/ 2147483647 w 79"/>
              <a:gd name="T33" fmla="*/ 2147483647 h 78"/>
              <a:gd name="T34" fmla="*/ 2147483647 w 79"/>
              <a:gd name="T35" fmla="*/ 2147483647 h 78"/>
              <a:gd name="T36" fmla="*/ 2147483647 w 79"/>
              <a:gd name="T37" fmla="*/ 2147483647 h 78"/>
              <a:gd name="T38" fmla="*/ 2147483647 w 79"/>
              <a:gd name="T39" fmla="*/ 2147483647 h 78"/>
              <a:gd name="T40" fmla="*/ 2147483647 w 79"/>
              <a:gd name="T41" fmla="*/ 2147483647 h 78"/>
              <a:gd name="T42" fmla="*/ 2147483647 w 79"/>
              <a:gd name="T43" fmla="*/ 2147483647 h 78"/>
              <a:gd name="T44" fmla="*/ 2147483647 w 79"/>
              <a:gd name="T45" fmla="*/ 2147483647 h 78"/>
              <a:gd name="T46" fmla="*/ 2147483647 w 79"/>
              <a:gd name="T47" fmla="*/ 2147483647 h 78"/>
              <a:gd name="T48" fmla="*/ 2147483647 w 79"/>
              <a:gd name="T49" fmla="*/ 2147483647 h 78"/>
              <a:gd name="T50" fmla="*/ 2147483647 w 79"/>
              <a:gd name="T51" fmla="*/ 2147483647 h 78"/>
              <a:gd name="T52" fmla="*/ 2147483647 w 79"/>
              <a:gd name="T53" fmla="*/ 2147483647 h 78"/>
              <a:gd name="T54" fmla="*/ 2147483647 w 79"/>
              <a:gd name="T55" fmla="*/ 2147483647 h 78"/>
              <a:gd name="T56" fmla="*/ 2147483647 w 79"/>
              <a:gd name="T57" fmla="*/ 2147483647 h 78"/>
              <a:gd name="T58" fmla="*/ 2147483647 w 79"/>
              <a:gd name="T59" fmla="*/ 2147483647 h 78"/>
              <a:gd name="T60" fmla="*/ 2147483647 w 79"/>
              <a:gd name="T61" fmla="*/ 2147483647 h 78"/>
              <a:gd name="T62" fmla="*/ 2147483647 w 79"/>
              <a:gd name="T63" fmla="*/ 2147483647 h 78"/>
              <a:gd name="T64" fmla="*/ 2147483647 w 79"/>
              <a:gd name="T65" fmla="*/ 2147483647 h 78"/>
              <a:gd name="T66" fmla="*/ 2147483647 w 79"/>
              <a:gd name="T67" fmla="*/ 2147483647 h 78"/>
              <a:gd name="T68" fmla="*/ 2147483647 w 79"/>
              <a:gd name="T69" fmla="*/ 2147483647 h 78"/>
              <a:gd name="T70" fmla="*/ 2147483647 w 79"/>
              <a:gd name="T71" fmla="*/ 2147483647 h 78"/>
              <a:gd name="T72" fmla="*/ 2147483647 w 79"/>
              <a:gd name="T73" fmla="*/ 2147483647 h 78"/>
              <a:gd name="T74" fmla="*/ 2147483647 w 79"/>
              <a:gd name="T75" fmla="*/ 2147483647 h 78"/>
              <a:gd name="T76" fmla="*/ 2147483647 w 79"/>
              <a:gd name="T77" fmla="*/ 2147483647 h 78"/>
              <a:gd name="T78" fmla="*/ 2147483647 w 79"/>
              <a:gd name="T79" fmla="*/ 2147483647 h 78"/>
              <a:gd name="T80" fmla="*/ 2147483647 w 79"/>
              <a:gd name="T81" fmla="*/ 2147483647 h 78"/>
              <a:gd name="T82" fmla="*/ 2147483647 w 79"/>
              <a:gd name="T83" fmla="*/ 2147483647 h 78"/>
              <a:gd name="T84" fmla="*/ 2147483647 w 79"/>
              <a:gd name="T85" fmla="*/ 2147483647 h 78"/>
              <a:gd name="T86" fmla="*/ 2147483647 w 79"/>
              <a:gd name="T87" fmla="*/ 2147483647 h 78"/>
              <a:gd name="T88" fmla="*/ 2147483647 w 79"/>
              <a:gd name="T89" fmla="*/ 2147483647 h 78"/>
              <a:gd name="T90" fmla="*/ 2147483647 w 79"/>
              <a:gd name="T91" fmla="*/ 2147483647 h 78"/>
              <a:gd name="T92" fmla="*/ 2147483647 w 79"/>
              <a:gd name="T93" fmla="*/ 2147483647 h 78"/>
              <a:gd name="T94" fmla="*/ 2147483647 w 79"/>
              <a:gd name="T95" fmla="*/ 2147483647 h 78"/>
              <a:gd name="T96" fmla="*/ 2147483647 w 79"/>
              <a:gd name="T97" fmla="*/ 2147483647 h 78"/>
              <a:gd name="T98" fmla="*/ 2147483647 w 79"/>
              <a:gd name="T99" fmla="*/ 2147483647 h 78"/>
              <a:gd name="T100" fmla="*/ 2147483647 w 79"/>
              <a:gd name="T101" fmla="*/ 2147483647 h 78"/>
              <a:gd name="T102" fmla="*/ 2147483647 w 79"/>
              <a:gd name="T103" fmla="*/ 2147483647 h 78"/>
              <a:gd name="T104" fmla="*/ 2147483647 w 79"/>
              <a:gd name="T105" fmla="*/ 2147483647 h 78"/>
              <a:gd name="T106" fmla="*/ 2147483647 w 79"/>
              <a:gd name="T107" fmla="*/ 2147483647 h 78"/>
              <a:gd name="T108" fmla="*/ 2147483647 w 79"/>
              <a:gd name="T109" fmla="*/ 2147483647 h 78"/>
              <a:gd name="T110" fmla="*/ 2147483647 w 79"/>
              <a:gd name="T111" fmla="*/ 2147483647 h 78"/>
              <a:gd name="T112" fmla="*/ 2147483647 w 79"/>
              <a:gd name="T113" fmla="*/ 2147483647 h 78"/>
              <a:gd name="T114" fmla="*/ 2147483647 w 79"/>
              <a:gd name="T115" fmla="*/ 2147483647 h 78"/>
              <a:gd name="T116" fmla="*/ 2147483647 w 79"/>
              <a:gd name="T117" fmla="*/ 2147483647 h 78"/>
              <a:gd name="T118" fmla="*/ 2147483647 w 79"/>
              <a:gd name="T119" fmla="*/ 2147483647 h 78"/>
              <a:gd name="T120" fmla="*/ 2147483647 w 79"/>
              <a:gd name="T121" fmla="*/ 2147483647 h 78"/>
              <a:gd name="T122" fmla="*/ 2147483647 w 79"/>
              <a:gd name="T123" fmla="*/ 2147483647 h 78"/>
              <a:gd name="T124" fmla="*/ 2147483647 w 79"/>
              <a:gd name="T125" fmla="*/ 2147483647 h 7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9" h="78">
                <a:moveTo>
                  <a:pt x="78" y="46"/>
                </a:moveTo>
                <a:cubicBezTo>
                  <a:pt x="76" y="40"/>
                  <a:pt x="72" y="34"/>
                  <a:pt x="68" y="28"/>
                </a:cubicBezTo>
                <a:cubicBezTo>
                  <a:pt x="68" y="28"/>
                  <a:pt x="68" y="28"/>
                  <a:pt x="68" y="28"/>
                </a:cubicBezTo>
                <a:cubicBezTo>
                  <a:pt x="68" y="28"/>
                  <a:pt x="67" y="27"/>
                  <a:pt x="67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5"/>
                  <a:pt x="52" y="5"/>
                  <a:pt x="52" y="5"/>
                </a:cubicBezTo>
                <a:cubicBezTo>
                  <a:pt x="52" y="2"/>
                  <a:pt x="50" y="0"/>
                  <a:pt x="47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6"/>
                  <a:pt x="2" y="78"/>
                  <a:pt x="5" y="78"/>
                </a:cubicBezTo>
                <a:cubicBezTo>
                  <a:pt x="47" y="78"/>
                  <a:pt x="47" y="78"/>
                  <a:pt x="47" y="78"/>
                </a:cubicBezTo>
                <a:cubicBezTo>
                  <a:pt x="50" y="78"/>
                  <a:pt x="52" y="76"/>
                  <a:pt x="52" y="73"/>
                </a:cubicBezTo>
                <a:cubicBezTo>
                  <a:pt x="52" y="46"/>
                  <a:pt x="52" y="46"/>
                  <a:pt x="52" y="46"/>
                </a:cubicBezTo>
                <a:cubicBezTo>
                  <a:pt x="53" y="46"/>
                  <a:pt x="53" y="47"/>
                  <a:pt x="53" y="47"/>
                </a:cubicBezTo>
                <a:cubicBezTo>
                  <a:pt x="54" y="50"/>
                  <a:pt x="55" y="55"/>
                  <a:pt x="55" y="59"/>
                </a:cubicBezTo>
                <a:cubicBezTo>
                  <a:pt x="56" y="64"/>
                  <a:pt x="57" y="69"/>
                  <a:pt x="61" y="72"/>
                </a:cubicBezTo>
                <a:cubicBezTo>
                  <a:pt x="63" y="74"/>
                  <a:pt x="66" y="76"/>
                  <a:pt x="68" y="76"/>
                </a:cubicBezTo>
                <a:cubicBezTo>
                  <a:pt x="68" y="76"/>
                  <a:pt x="68" y="76"/>
                  <a:pt x="68" y="76"/>
                </a:cubicBezTo>
                <a:cubicBezTo>
                  <a:pt x="71" y="76"/>
                  <a:pt x="72" y="75"/>
                  <a:pt x="74" y="73"/>
                </a:cubicBezTo>
                <a:cubicBezTo>
                  <a:pt x="78" y="69"/>
                  <a:pt x="79" y="61"/>
                  <a:pt x="79" y="55"/>
                </a:cubicBezTo>
                <a:cubicBezTo>
                  <a:pt x="79" y="51"/>
                  <a:pt x="79" y="48"/>
                  <a:pt x="78" y="46"/>
                </a:cubicBezTo>
                <a:close/>
                <a:moveTo>
                  <a:pt x="44" y="30"/>
                </a:moveTo>
                <a:cubicBezTo>
                  <a:pt x="44" y="32"/>
                  <a:pt x="42" y="35"/>
                  <a:pt x="39" y="35"/>
                </a:cubicBezTo>
                <a:cubicBezTo>
                  <a:pt x="13" y="35"/>
                  <a:pt x="13" y="35"/>
                  <a:pt x="13" y="35"/>
                </a:cubicBezTo>
                <a:cubicBezTo>
                  <a:pt x="10" y="35"/>
                  <a:pt x="8" y="32"/>
                  <a:pt x="8" y="30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0"/>
                  <a:pt x="10" y="8"/>
                  <a:pt x="13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42" y="8"/>
                  <a:pt x="44" y="10"/>
                  <a:pt x="44" y="13"/>
                </a:cubicBezTo>
                <a:lnTo>
                  <a:pt x="44" y="30"/>
                </a:lnTo>
                <a:close/>
                <a:moveTo>
                  <a:pt x="65" y="29"/>
                </a:move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30"/>
                </a:cubicBezTo>
                <a:cubicBezTo>
                  <a:pt x="65" y="30"/>
                  <a:pt x="65" y="31"/>
                  <a:pt x="64" y="31"/>
                </a:cubicBezTo>
                <a:cubicBezTo>
                  <a:pt x="64" y="31"/>
                  <a:pt x="64" y="31"/>
                  <a:pt x="64" y="31"/>
                </a:cubicBezTo>
                <a:cubicBezTo>
                  <a:pt x="63" y="31"/>
                  <a:pt x="61" y="30"/>
                  <a:pt x="60" y="29"/>
                </a:cubicBezTo>
                <a:cubicBezTo>
                  <a:pt x="59" y="28"/>
                  <a:pt x="58" y="26"/>
                  <a:pt x="58" y="24"/>
                </a:cubicBezTo>
                <a:cubicBezTo>
                  <a:pt x="58" y="24"/>
                  <a:pt x="58" y="23"/>
                  <a:pt x="58" y="22"/>
                </a:cubicBezTo>
                <a:lnTo>
                  <a:pt x="65" y="29"/>
                </a:lnTo>
                <a:close/>
                <a:moveTo>
                  <a:pt x="73" y="67"/>
                </a:moveTo>
                <a:cubicBezTo>
                  <a:pt x="73" y="68"/>
                  <a:pt x="72" y="70"/>
                  <a:pt x="71" y="70"/>
                </a:cubicBezTo>
                <a:cubicBezTo>
                  <a:pt x="70" y="71"/>
                  <a:pt x="69" y="72"/>
                  <a:pt x="68" y="72"/>
                </a:cubicBezTo>
                <a:cubicBezTo>
                  <a:pt x="67" y="72"/>
                  <a:pt x="65" y="71"/>
                  <a:pt x="63" y="69"/>
                </a:cubicBezTo>
                <a:cubicBezTo>
                  <a:pt x="62" y="68"/>
                  <a:pt x="61" y="66"/>
                  <a:pt x="60" y="63"/>
                </a:cubicBezTo>
                <a:cubicBezTo>
                  <a:pt x="59" y="59"/>
                  <a:pt x="59" y="54"/>
                  <a:pt x="58" y="50"/>
                </a:cubicBezTo>
                <a:cubicBezTo>
                  <a:pt x="58" y="48"/>
                  <a:pt x="57" y="45"/>
                  <a:pt x="56" y="44"/>
                </a:cubicBezTo>
                <a:cubicBezTo>
                  <a:pt x="55" y="43"/>
                  <a:pt x="54" y="42"/>
                  <a:pt x="52" y="41"/>
                </a:cubicBezTo>
                <a:cubicBezTo>
                  <a:pt x="52" y="17"/>
                  <a:pt x="52" y="17"/>
                  <a:pt x="52" y="17"/>
                </a:cubicBezTo>
                <a:cubicBezTo>
                  <a:pt x="55" y="19"/>
                  <a:pt x="55" y="19"/>
                  <a:pt x="55" y="19"/>
                </a:cubicBezTo>
                <a:cubicBezTo>
                  <a:pt x="55" y="20"/>
                  <a:pt x="55" y="20"/>
                  <a:pt x="55" y="21"/>
                </a:cubicBezTo>
                <a:cubicBezTo>
                  <a:pt x="55" y="21"/>
                  <a:pt x="55" y="22"/>
                  <a:pt x="55" y="22"/>
                </a:cubicBezTo>
                <a:cubicBezTo>
                  <a:pt x="55" y="23"/>
                  <a:pt x="55" y="24"/>
                  <a:pt x="55" y="25"/>
                </a:cubicBezTo>
                <a:cubicBezTo>
                  <a:pt x="56" y="27"/>
                  <a:pt x="56" y="29"/>
                  <a:pt x="58" y="31"/>
                </a:cubicBezTo>
                <a:cubicBezTo>
                  <a:pt x="59" y="33"/>
                  <a:pt x="61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5" y="34"/>
                  <a:pt x="66" y="34"/>
                  <a:pt x="67" y="33"/>
                </a:cubicBezTo>
                <a:cubicBezTo>
                  <a:pt x="67" y="33"/>
                  <a:pt x="67" y="33"/>
                  <a:pt x="67" y="33"/>
                </a:cubicBezTo>
                <a:cubicBezTo>
                  <a:pt x="70" y="37"/>
                  <a:pt x="73" y="42"/>
                  <a:pt x="74" y="47"/>
                </a:cubicBezTo>
                <a:cubicBezTo>
                  <a:pt x="75" y="49"/>
                  <a:pt x="75" y="52"/>
                  <a:pt x="75" y="55"/>
                </a:cubicBezTo>
                <a:cubicBezTo>
                  <a:pt x="75" y="59"/>
                  <a:pt x="74" y="63"/>
                  <a:pt x="73" y="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0" name="Freeform 284"/>
          <p:cNvSpPr>
            <a:spLocks noEditPoints="1"/>
          </p:cNvSpPr>
          <p:nvPr/>
        </p:nvSpPr>
        <p:spPr bwMode="auto">
          <a:xfrm>
            <a:off x="6642735" y="2198370"/>
            <a:ext cx="389890" cy="360045"/>
          </a:xfrm>
          <a:custGeom>
            <a:avLst/>
            <a:gdLst>
              <a:gd name="T0" fmla="*/ 2147483647 w 85"/>
              <a:gd name="T1" fmla="*/ 0 h 63"/>
              <a:gd name="T2" fmla="*/ 0 w 85"/>
              <a:gd name="T3" fmla="*/ 2147483647 h 63"/>
              <a:gd name="T4" fmla="*/ 2147483647 w 85"/>
              <a:gd name="T5" fmla="*/ 2147483647 h 63"/>
              <a:gd name="T6" fmla="*/ 2147483647 w 85"/>
              <a:gd name="T7" fmla="*/ 2147483647 h 63"/>
              <a:gd name="T8" fmla="*/ 2147483647 w 85"/>
              <a:gd name="T9" fmla="*/ 2147483647 h 63"/>
              <a:gd name="T10" fmla="*/ 2147483647 w 85"/>
              <a:gd name="T11" fmla="*/ 2147483647 h 63"/>
              <a:gd name="T12" fmla="*/ 2147483647 w 85"/>
              <a:gd name="T13" fmla="*/ 2147483647 h 63"/>
              <a:gd name="T14" fmla="*/ 2147483647 w 85"/>
              <a:gd name="T15" fmla="*/ 2147483647 h 63"/>
              <a:gd name="T16" fmla="*/ 2147483647 w 85"/>
              <a:gd name="T17" fmla="*/ 2147483647 h 63"/>
              <a:gd name="T18" fmla="*/ 2147483647 w 85"/>
              <a:gd name="T19" fmla="*/ 2147483647 h 63"/>
              <a:gd name="T20" fmla="*/ 2147483647 w 85"/>
              <a:gd name="T21" fmla="*/ 2147483647 h 63"/>
              <a:gd name="T22" fmla="*/ 2147483647 w 85"/>
              <a:gd name="T23" fmla="*/ 2147483647 h 63"/>
              <a:gd name="T24" fmla="*/ 2147483647 w 85"/>
              <a:gd name="T25" fmla="*/ 2147483647 h 63"/>
              <a:gd name="T26" fmla="*/ 2147483647 w 85"/>
              <a:gd name="T27" fmla="*/ 2147483647 h 63"/>
              <a:gd name="T28" fmla="*/ 2147483647 w 85"/>
              <a:gd name="T29" fmla="*/ 2147483647 h 63"/>
              <a:gd name="T30" fmla="*/ 2147483647 w 85"/>
              <a:gd name="T31" fmla="*/ 2147483647 h 63"/>
              <a:gd name="T32" fmla="*/ 2147483647 w 85"/>
              <a:gd name="T33" fmla="*/ 0 h 63"/>
              <a:gd name="T34" fmla="*/ 2147483647 w 85"/>
              <a:gd name="T35" fmla="*/ 2147483647 h 63"/>
              <a:gd name="T36" fmla="*/ 2147483647 w 85"/>
              <a:gd name="T37" fmla="*/ 2147483647 h 63"/>
              <a:gd name="T38" fmla="*/ 2147483647 w 85"/>
              <a:gd name="T39" fmla="*/ 2147483647 h 63"/>
              <a:gd name="T40" fmla="*/ 2147483647 w 85"/>
              <a:gd name="T41" fmla="*/ 2147483647 h 63"/>
              <a:gd name="T42" fmla="*/ 2147483647 w 85"/>
              <a:gd name="T43" fmla="*/ 2147483647 h 63"/>
              <a:gd name="T44" fmla="*/ 2147483647 w 85"/>
              <a:gd name="T45" fmla="*/ 2147483647 h 63"/>
              <a:gd name="T46" fmla="*/ 2147483647 w 85"/>
              <a:gd name="T47" fmla="*/ 2147483647 h 63"/>
              <a:gd name="T48" fmla="*/ 2147483647 w 85"/>
              <a:gd name="T49" fmla="*/ 2147483647 h 63"/>
              <a:gd name="T50" fmla="*/ 2147483647 w 85"/>
              <a:gd name="T51" fmla="*/ 2147483647 h 63"/>
              <a:gd name="T52" fmla="*/ 2147483647 w 85"/>
              <a:gd name="T53" fmla="*/ 2147483647 h 63"/>
              <a:gd name="T54" fmla="*/ 2147483647 w 85"/>
              <a:gd name="T55" fmla="*/ 2147483647 h 63"/>
              <a:gd name="T56" fmla="*/ 2147483647 w 85"/>
              <a:gd name="T57" fmla="*/ 2147483647 h 63"/>
              <a:gd name="T58" fmla="*/ 2147483647 w 85"/>
              <a:gd name="T59" fmla="*/ 2147483647 h 63"/>
              <a:gd name="T60" fmla="*/ 2147483647 w 85"/>
              <a:gd name="T61" fmla="*/ 2147483647 h 63"/>
              <a:gd name="T62" fmla="*/ 2147483647 w 85"/>
              <a:gd name="T63" fmla="*/ 2147483647 h 63"/>
              <a:gd name="T64" fmla="*/ 2147483647 w 85"/>
              <a:gd name="T65" fmla="*/ 2147483647 h 63"/>
              <a:gd name="T66" fmla="*/ 2147483647 w 85"/>
              <a:gd name="T67" fmla="*/ 2147483647 h 63"/>
              <a:gd name="T68" fmla="*/ 2147483647 w 85"/>
              <a:gd name="T69" fmla="*/ 2147483647 h 63"/>
              <a:gd name="T70" fmla="*/ 2147483647 w 85"/>
              <a:gd name="T71" fmla="*/ 2147483647 h 63"/>
              <a:gd name="T72" fmla="*/ 2147483647 w 85"/>
              <a:gd name="T73" fmla="*/ 2147483647 h 63"/>
              <a:gd name="T74" fmla="*/ 2147483647 w 85"/>
              <a:gd name="T75" fmla="*/ 2147483647 h 63"/>
              <a:gd name="T76" fmla="*/ 2147483647 w 85"/>
              <a:gd name="T77" fmla="*/ 2147483647 h 63"/>
              <a:gd name="T78" fmla="*/ 2147483647 w 85"/>
              <a:gd name="T79" fmla="*/ 2147483647 h 63"/>
              <a:gd name="T80" fmla="*/ 2147483647 w 85"/>
              <a:gd name="T81" fmla="*/ 2147483647 h 63"/>
              <a:gd name="T82" fmla="*/ 2147483647 w 85"/>
              <a:gd name="T83" fmla="*/ 2147483647 h 63"/>
              <a:gd name="T84" fmla="*/ 2147483647 w 85"/>
              <a:gd name="T85" fmla="*/ 2147483647 h 63"/>
              <a:gd name="T86" fmla="*/ 2147483647 w 85"/>
              <a:gd name="T87" fmla="*/ 2147483647 h 63"/>
              <a:gd name="T88" fmla="*/ 2147483647 w 85"/>
              <a:gd name="T89" fmla="*/ 2147483647 h 63"/>
              <a:gd name="T90" fmla="*/ 2147483647 w 85"/>
              <a:gd name="T91" fmla="*/ 2147483647 h 63"/>
              <a:gd name="T92" fmla="*/ 2147483647 w 85"/>
              <a:gd name="T93" fmla="*/ 2147483647 h 63"/>
              <a:gd name="T94" fmla="*/ 2147483647 w 85"/>
              <a:gd name="T95" fmla="*/ 2147483647 h 63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85" h="63">
                <a:moveTo>
                  <a:pt x="16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2"/>
                  <a:pt x="1" y="63"/>
                  <a:pt x="1" y="63"/>
                </a:cubicBezTo>
                <a:cubicBezTo>
                  <a:pt x="16" y="63"/>
                  <a:pt x="16" y="63"/>
                  <a:pt x="16" y="63"/>
                </a:cubicBezTo>
                <a:cubicBezTo>
                  <a:pt x="17" y="63"/>
                  <a:pt x="18" y="62"/>
                  <a:pt x="18" y="62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7" y="0"/>
                  <a:pt x="16" y="0"/>
                </a:cubicBezTo>
                <a:close/>
                <a:moveTo>
                  <a:pt x="2" y="5"/>
                </a:moveTo>
                <a:cubicBezTo>
                  <a:pt x="2" y="4"/>
                  <a:pt x="3" y="4"/>
                  <a:pt x="3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4"/>
                  <a:pt x="16" y="5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8"/>
                  <a:pt x="15" y="29"/>
                  <a:pt x="14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2" y="28"/>
                  <a:pt x="2" y="28"/>
                </a:cubicBezTo>
                <a:lnTo>
                  <a:pt x="2" y="5"/>
                </a:lnTo>
                <a:close/>
                <a:moveTo>
                  <a:pt x="16" y="56"/>
                </a:moveTo>
                <a:cubicBezTo>
                  <a:pt x="2" y="56"/>
                  <a:pt x="2" y="56"/>
                  <a:pt x="2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55"/>
                  <a:pt x="2" y="55"/>
                  <a:pt x="2" y="55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55"/>
                  <a:pt x="16" y="55"/>
                  <a:pt x="16" y="56"/>
                </a:cubicBezTo>
                <a:cubicBezTo>
                  <a:pt x="16" y="56"/>
                  <a:pt x="16" y="56"/>
                  <a:pt x="16" y="56"/>
                </a:cubicBezTo>
                <a:close/>
                <a:moveTo>
                  <a:pt x="16" y="52"/>
                </a:move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1"/>
                  <a:pt x="2" y="51"/>
                </a:cubicBezTo>
                <a:cubicBezTo>
                  <a:pt x="16" y="51"/>
                  <a:pt x="16" y="51"/>
                  <a:pt x="16" y="51"/>
                </a:cubicBezTo>
                <a:cubicBezTo>
                  <a:pt x="16" y="51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lose/>
                <a:moveTo>
                  <a:pt x="36" y="0"/>
                </a:moveTo>
                <a:cubicBezTo>
                  <a:pt x="21" y="0"/>
                  <a:pt x="21" y="0"/>
                  <a:pt x="21" y="0"/>
                </a:cubicBezTo>
                <a:cubicBezTo>
                  <a:pt x="20" y="0"/>
                  <a:pt x="19" y="1"/>
                  <a:pt x="19" y="1"/>
                </a:cubicBezTo>
                <a:cubicBezTo>
                  <a:pt x="19" y="62"/>
                  <a:pt x="19" y="62"/>
                  <a:pt x="19" y="62"/>
                </a:cubicBezTo>
                <a:cubicBezTo>
                  <a:pt x="19" y="62"/>
                  <a:pt x="20" y="63"/>
                  <a:pt x="21" y="63"/>
                </a:cubicBezTo>
                <a:cubicBezTo>
                  <a:pt x="36" y="63"/>
                  <a:pt x="36" y="63"/>
                  <a:pt x="36" y="63"/>
                </a:cubicBezTo>
                <a:cubicBezTo>
                  <a:pt x="37" y="63"/>
                  <a:pt x="38" y="62"/>
                  <a:pt x="38" y="62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7" y="0"/>
                  <a:pt x="36" y="0"/>
                </a:cubicBezTo>
                <a:close/>
                <a:moveTo>
                  <a:pt x="22" y="5"/>
                </a:moveTo>
                <a:cubicBezTo>
                  <a:pt x="22" y="4"/>
                  <a:pt x="22" y="4"/>
                  <a:pt x="23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5" y="4"/>
                  <a:pt x="35" y="4"/>
                  <a:pt x="35" y="5"/>
                </a:cubicBezTo>
                <a:cubicBezTo>
                  <a:pt x="35" y="28"/>
                  <a:pt x="35" y="28"/>
                  <a:pt x="35" y="28"/>
                </a:cubicBezTo>
                <a:cubicBezTo>
                  <a:pt x="35" y="28"/>
                  <a:pt x="35" y="29"/>
                  <a:pt x="34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2" y="29"/>
                  <a:pt x="22" y="28"/>
                  <a:pt x="22" y="28"/>
                </a:cubicBezTo>
                <a:lnTo>
                  <a:pt x="22" y="5"/>
                </a:lnTo>
                <a:close/>
                <a:moveTo>
                  <a:pt x="35" y="56"/>
                </a:moveTo>
                <a:cubicBezTo>
                  <a:pt x="22" y="56"/>
                  <a:pt x="22" y="56"/>
                  <a:pt x="22" y="56"/>
                </a:cubicBezTo>
                <a:cubicBezTo>
                  <a:pt x="22" y="56"/>
                  <a:pt x="21" y="56"/>
                  <a:pt x="21" y="56"/>
                </a:cubicBezTo>
                <a:cubicBezTo>
                  <a:pt x="21" y="55"/>
                  <a:pt x="22" y="55"/>
                  <a:pt x="22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5"/>
                  <a:pt x="36" y="55"/>
                  <a:pt x="36" y="56"/>
                </a:cubicBezTo>
                <a:cubicBezTo>
                  <a:pt x="36" y="56"/>
                  <a:pt x="35" y="56"/>
                  <a:pt x="35" y="56"/>
                </a:cubicBezTo>
                <a:close/>
                <a:moveTo>
                  <a:pt x="35" y="52"/>
                </a:move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1" y="52"/>
                  <a:pt x="21" y="52"/>
                </a:cubicBezTo>
                <a:cubicBezTo>
                  <a:pt x="21" y="52"/>
                  <a:pt x="22" y="51"/>
                  <a:pt x="22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6" y="52"/>
                  <a:pt x="36" y="52"/>
                </a:cubicBezTo>
                <a:cubicBezTo>
                  <a:pt x="36" y="52"/>
                  <a:pt x="35" y="52"/>
                  <a:pt x="35" y="52"/>
                </a:cubicBezTo>
                <a:close/>
                <a:moveTo>
                  <a:pt x="85" y="53"/>
                </a:moveTo>
                <a:cubicBezTo>
                  <a:pt x="53" y="1"/>
                  <a:pt x="53" y="1"/>
                  <a:pt x="53" y="1"/>
                </a:cubicBezTo>
                <a:cubicBezTo>
                  <a:pt x="53" y="1"/>
                  <a:pt x="52" y="1"/>
                  <a:pt x="51" y="1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10"/>
                  <a:pt x="37" y="10"/>
                  <a:pt x="38" y="11"/>
                </a:cubicBezTo>
                <a:cubicBezTo>
                  <a:pt x="69" y="62"/>
                  <a:pt x="69" y="62"/>
                  <a:pt x="69" y="62"/>
                </a:cubicBezTo>
                <a:cubicBezTo>
                  <a:pt x="70" y="63"/>
                  <a:pt x="70" y="63"/>
                  <a:pt x="71" y="62"/>
                </a:cubicBezTo>
                <a:cubicBezTo>
                  <a:pt x="84" y="55"/>
                  <a:pt x="84" y="55"/>
                  <a:pt x="84" y="55"/>
                </a:cubicBezTo>
                <a:cubicBezTo>
                  <a:pt x="85" y="54"/>
                  <a:pt x="85" y="53"/>
                  <a:pt x="85" y="53"/>
                </a:cubicBezTo>
                <a:close/>
                <a:moveTo>
                  <a:pt x="64" y="27"/>
                </a:moveTo>
                <a:cubicBezTo>
                  <a:pt x="55" y="32"/>
                  <a:pt x="55" y="32"/>
                  <a:pt x="55" y="32"/>
                </a:cubicBezTo>
                <a:cubicBezTo>
                  <a:pt x="54" y="33"/>
                  <a:pt x="54" y="33"/>
                  <a:pt x="53" y="32"/>
                </a:cubicBezTo>
                <a:cubicBezTo>
                  <a:pt x="42" y="13"/>
                  <a:pt x="42" y="13"/>
                  <a:pt x="42" y="13"/>
                </a:cubicBezTo>
                <a:cubicBezTo>
                  <a:pt x="41" y="12"/>
                  <a:pt x="41" y="11"/>
                  <a:pt x="42" y="11"/>
                </a:cubicBezTo>
                <a:cubicBezTo>
                  <a:pt x="51" y="5"/>
                  <a:pt x="51" y="5"/>
                  <a:pt x="51" y="5"/>
                </a:cubicBezTo>
                <a:cubicBezTo>
                  <a:pt x="52" y="5"/>
                  <a:pt x="53" y="5"/>
                  <a:pt x="53" y="6"/>
                </a:cubicBezTo>
                <a:cubicBezTo>
                  <a:pt x="65" y="25"/>
                  <a:pt x="65" y="25"/>
                  <a:pt x="65" y="25"/>
                </a:cubicBezTo>
                <a:cubicBezTo>
                  <a:pt x="65" y="26"/>
                  <a:pt x="65" y="26"/>
                  <a:pt x="64" y="27"/>
                </a:cubicBezTo>
                <a:close/>
                <a:moveTo>
                  <a:pt x="66" y="53"/>
                </a:moveTo>
                <a:cubicBezTo>
                  <a:pt x="66" y="53"/>
                  <a:pt x="66" y="53"/>
                  <a:pt x="66" y="52"/>
                </a:cubicBezTo>
                <a:cubicBezTo>
                  <a:pt x="77" y="45"/>
                  <a:pt x="77" y="45"/>
                  <a:pt x="77" y="45"/>
                </a:cubicBezTo>
                <a:cubicBezTo>
                  <a:pt x="78" y="45"/>
                  <a:pt x="78" y="45"/>
                  <a:pt x="78" y="46"/>
                </a:cubicBezTo>
                <a:cubicBezTo>
                  <a:pt x="78" y="46"/>
                  <a:pt x="78" y="46"/>
                  <a:pt x="78" y="46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6" y="53"/>
                  <a:pt x="66" y="53"/>
                </a:cubicBezTo>
                <a:close/>
                <a:moveTo>
                  <a:pt x="80" y="49"/>
                </a:moveTo>
                <a:cubicBezTo>
                  <a:pt x="68" y="56"/>
                  <a:pt x="68" y="56"/>
                  <a:pt x="6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79" y="49"/>
                  <a:pt x="79" y="49"/>
                  <a:pt x="79" y="49"/>
                </a:cubicBezTo>
                <a:cubicBezTo>
                  <a:pt x="80" y="48"/>
                  <a:pt x="80" y="49"/>
                  <a:pt x="80" y="49"/>
                </a:cubicBezTo>
                <a:cubicBezTo>
                  <a:pt x="80" y="49"/>
                  <a:pt x="80" y="49"/>
                  <a:pt x="80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0" name="矩形 6"/>
          <p:cNvSpPr>
            <a:spLocks noChangeArrowheads="1"/>
          </p:cNvSpPr>
          <p:nvPr/>
        </p:nvSpPr>
        <p:spPr bwMode="auto">
          <a:xfrm>
            <a:off x="1139825" y="1002030"/>
            <a:ext cx="9614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ctr" defTabSz="910590"/>
            <a:r>
              <a:rPr lang="en-US" altLang="zh-CN" sz="24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    </a:t>
            </a:r>
            <a:r>
              <a:rPr lang="zh-CN" altLang="en-US" sz="2400" b="1" dirty="0" smtClean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总目标：将学校</a:t>
            </a:r>
            <a:r>
              <a:rPr lang="zh-CN" altLang="en-US" sz="24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打造</a:t>
            </a:r>
            <a:r>
              <a:rPr lang="zh-CN" altLang="en-US" sz="2400" b="1" dirty="0" smtClean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成为职业教育</a:t>
            </a:r>
            <a:r>
              <a:rPr lang="zh-CN" altLang="en-US" sz="2400" b="1" dirty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信息化建设标杆</a:t>
            </a:r>
            <a:r>
              <a:rPr lang="zh-CN" altLang="zh-CN" sz="2400" b="1" dirty="0" smtClean="0">
                <a:solidFill>
                  <a:schemeClr val="bg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！</a:t>
            </a:r>
            <a:endParaRPr lang="zh-CN" altLang="zh-CN" sz="2400" b="1" dirty="0" smtClean="0">
              <a:solidFill>
                <a:schemeClr val="bg1"/>
              </a:solidFill>
              <a:latin typeface="方正书宋简体" pitchFamily="65" charset="-122"/>
              <a:ea typeface="方正书宋简体" pitchFamily="65" charset="-122"/>
              <a:sym typeface="Calibri" panose="020F0502020204030204" charset="0"/>
            </a:endParaRPr>
          </a:p>
        </p:txBody>
      </p:sp>
      <p:sp>
        <p:nvSpPr>
          <p:cNvPr id="23" name="TextBox 41"/>
          <p:cNvSpPr txBox="1"/>
          <p:nvPr/>
        </p:nvSpPr>
        <p:spPr bwMode="auto">
          <a:xfrm>
            <a:off x="791683" y="2968092"/>
            <a:ext cx="1682750" cy="367030"/>
          </a:xfrm>
          <a:prstGeom prst="rect">
            <a:avLst/>
          </a:prstGeom>
          <a:noFill/>
        </p:spPr>
        <p:txBody>
          <a:bodyPr lIns="91342" tIns="45672" rIns="91342" bIns="45672" anchor="ctr">
            <a:spAutoFit/>
          </a:bodyPr>
          <a:p>
            <a:pPr lvl="0" algn="ctr" defTabSz="488315">
              <a:spcBef>
                <a:spcPts val="0"/>
              </a:spcBef>
              <a:spcAft>
                <a:spcPct val="35000"/>
              </a:spcAft>
              <a:buFontTx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方正书宋简体" charset="0"/>
                <a:ea typeface="方正书宋简体" charset="0"/>
                <a:sym typeface="+mn-ea"/>
              </a:rPr>
              <a:t>平安校园</a:t>
            </a:r>
            <a:endParaRPr lang="zh-CN" altLang="en-US" b="1" kern="0" dirty="0">
              <a:solidFill>
                <a:schemeClr val="bg1"/>
              </a:solidFill>
              <a:latin typeface="方正书宋简体" charset="0"/>
              <a:ea typeface="方正书宋简体" charset="0"/>
              <a:sym typeface="+mn-ea"/>
            </a:endParaRPr>
          </a:p>
        </p:txBody>
      </p:sp>
      <p:grpSp>
        <p:nvGrpSpPr>
          <p:cNvPr id="87" name="Group 73"/>
          <p:cNvGrpSpPr/>
          <p:nvPr/>
        </p:nvGrpSpPr>
        <p:grpSpPr>
          <a:xfrm>
            <a:off x="6976745" y="4206240"/>
            <a:ext cx="327660" cy="319405"/>
            <a:chOff x="1528705" y="2521911"/>
            <a:chExt cx="479425" cy="479426"/>
          </a:xfrm>
          <a:effectLst/>
        </p:grpSpPr>
        <p:sp>
          <p:nvSpPr>
            <p:cNvPr id="88" name="Freeform 74"/>
            <p:cNvSpPr/>
            <p:nvPr/>
          </p:nvSpPr>
          <p:spPr bwMode="auto">
            <a:xfrm>
              <a:off x="1528705" y="2571124"/>
              <a:ext cx="479425" cy="430213"/>
            </a:xfrm>
            <a:custGeom>
              <a:avLst/>
              <a:gdLst>
                <a:gd name="T0" fmla="*/ 232 w 232"/>
                <a:gd name="T1" fmla="*/ 200 h 208"/>
                <a:gd name="T2" fmla="*/ 224 w 232"/>
                <a:gd name="T3" fmla="*/ 208 h 208"/>
                <a:gd name="T4" fmla="*/ 8 w 232"/>
                <a:gd name="T5" fmla="*/ 208 h 208"/>
                <a:gd name="T6" fmla="*/ 0 w 232"/>
                <a:gd name="T7" fmla="*/ 200 h 208"/>
                <a:gd name="T8" fmla="*/ 0 w 232"/>
                <a:gd name="T9" fmla="*/ 8 h 208"/>
                <a:gd name="T10" fmla="*/ 8 w 232"/>
                <a:gd name="T11" fmla="*/ 0 h 208"/>
                <a:gd name="T12" fmla="*/ 224 w 232"/>
                <a:gd name="T13" fmla="*/ 0 h 208"/>
                <a:gd name="T14" fmla="*/ 232 w 232"/>
                <a:gd name="T15" fmla="*/ 8 h 208"/>
                <a:gd name="T16" fmla="*/ 232 w 232"/>
                <a:gd name="T17" fmla="*/ 20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08">
                  <a:moveTo>
                    <a:pt x="232" y="200"/>
                  </a:moveTo>
                  <a:cubicBezTo>
                    <a:pt x="232" y="204"/>
                    <a:pt x="228" y="208"/>
                    <a:pt x="224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4" y="208"/>
                    <a:pt x="0" y="204"/>
                    <a:pt x="0" y="20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lnTo>
                    <a:pt x="232" y="200"/>
                  </a:lnTo>
                  <a:close/>
                </a:path>
              </a:pathLst>
            </a:custGeom>
            <a:noFill/>
            <a:ln w="17463" cap="rnd">
              <a:solidFill>
                <a:srgbClr val="F0802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p>
              <a:endParaRPr lang="en-US" sz="2490"/>
            </a:p>
          </p:txBody>
        </p:sp>
        <p:sp>
          <p:nvSpPr>
            <p:cNvPr id="89" name="Line 50"/>
            <p:cNvSpPr>
              <a:spLocks noChangeShapeType="1"/>
            </p:cNvSpPr>
            <p:nvPr/>
          </p:nvSpPr>
          <p:spPr bwMode="auto">
            <a:xfrm>
              <a:off x="1685868" y="2521911"/>
              <a:ext cx="0" cy="82550"/>
            </a:xfrm>
            <a:prstGeom prst="line">
              <a:avLst/>
            </a:prstGeom>
            <a:noFill/>
            <a:ln w="17463" cap="rnd">
              <a:solidFill>
                <a:srgbClr val="F0802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p>
              <a:endParaRPr lang="en-US" sz="2490"/>
            </a:p>
          </p:txBody>
        </p:sp>
        <p:sp>
          <p:nvSpPr>
            <p:cNvPr id="90" name="Line 51"/>
            <p:cNvSpPr>
              <a:spLocks noChangeShapeType="1"/>
            </p:cNvSpPr>
            <p:nvPr/>
          </p:nvSpPr>
          <p:spPr bwMode="auto">
            <a:xfrm>
              <a:off x="1850968" y="2521911"/>
              <a:ext cx="0" cy="82550"/>
            </a:xfrm>
            <a:prstGeom prst="line">
              <a:avLst/>
            </a:prstGeom>
            <a:noFill/>
            <a:ln w="17463" cap="rnd">
              <a:solidFill>
                <a:srgbClr val="F0802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p>
              <a:endParaRPr lang="en-US" sz="2490"/>
            </a:p>
          </p:txBody>
        </p:sp>
        <p:sp>
          <p:nvSpPr>
            <p:cNvPr id="91" name="Rectangle 77"/>
            <p:cNvSpPr>
              <a:spLocks noChangeArrowheads="1"/>
            </p:cNvSpPr>
            <p:nvPr/>
          </p:nvSpPr>
          <p:spPr bwMode="auto">
            <a:xfrm>
              <a:off x="1627130" y="2710824"/>
              <a:ext cx="33338" cy="33338"/>
            </a:xfrm>
            <a:prstGeom prst="rect">
              <a:avLst/>
            </a:prstGeom>
            <a:noFill/>
            <a:ln w="17463" cap="rnd">
              <a:solidFill>
                <a:srgbClr val="F0802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p>
              <a:endParaRPr lang="en-US" sz="2490"/>
            </a:p>
          </p:txBody>
        </p:sp>
        <p:sp>
          <p:nvSpPr>
            <p:cNvPr id="92" name="Rectangle 78"/>
            <p:cNvSpPr>
              <a:spLocks noChangeArrowheads="1"/>
            </p:cNvSpPr>
            <p:nvPr/>
          </p:nvSpPr>
          <p:spPr bwMode="auto">
            <a:xfrm>
              <a:off x="1752543" y="2710824"/>
              <a:ext cx="31750" cy="33338"/>
            </a:xfrm>
            <a:prstGeom prst="rect">
              <a:avLst/>
            </a:prstGeom>
            <a:noFill/>
            <a:ln w="17463" cap="rnd">
              <a:solidFill>
                <a:srgbClr val="F0802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p>
              <a:endParaRPr lang="en-US" sz="2490"/>
            </a:p>
          </p:txBody>
        </p:sp>
        <p:sp>
          <p:nvSpPr>
            <p:cNvPr id="93" name="Rectangle 79"/>
            <p:cNvSpPr>
              <a:spLocks noChangeArrowheads="1"/>
            </p:cNvSpPr>
            <p:nvPr/>
          </p:nvSpPr>
          <p:spPr bwMode="auto">
            <a:xfrm>
              <a:off x="1876368" y="2710824"/>
              <a:ext cx="33338" cy="33338"/>
            </a:xfrm>
            <a:prstGeom prst="rect">
              <a:avLst/>
            </a:prstGeom>
            <a:noFill/>
            <a:ln w="17463" cap="rnd">
              <a:solidFill>
                <a:srgbClr val="F0802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p>
              <a:endParaRPr lang="en-US" sz="2490"/>
            </a:p>
          </p:txBody>
        </p:sp>
        <p:sp>
          <p:nvSpPr>
            <p:cNvPr id="94" name="Rectangle 80"/>
            <p:cNvSpPr>
              <a:spLocks noChangeArrowheads="1"/>
            </p:cNvSpPr>
            <p:nvPr/>
          </p:nvSpPr>
          <p:spPr bwMode="auto">
            <a:xfrm>
              <a:off x="1627130" y="2836236"/>
              <a:ext cx="33338" cy="31750"/>
            </a:xfrm>
            <a:prstGeom prst="rect">
              <a:avLst/>
            </a:prstGeom>
            <a:noFill/>
            <a:ln w="17463" cap="rnd">
              <a:solidFill>
                <a:srgbClr val="F0802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p>
              <a:endParaRPr lang="en-US" sz="2490"/>
            </a:p>
          </p:txBody>
        </p:sp>
        <p:sp>
          <p:nvSpPr>
            <p:cNvPr id="95" name="Rectangle 81"/>
            <p:cNvSpPr>
              <a:spLocks noChangeArrowheads="1"/>
            </p:cNvSpPr>
            <p:nvPr/>
          </p:nvSpPr>
          <p:spPr bwMode="auto">
            <a:xfrm>
              <a:off x="1752543" y="2836236"/>
              <a:ext cx="31750" cy="31750"/>
            </a:xfrm>
            <a:prstGeom prst="rect">
              <a:avLst/>
            </a:prstGeom>
            <a:noFill/>
            <a:ln w="17463" cap="rnd">
              <a:solidFill>
                <a:srgbClr val="F0802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p>
              <a:endParaRPr lang="en-US" sz="2490"/>
            </a:p>
          </p:txBody>
        </p:sp>
        <p:sp>
          <p:nvSpPr>
            <p:cNvPr id="96" name="Rectangle 82"/>
            <p:cNvSpPr>
              <a:spLocks noChangeArrowheads="1"/>
            </p:cNvSpPr>
            <p:nvPr/>
          </p:nvSpPr>
          <p:spPr bwMode="auto">
            <a:xfrm>
              <a:off x="1876368" y="2836236"/>
              <a:ext cx="33338" cy="31750"/>
            </a:xfrm>
            <a:prstGeom prst="rect">
              <a:avLst/>
            </a:prstGeom>
            <a:noFill/>
            <a:ln w="17463" cap="rnd">
              <a:solidFill>
                <a:srgbClr val="F0802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p>
              <a:endParaRPr lang="en-US" sz="2490"/>
            </a:p>
          </p:txBody>
        </p:sp>
      </p:grpSp>
      <p:sp>
        <p:nvSpPr>
          <p:cNvPr id="173" name="MH_SubTitle_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1466850" y="4808855"/>
            <a:ext cx="5361940" cy="500380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/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indent="0" algn="l" defTabSz="910590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zh-CN" sz="1600" dirty="0">
                <a:solidFill>
                  <a:prstClr val="black"/>
                </a:solidFill>
                <a:latin typeface="方正书宋简体" pitchFamily="65" charset="-122"/>
                <a:ea typeface="方正书宋简体" pitchFamily="65" charset="-122"/>
              </a:rPr>
              <a:t>便捷高效的校园管理</a:t>
            </a:r>
            <a:r>
              <a:rPr lang="zh-CN" altLang="en-US" sz="1600" dirty="0">
                <a:solidFill>
                  <a:prstClr val="black"/>
                </a:solidFill>
                <a:latin typeface="方正书宋简体" pitchFamily="65" charset="-122"/>
                <a:ea typeface="方正书宋简体" pitchFamily="65" charset="-122"/>
              </a:rPr>
              <a:t>，校园用户全</a:t>
            </a:r>
            <a:r>
              <a:rPr lang="zh-CN" altLang="en-US" sz="1600" dirty="0">
                <a:solidFill>
                  <a:prstClr val="black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覆盖</a:t>
            </a:r>
            <a:endParaRPr lang="zh-CN" altLang="en-US" sz="1600" dirty="0">
              <a:solidFill>
                <a:prstClr val="black"/>
              </a:solidFill>
              <a:latin typeface="方正书宋简体" pitchFamily="65" charset="-122"/>
              <a:ea typeface="方正书宋简体" pitchFamily="65" charset="-122"/>
            </a:endParaRPr>
          </a:p>
        </p:txBody>
      </p:sp>
      <p:sp>
        <p:nvSpPr>
          <p:cNvPr id="35919" name="Freeform 79"/>
          <p:cNvSpPr>
            <a:spLocks noEditPoints="1"/>
          </p:cNvSpPr>
          <p:nvPr/>
        </p:nvSpPr>
        <p:spPr bwMode="auto">
          <a:xfrm flipH="1">
            <a:off x="6945630" y="5690235"/>
            <a:ext cx="390525" cy="323850"/>
          </a:xfrm>
          <a:custGeom>
            <a:avLst/>
            <a:gdLst>
              <a:gd name="T0" fmla="*/ 146 w 146"/>
              <a:gd name="T1" fmla="*/ 94 h 122"/>
              <a:gd name="T2" fmla="*/ 118 w 146"/>
              <a:gd name="T3" fmla="*/ 122 h 122"/>
              <a:gd name="T4" fmla="*/ 28 w 146"/>
              <a:gd name="T5" fmla="*/ 122 h 122"/>
              <a:gd name="T6" fmla="*/ 0 w 146"/>
              <a:gd name="T7" fmla="*/ 94 h 122"/>
              <a:gd name="T8" fmla="*/ 0 w 146"/>
              <a:gd name="T9" fmla="*/ 28 h 122"/>
              <a:gd name="T10" fmla="*/ 28 w 146"/>
              <a:gd name="T11" fmla="*/ 0 h 122"/>
              <a:gd name="T12" fmla="*/ 118 w 146"/>
              <a:gd name="T13" fmla="*/ 0 h 122"/>
              <a:gd name="T14" fmla="*/ 146 w 146"/>
              <a:gd name="T15" fmla="*/ 28 h 122"/>
              <a:gd name="T16" fmla="*/ 146 w 146"/>
              <a:gd name="T17" fmla="*/ 94 h 122"/>
              <a:gd name="T18" fmla="*/ 49 w 146"/>
              <a:gd name="T19" fmla="*/ 27 h 122"/>
              <a:gd name="T20" fmla="*/ 49 w 146"/>
              <a:gd name="T21" fmla="*/ 27 h 122"/>
              <a:gd name="T22" fmla="*/ 101 w 146"/>
              <a:gd name="T23" fmla="*/ 58 h 122"/>
              <a:gd name="T24" fmla="*/ 102 w 146"/>
              <a:gd name="T25" fmla="*/ 62 h 122"/>
              <a:gd name="T26" fmla="*/ 101 w 146"/>
              <a:gd name="T27" fmla="*/ 64 h 122"/>
              <a:gd name="T28" fmla="*/ 48 w 146"/>
              <a:gd name="T29" fmla="*/ 94 h 122"/>
              <a:gd name="T30" fmla="*/ 44 w 146"/>
              <a:gd name="T31" fmla="*/ 93 h 122"/>
              <a:gd name="T32" fmla="*/ 43 w 146"/>
              <a:gd name="T33" fmla="*/ 91 h 122"/>
              <a:gd name="T34" fmla="*/ 43 w 146"/>
              <a:gd name="T35" fmla="*/ 91 h 122"/>
              <a:gd name="T36" fmla="*/ 43 w 146"/>
              <a:gd name="T37" fmla="*/ 30 h 122"/>
              <a:gd name="T38" fmla="*/ 47 w 146"/>
              <a:gd name="T39" fmla="*/ 27 h 122"/>
              <a:gd name="T40" fmla="*/ 49 w 146"/>
              <a:gd name="T41" fmla="*/ 27 h 122"/>
              <a:gd name="T42" fmla="*/ 50 w 146"/>
              <a:gd name="T43" fmla="*/ 36 h 122"/>
              <a:gd name="T44" fmla="*/ 50 w 146"/>
              <a:gd name="T45" fmla="*/ 36 h 122"/>
              <a:gd name="T46" fmla="*/ 50 w 146"/>
              <a:gd name="T47" fmla="*/ 85 h 122"/>
              <a:gd name="T48" fmla="*/ 93 w 146"/>
              <a:gd name="T49" fmla="*/ 61 h 122"/>
              <a:gd name="T50" fmla="*/ 50 w 146"/>
              <a:gd name="T51" fmla="*/ 36 h 122"/>
              <a:gd name="T52" fmla="*/ 11 w 146"/>
              <a:gd name="T53" fmla="*/ 94 h 122"/>
              <a:gd name="T54" fmla="*/ 11 w 146"/>
              <a:gd name="T55" fmla="*/ 94 h 122"/>
              <a:gd name="T56" fmla="*/ 28 w 146"/>
              <a:gd name="T57" fmla="*/ 110 h 122"/>
              <a:gd name="T58" fmla="*/ 118 w 146"/>
              <a:gd name="T59" fmla="*/ 110 h 122"/>
              <a:gd name="T60" fmla="*/ 135 w 146"/>
              <a:gd name="T61" fmla="*/ 94 h 122"/>
              <a:gd name="T62" fmla="*/ 135 w 146"/>
              <a:gd name="T63" fmla="*/ 28 h 122"/>
              <a:gd name="T64" fmla="*/ 118 w 146"/>
              <a:gd name="T65" fmla="*/ 11 h 122"/>
              <a:gd name="T66" fmla="*/ 28 w 146"/>
              <a:gd name="T67" fmla="*/ 11 h 122"/>
              <a:gd name="T68" fmla="*/ 11 w 146"/>
              <a:gd name="T69" fmla="*/ 28 h 122"/>
              <a:gd name="T70" fmla="*/ 11 w 146"/>
              <a:gd name="T71" fmla="*/ 9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122">
                <a:moveTo>
                  <a:pt x="146" y="94"/>
                </a:moveTo>
                <a:cubicBezTo>
                  <a:pt x="146" y="109"/>
                  <a:pt x="133" y="122"/>
                  <a:pt x="118" y="122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13" y="122"/>
                  <a:pt x="0" y="109"/>
                  <a:pt x="0" y="9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3" y="0"/>
                  <a:pt x="2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33" y="0"/>
                  <a:pt x="146" y="12"/>
                  <a:pt x="146" y="28"/>
                </a:cubicBezTo>
                <a:cubicBezTo>
                  <a:pt x="146" y="94"/>
                  <a:pt x="146" y="94"/>
                  <a:pt x="146" y="94"/>
                </a:cubicBezTo>
                <a:close/>
                <a:moveTo>
                  <a:pt x="49" y="27"/>
                </a:moveTo>
                <a:cubicBezTo>
                  <a:pt x="49" y="27"/>
                  <a:pt x="49" y="27"/>
                  <a:pt x="49" y="27"/>
                </a:cubicBezTo>
                <a:cubicBezTo>
                  <a:pt x="66" y="38"/>
                  <a:pt x="84" y="48"/>
                  <a:pt x="101" y="58"/>
                </a:cubicBezTo>
                <a:cubicBezTo>
                  <a:pt x="103" y="59"/>
                  <a:pt x="103" y="61"/>
                  <a:pt x="102" y="62"/>
                </a:cubicBezTo>
                <a:cubicBezTo>
                  <a:pt x="102" y="63"/>
                  <a:pt x="102" y="63"/>
                  <a:pt x="101" y="64"/>
                </a:cubicBezTo>
                <a:cubicBezTo>
                  <a:pt x="84" y="74"/>
                  <a:pt x="66" y="84"/>
                  <a:pt x="48" y="94"/>
                </a:cubicBezTo>
                <a:cubicBezTo>
                  <a:pt x="47" y="95"/>
                  <a:pt x="45" y="94"/>
                  <a:pt x="44" y="93"/>
                </a:cubicBezTo>
                <a:cubicBezTo>
                  <a:pt x="44" y="92"/>
                  <a:pt x="43" y="92"/>
                  <a:pt x="43" y="91"/>
                </a:cubicBezTo>
                <a:cubicBezTo>
                  <a:pt x="43" y="91"/>
                  <a:pt x="43" y="91"/>
                  <a:pt x="43" y="91"/>
                </a:cubicBezTo>
                <a:cubicBezTo>
                  <a:pt x="43" y="71"/>
                  <a:pt x="43" y="51"/>
                  <a:pt x="43" y="30"/>
                </a:cubicBezTo>
                <a:cubicBezTo>
                  <a:pt x="43" y="28"/>
                  <a:pt x="45" y="27"/>
                  <a:pt x="47" y="27"/>
                </a:cubicBezTo>
                <a:cubicBezTo>
                  <a:pt x="47" y="27"/>
                  <a:pt x="48" y="27"/>
                  <a:pt x="49" y="27"/>
                </a:cubicBezTo>
                <a:close/>
                <a:moveTo>
                  <a:pt x="50" y="36"/>
                </a:moveTo>
                <a:cubicBezTo>
                  <a:pt x="50" y="36"/>
                  <a:pt x="50" y="36"/>
                  <a:pt x="50" y="36"/>
                </a:cubicBezTo>
                <a:cubicBezTo>
                  <a:pt x="50" y="53"/>
                  <a:pt x="50" y="69"/>
                  <a:pt x="50" y="85"/>
                </a:cubicBezTo>
                <a:cubicBezTo>
                  <a:pt x="64" y="77"/>
                  <a:pt x="78" y="69"/>
                  <a:pt x="93" y="61"/>
                </a:cubicBezTo>
                <a:cubicBezTo>
                  <a:pt x="78" y="53"/>
                  <a:pt x="64" y="44"/>
                  <a:pt x="50" y="36"/>
                </a:cubicBezTo>
                <a:close/>
                <a:moveTo>
                  <a:pt x="11" y="94"/>
                </a:moveTo>
                <a:cubicBezTo>
                  <a:pt x="11" y="94"/>
                  <a:pt x="11" y="94"/>
                  <a:pt x="11" y="94"/>
                </a:cubicBezTo>
                <a:cubicBezTo>
                  <a:pt x="11" y="103"/>
                  <a:pt x="19" y="110"/>
                  <a:pt x="28" y="110"/>
                </a:cubicBezTo>
                <a:cubicBezTo>
                  <a:pt x="118" y="110"/>
                  <a:pt x="118" y="110"/>
                  <a:pt x="118" y="110"/>
                </a:cubicBezTo>
                <a:cubicBezTo>
                  <a:pt x="127" y="110"/>
                  <a:pt x="135" y="103"/>
                  <a:pt x="135" y="94"/>
                </a:cubicBezTo>
                <a:cubicBezTo>
                  <a:pt x="135" y="28"/>
                  <a:pt x="135" y="28"/>
                  <a:pt x="135" y="28"/>
                </a:cubicBezTo>
                <a:cubicBezTo>
                  <a:pt x="135" y="18"/>
                  <a:pt x="127" y="11"/>
                  <a:pt x="11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19" y="11"/>
                  <a:pt x="11" y="18"/>
                  <a:pt x="11" y="28"/>
                </a:cubicBezTo>
                <a:cubicBezTo>
                  <a:pt x="11" y="94"/>
                  <a:pt x="11" y="94"/>
                  <a:pt x="11" y="94"/>
                </a:cubicBezTo>
                <a:close/>
              </a:path>
            </a:pathLst>
          </a:custGeom>
          <a:solidFill>
            <a:srgbClr val="F08025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p>
            <a:pPr lvl="0" algn="l"/>
            <a:endParaRPr sz="15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+mn-ea"/>
            </a:endParaRPr>
          </a:p>
        </p:txBody>
      </p:sp>
      <p:sp>
        <p:nvSpPr>
          <p:cNvPr id="35920" name="Freeform 80"/>
          <p:cNvSpPr>
            <a:spLocks noEditPoints="1"/>
          </p:cNvSpPr>
          <p:nvPr/>
        </p:nvSpPr>
        <p:spPr bwMode="auto">
          <a:xfrm flipH="1">
            <a:off x="6941820" y="4878705"/>
            <a:ext cx="398145" cy="365125"/>
          </a:xfrm>
          <a:custGeom>
            <a:avLst/>
            <a:gdLst>
              <a:gd name="T0" fmla="*/ 6 w 147"/>
              <a:gd name="T1" fmla="*/ 0 h 122"/>
              <a:gd name="T2" fmla="*/ 6 w 147"/>
              <a:gd name="T3" fmla="*/ 0 h 122"/>
              <a:gd name="T4" fmla="*/ 141 w 147"/>
              <a:gd name="T5" fmla="*/ 0 h 122"/>
              <a:gd name="T6" fmla="*/ 147 w 147"/>
              <a:gd name="T7" fmla="*/ 5 h 122"/>
              <a:gd name="T8" fmla="*/ 147 w 147"/>
              <a:gd name="T9" fmla="*/ 5 h 122"/>
              <a:gd name="T10" fmla="*/ 147 w 147"/>
              <a:gd name="T11" fmla="*/ 103 h 122"/>
              <a:gd name="T12" fmla="*/ 141 w 147"/>
              <a:gd name="T13" fmla="*/ 108 h 122"/>
              <a:gd name="T14" fmla="*/ 141 w 147"/>
              <a:gd name="T15" fmla="*/ 108 h 122"/>
              <a:gd name="T16" fmla="*/ 79 w 147"/>
              <a:gd name="T17" fmla="*/ 108 h 122"/>
              <a:gd name="T18" fmla="*/ 79 w 147"/>
              <a:gd name="T19" fmla="*/ 115 h 122"/>
              <a:gd name="T20" fmla="*/ 79 w 147"/>
              <a:gd name="T21" fmla="*/ 115 h 122"/>
              <a:gd name="T22" fmla="*/ 110 w 147"/>
              <a:gd name="T23" fmla="*/ 115 h 122"/>
              <a:gd name="T24" fmla="*/ 114 w 147"/>
              <a:gd name="T25" fmla="*/ 119 h 122"/>
              <a:gd name="T26" fmla="*/ 110 w 147"/>
              <a:gd name="T27" fmla="*/ 122 h 122"/>
              <a:gd name="T28" fmla="*/ 36 w 147"/>
              <a:gd name="T29" fmla="*/ 122 h 122"/>
              <a:gd name="T30" fmla="*/ 33 w 147"/>
              <a:gd name="T31" fmla="*/ 119 h 122"/>
              <a:gd name="T32" fmla="*/ 36 w 147"/>
              <a:gd name="T33" fmla="*/ 115 h 122"/>
              <a:gd name="T34" fmla="*/ 68 w 147"/>
              <a:gd name="T35" fmla="*/ 115 h 122"/>
              <a:gd name="T36" fmla="*/ 68 w 147"/>
              <a:gd name="T37" fmla="*/ 115 h 122"/>
              <a:gd name="T38" fmla="*/ 68 w 147"/>
              <a:gd name="T39" fmla="*/ 108 h 122"/>
              <a:gd name="T40" fmla="*/ 6 w 147"/>
              <a:gd name="T41" fmla="*/ 108 h 122"/>
              <a:gd name="T42" fmla="*/ 0 w 147"/>
              <a:gd name="T43" fmla="*/ 103 h 122"/>
              <a:gd name="T44" fmla="*/ 0 w 147"/>
              <a:gd name="T45" fmla="*/ 103 h 122"/>
              <a:gd name="T46" fmla="*/ 0 w 147"/>
              <a:gd name="T47" fmla="*/ 5 h 122"/>
              <a:gd name="T48" fmla="*/ 6 w 147"/>
              <a:gd name="T49" fmla="*/ 0 h 122"/>
              <a:gd name="T50" fmla="*/ 125 w 147"/>
              <a:gd name="T51" fmla="*/ 81 h 122"/>
              <a:gd name="T52" fmla="*/ 125 w 147"/>
              <a:gd name="T53" fmla="*/ 81 h 122"/>
              <a:gd name="T54" fmla="*/ 131 w 147"/>
              <a:gd name="T55" fmla="*/ 87 h 122"/>
              <a:gd name="T56" fmla="*/ 125 w 147"/>
              <a:gd name="T57" fmla="*/ 93 h 122"/>
              <a:gd name="T58" fmla="*/ 120 w 147"/>
              <a:gd name="T59" fmla="*/ 87 h 122"/>
              <a:gd name="T60" fmla="*/ 125 w 147"/>
              <a:gd name="T61" fmla="*/ 81 h 122"/>
              <a:gd name="T62" fmla="*/ 135 w 147"/>
              <a:gd name="T63" fmla="*/ 11 h 122"/>
              <a:gd name="T64" fmla="*/ 135 w 147"/>
              <a:gd name="T65" fmla="*/ 11 h 122"/>
              <a:gd name="T66" fmla="*/ 11 w 147"/>
              <a:gd name="T67" fmla="*/ 11 h 122"/>
              <a:gd name="T68" fmla="*/ 11 w 147"/>
              <a:gd name="T69" fmla="*/ 97 h 122"/>
              <a:gd name="T70" fmla="*/ 135 w 147"/>
              <a:gd name="T71" fmla="*/ 97 h 122"/>
              <a:gd name="T72" fmla="*/ 135 w 147"/>
              <a:gd name="T73" fmla="*/ 1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22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4" y="0"/>
                  <a:pt x="147" y="2"/>
                  <a:pt x="147" y="5"/>
                </a:cubicBezTo>
                <a:cubicBezTo>
                  <a:pt x="147" y="5"/>
                  <a:pt x="147" y="5"/>
                  <a:pt x="147" y="5"/>
                </a:cubicBezTo>
                <a:cubicBezTo>
                  <a:pt x="147" y="103"/>
                  <a:pt x="147" y="103"/>
                  <a:pt x="147" y="103"/>
                </a:cubicBezTo>
                <a:cubicBezTo>
                  <a:pt x="147" y="106"/>
                  <a:pt x="144" y="108"/>
                  <a:pt x="141" y="108"/>
                </a:cubicBezTo>
                <a:cubicBezTo>
                  <a:pt x="141" y="108"/>
                  <a:pt x="141" y="108"/>
                  <a:pt x="141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110" y="115"/>
                  <a:pt x="110" y="115"/>
                  <a:pt x="110" y="115"/>
                </a:cubicBezTo>
                <a:cubicBezTo>
                  <a:pt x="112" y="115"/>
                  <a:pt x="114" y="117"/>
                  <a:pt x="114" y="119"/>
                </a:cubicBezTo>
                <a:cubicBezTo>
                  <a:pt x="114" y="120"/>
                  <a:pt x="112" y="122"/>
                  <a:pt x="110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5" y="122"/>
                  <a:pt x="33" y="120"/>
                  <a:pt x="33" y="119"/>
                </a:cubicBezTo>
                <a:cubicBezTo>
                  <a:pt x="33" y="117"/>
                  <a:pt x="35" y="115"/>
                  <a:pt x="36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08"/>
                  <a:pt x="0" y="106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6" y="0"/>
                </a:cubicBezTo>
                <a:close/>
                <a:moveTo>
                  <a:pt x="125" y="81"/>
                </a:moveTo>
                <a:cubicBezTo>
                  <a:pt x="125" y="81"/>
                  <a:pt x="125" y="81"/>
                  <a:pt x="125" y="81"/>
                </a:cubicBezTo>
                <a:cubicBezTo>
                  <a:pt x="129" y="81"/>
                  <a:pt x="131" y="84"/>
                  <a:pt x="131" y="87"/>
                </a:cubicBezTo>
                <a:cubicBezTo>
                  <a:pt x="131" y="90"/>
                  <a:pt x="129" y="93"/>
                  <a:pt x="125" y="93"/>
                </a:cubicBezTo>
                <a:cubicBezTo>
                  <a:pt x="122" y="93"/>
                  <a:pt x="120" y="90"/>
                  <a:pt x="120" y="87"/>
                </a:cubicBezTo>
                <a:cubicBezTo>
                  <a:pt x="120" y="84"/>
                  <a:pt x="122" y="81"/>
                  <a:pt x="125" y="81"/>
                </a:cubicBezTo>
                <a:close/>
                <a:moveTo>
                  <a:pt x="135" y="11"/>
                </a:moveTo>
                <a:cubicBezTo>
                  <a:pt x="135" y="11"/>
                  <a:pt x="135" y="11"/>
                  <a:pt x="135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40"/>
                  <a:pt x="11" y="68"/>
                  <a:pt x="11" y="97"/>
                </a:cubicBezTo>
                <a:cubicBezTo>
                  <a:pt x="53" y="97"/>
                  <a:pt x="94" y="97"/>
                  <a:pt x="135" y="97"/>
                </a:cubicBezTo>
                <a:cubicBezTo>
                  <a:pt x="135" y="68"/>
                  <a:pt x="135" y="40"/>
                  <a:pt x="135" y="11"/>
                </a:cubicBezTo>
                <a:close/>
              </a:path>
            </a:pathLst>
          </a:custGeom>
          <a:solidFill>
            <a:srgbClr val="F08025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p>
            <a:pPr lvl="0" algn="l"/>
            <a:endParaRPr sz="15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+mn-ea"/>
            </a:endParaRPr>
          </a:p>
        </p:txBody>
      </p:sp>
      <p:sp>
        <p:nvSpPr>
          <p:cNvPr id="5" name="Shape 594"/>
          <p:cNvSpPr/>
          <p:nvPr/>
        </p:nvSpPr>
        <p:spPr>
          <a:xfrm>
            <a:off x="862965" y="5690235"/>
            <a:ext cx="384175" cy="3600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227" y="110255"/>
                </a:moveTo>
                <a:lnTo>
                  <a:pt x="52294" y="71566"/>
                </a:lnTo>
                <a:lnTo>
                  <a:pt x="109194" y="14666"/>
                </a:lnTo>
                <a:cubicBezTo>
                  <a:pt x="109194" y="14666"/>
                  <a:pt x="68227" y="110255"/>
                  <a:pt x="68227" y="110255"/>
                </a:cubicBezTo>
                <a:close/>
                <a:moveTo>
                  <a:pt x="9750" y="51777"/>
                </a:moveTo>
                <a:lnTo>
                  <a:pt x="105333" y="10805"/>
                </a:lnTo>
                <a:lnTo>
                  <a:pt x="48438" y="67705"/>
                </a:lnTo>
                <a:cubicBezTo>
                  <a:pt x="48438" y="67705"/>
                  <a:pt x="9750" y="51777"/>
                  <a:pt x="9750" y="51777"/>
                </a:cubicBezTo>
                <a:close/>
                <a:moveTo>
                  <a:pt x="120000" y="2727"/>
                </a:moveTo>
                <a:cubicBezTo>
                  <a:pt x="120000" y="1222"/>
                  <a:pt x="118777" y="0"/>
                  <a:pt x="117272" y="0"/>
                </a:cubicBezTo>
                <a:cubicBezTo>
                  <a:pt x="116855" y="0"/>
                  <a:pt x="116466" y="111"/>
                  <a:pt x="116111" y="288"/>
                </a:cubicBezTo>
                <a:lnTo>
                  <a:pt x="116100" y="266"/>
                </a:lnTo>
                <a:lnTo>
                  <a:pt x="1677" y="49305"/>
                </a:lnTo>
                <a:cubicBezTo>
                  <a:pt x="1672" y="49305"/>
                  <a:pt x="1661" y="49311"/>
                  <a:pt x="1650" y="49316"/>
                </a:cubicBezTo>
                <a:lnTo>
                  <a:pt x="1555" y="49361"/>
                </a:lnTo>
                <a:lnTo>
                  <a:pt x="1561" y="49372"/>
                </a:lnTo>
                <a:cubicBezTo>
                  <a:pt x="644" y="49816"/>
                  <a:pt x="0" y="50733"/>
                  <a:pt x="0" y="51816"/>
                </a:cubicBezTo>
                <a:cubicBezTo>
                  <a:pt x="0" y="53055"/>
                  <a:pt x="838" y="54061"/>
                  <a:pt x="1972" y="54394"/>
                </a:cubicBezTo>
                <a:lnTo>
                  <a:pt x="1961" y="54438"/>
                </a:lnTo>
                <a:lnTo>
                  <a:pt x="47011" y="72988"/>
                </a:lnTo>
                <a:lnTo>
                  <a:pt x="65561" y="118044"/>
                </a:lnTo>
                <a:lnTo>
                  <a:pt x="65605" y="118027"/>
                </a:lnTo>
                <a:cubicBezTo>
                  <a:pt x="65938" y="119161"/>
                  <a:pt x="66944" y="120000"/>
                  <a:pt x="68183" y="120000"/>
                </a:cubicBezTo>
                <a:cubicBezTo>
                  <a:pt x="69266" y="120000"/>
                  <a:pt x="70188" y="119355"/>
                  <a:pt x="70627" y="118438"/>
                </a:cubicBezTo>
                <a:lnTo>
                  <a:pt x="70644" y="118444"/>
                </a:lnTo>
                <a:lnTo>
                  <a:pt x="70683" y="118350"/>
                </a:lnTo>
                <a:cubicBezTo>
                  <a:pt x="70688" y="118338"/>
                  <a:pt x="70694" y="118333"/>
                  <a:pt x="70694" y="118322"/>
                </a:cubicBezTo>
                <a:lnTo>
                  <a:pt x="119738" y="3900"/>
                </a:lnTo>
                <a:lnTo>
                  <a:pt x="119705" y="3883"/>
                </a:lnTo>
                <a:cubicBezTo>
                  <a:pt x="119877" y="3533"/>
                  <a:pt x="120000" y="3150"/>
                  <a:pt x="120000" y="2727"/>
                </a:cubicBezTo>
                <a:moveTo>
                  <a:pt x="43638" y="90000"/>
                </a:moveTo>
                <a:cubicBezTo>
                  <a:pt x="42883" y="90000"/>
                  <a:pt x="42200" y="90305"/>
                  <a:pt x="41705" y="90800"/>
                </a:cubicBezTo>
                <a:lnTo>
                  <a:pt x="33527" y="98983"/>
                </a:lnTo>
                <a:cubicBezTo>
                  <a:pt x="33033" y="99472"/>
                  <a:pt x="32727" y="100161"/>
                  <a:pt x="32727" y="100911"/>
                </a:cubicBezTo>
                <a:cubicBezTo>
                  <a:pt x="32727" y="102416"/>
                  <a:pt x="33950" y="103638"/>
                  <a:pt x="35455" y="103638"/>
                </a:cubicBezTo>
                <a:cubicBezTo>
                  <a:pt x="36205" y="103638"/>
                  <a:pt x="36888" y="103333"/>
                  <a:pt x="37383" y="102838"/>
                </a:cubicBezTo>
                <a:lnTo>
                  <a:pt x="45566" y="94655"/>
                </a:lnTo>
                <a:cubicBezTo>
                  <a:pt x="46061" y="94166"/>
                  <a:pt x="46361" y="93483"/>
                  <a:pt x="46361" y="92727"/>
                </a:cubicBezTo>
                <a:cubicBezTo>
                  <a:pt x="46361" y="91222"/>
                  <a:pt x="45144" y="90000"/>
                  <a:pt x="43638" y="90000"/>
                </a:cubicBezTo>
                <a:moveTo>
                  <a:pt x="43638" y="79094"/>
                </a:moveTo>
                <a:cubicBezTo>
                  <a:pt x="43638" y="77588"/>
                  <a:pt x="42416" y="76361"/>
                  <a:pt x="40911" y="76361"/>
                </a:cubicBezTo>
                <a:cubicBezTo>
                  <a:pt x="40155" y="76361"/>
                  <a:pt x="39472" y="76672"/>
                  <a:pt x="38983" y="77161"/>
                </a:cubicBezTo>
                <a:lnTo>
                  <a:pt x="11705" y="104433"/>
                </a:lnTo>
                <a:cubicBezTo>
                  <a:pt x="11216" y="104933"/>
                  <a:pt x="10911" y="105616"/>
                  <a:pt x="10911" y="106361"/>
                </a:cubicBezTo>
                <a:cubicBezTo>
                  <a:pt x="10911" y="107872"/>
                  <a:pt x="12133" y="109088"/>
                  <a:pt x="13638" y="109088"/>
                </a:cubicBezTo>
                <a:cubicBezTo>
                  <a:pt x="14388" y="109088"/>
                  <a:pt x="15072" y="108788"/>
                  <a:pt x="15566" y="108294"/>
                </a:cubicBezTo>
                <a:lnTo>
                  <a:pt x="42838" y="81016"/>
                </a:lnTo>
                <a:cubicBezTo>
                  <a:pt x="43333" y="80527"/>
                  <a:pt x="43638" y="79844"/>
                  <a:pt x="43638" y="79094"/>
                </a:cubicBezTo>
                <a:moveTo>
                  <a:pt x="26472" y="81016"/>
                </a:moveTo>
                <a:lnTo>
                  <a:pt x="29200" y="78294"/>
                </a:lnTo>
                <a:cubicBezTo>
                  <a:pt x="29694" y="77800"/>
                  <a:pt x="30000" y="77116"/>
                  <a:pt x="30000" y="76361"/>
                </a:cubicBezTo>
                <a:cubicBezTo>
                  <a:pt x="30000" y="74861"/>
                  <a:pt x="28777" y="73638"/>
                  <a:pt x="27272" y="73638"/>
                </a:cubicBezTo>
                <a:cubicBezTo>
                  <a:pt x="26522" y="73638"/>
                  <a:pt x="25838" y="73944"/>
                  <a:pt x="25344" y="74433"/>
                </a:cubicBezTo>
                <a:lnTo>
                  <a:pt x="22616" y="77161"/>
                </a:lnTo>
                <a:cubicBezTo>
                  <a:pt x="22122" y="77661"/>
                  <a:pt x="21816" y="78338"/>
                  <a:pt x="21816" y="79094"/>
                </a:cubicBezTo>
                <a:cubicBezTo>
                  <a:pt x="21816" y="80594"/>
                  <a:pt x="23038" y="81816"/>
                  <a:pt x="24544" y="81816"/>
                </a:cubicBezTo>
                <a:cubicBezTo>
                  <a:pt x="25300" y="81816"/>
                  <a:pt x="25977" y="81516"/>
                  <a:pt x="26472" y="81016"/>
                </a:cubicBezTo>
              </a:path>
            </a:pathLst>
          </a:custGeom>
          <a:solidFill>
            <a:srgbClr val="F08025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p>
            <a:endParaRPr sz="15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2" name="Shape 596"/>
          <p:cNvSpPr/>
          <p:nvPr/>
        </p:nvSpPr>
        <p:spPr bwMode="auto">
          <a:xfrm>
            <a:off x="1466850" y="2186305"/>
            <a:ext cx="333375" cy="37211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688" y="66391"/>
                </a:moveTo>
                <a:lnTo>
                  <a:pt x="72566" y="78022"/>
                </a:lnTo>
                <a:lnTo>
                  <a:pt x="63138" y="71111"/>
                </a:lnTo>
                <a:lnTo>
                  <a:pt x="59916" y="68748"/>
                </a:lnTo>
                <a:lnTo>
                  <a:pt x="56694" y="71111"/>
                </a:lnTo>
                <a:lnTo>
                  <a:pt x="47266" y="78022"/>
                </a:lnTo>
                <a:lnTo>
                  <a:pt x="51144" y="66391"/>
                </a:lnTo>
                <a:lnTo>
                  <a:pt x="52366" y="62727"/>
                </a:lnTo>
                <a:lnTo>
                  <a:pt x="49316" y="60358"/>
                </a:lnTo>
                <a:lnTo>
                  <a:pt x="41727" y="54453"/>
                </a:lnTo>
                <a:lnTo>
                  <a:pt x="54388" y="54453"/>
                </a:lnTo>
                <a:lnTo>
                  <a:pt x="55722" y="50928"/>
                </a:lnTo>
                <a:lnTo>
                  <a:pt x="59916" y="39820"/>
                </a:lnTo>
                <a:lnTo>
                  <a:pt x="64111" y="50928"/>
                </a:lnTo>
                <a:lnTo>
                  <a:pt x="65438" y="54453"/>
                </a:lnTo>
                <a:lnTo>
                  <a:pt x="78105" y="54453"/>
                </a:lnTo>
                <a:lnTo>
                  <a:pt x="70511" y="60358"/>
                </a:lnTo>
                <a:lnTo>
                  <a:pt x="67466" y="62727"/>
                </a:lnTo>
                <a:cubicBezTo>
                  <a:pt x="67466" y="62727"/>
                  <a:pt x="68688" y="66391"/>
                  <a:pt x="68688" y="66391"/>
                </a:cubicBezTo>
                <a:close/>
                <a:moveTo>
                  <a:pt x="69211" y="48999"/>
                </a:moveTo>
                <a:lnTo>
                  <a:pt x="59916" y="24374"/>
                </a:lnTo>
                <a:lnTo>
                  <a:pt x="50616" y="48999"/>
                </a:lnTo>
                <a:lnTo>
                  <a:pt x="25827" y="48999"/>
                </a:lnTo>
                <a:lnTo>
                  <a:pt x="45972" y="64667"/>
                </a:lnTo>
                <a:lnTo>
                  <a:pt x="36672" y="92556"/>
                </a:lnTo>
                <a:lnTo>
                  <a:pt x="59916" y="75514"/>
                </a:lnTo>
                <a:lnTo>
                  <a:pt x="83161" y="92556"/>
                </a:lnTo>
                <a:lnTo>
                  <a:pt x="73861" y="64667"/>
                </a:lnTo>
                <a:lnTo>
                  <a:pt x="94005" y="48999"/>
                </a:lnTo>
                <a:cubicBezTo>
                  <a:pt x="94005" y="48999"/>
                  <a:pt x="69211" y="48999"/>
                  <a:pt x="69211" y="48999"/>
                </a:cubicBezTo>
                <a:close/>
                <a:moveTo>
                  <a:pt x="60000" y="114490"/>
                </a:moveTo>
                <a:cubicBezTo>
                  <a:pt x="54422" y="113316"/>
                  <a:pt x="5455" y="96737"/>
                  <a:pt x="5455" y="68181"/>
                </a:cubicBezTo>
                <a:cubicBezTo>
                  <a:pt x="5455" y="41527"/>
                  <a:pt x="12900" y="16229"/>
                  <a:pt x="15433" y="6555"/>
                </a:cubicBezTo>
                <a:cubicBezTo>
                  <a:pt x="22344" y="9557"/>
                  <a:pt x="40177" y="16362"/>
                  <a:pt x="60000" y="16362"/>
                </a:cubicBezTo>
                <a:cubicBezTo>
                  <a:pt x="79822" y="16362"/>
                  <a:pt x="97661" y="9557"/>
                  <a:pt x="104572" y="6555"/>
                </a:cubicBezTo>
                <a:cubicBezTo>
                  <a:pt x="107100" y="16223"/>
                  <a:pt x="114544" y="41510"/>
                  <a:pt x="114544" y="68181"/>
                </a:cubicBezTo>
                <a:cubicBezTo>
                  <a:pt x="114544" y="96703"/>
                  <a:pt x="65572" y="113316"/>
                  <a:pt x="60000" y="114490"/>
                </a:cubicBezTo>
                <a:moveTo>
                  <a:pt x="108988" y="1979"/>
                </a:moveTo>
                <a:cubicBezTo>
                  <a:pt x="108761" y="1200"/>
                  <a:pt x="108205" y="561"/>
                  <a:pt x="107461" y="233"/>
                </a:cubicBezTo>
                <a:cubicBezTo>
                  <a:pt x="106722" y="-94"/>
                  <a:pt x="105872" y="-72"/>
                  <a:pt x="105144" y="289"/>
                </a:cubicBezTo>
                <a:cubicBezTo>
                  <a:pt x="104933" y="394"/>
                  <a:pt x="83627" y="10908"/>
                  <a:pt x="60000" y="10908"/>
                </a:cubicBezTo>
                <a:cubicBezTo>
                  <a:pt x="36422" y="10908"/>
                  <a:pt x="15066" y="394"/>
                  <a:pt x="14855" y="289"/>
                </a:cubicBezTo>
                <a:cubicBezTo>
                  <a:pt x="14127" y="-72"/>
                  <a:pt x="13283" y="-94"/>
                  <a:pt x="12538" y="233"/>
                </a:cubicBezTo>
                <a:cubicBezTo>
                  <a:pt x="11800" y="561"/>
                  <a:pt x="11238" y="1200"/>
                  <a:pt x="11016" y="1979"/>
                </a:cubicBezTo>
                <a:cubicBezTo>
                  <a:pt x="10905" y="2368"/>
                  <a:pt x="0" y="35450"/>
                  <a:pt x="0" y="68181"/>
                </a:cubicBezTo>
                <a:cubicBezTo>
                  <a:pt x="0" y="102769"/>
                  <a:pt x="57061" y="119488"/>
                  <a:pt x="59488" y="119955"/>
                </a:cubicBezTo>
                <a:cubicBezTo>
                  <a:pt x="59661" y="119983"/>
                  <a:pt x="59833" y="120000"/>
                  <a:pt x="60000" y="120000"/>
                </a:cubicBezTo>
                <a:cubicBezTo>
                  <a:pt x="60172" y="120000"/>
                  <a:pt x="60344" y="119983"/>
                  <a:pt x="60511" y="119955"/>
                </a:cubicBezTo>
                <a:cubicBezTo>
                  <a:pt x="62938" y="119488"/>
                  <a:pt x="120000" y="102769"/>
                  <a:pt x="120000" y="68181"/>
                </a:cubicBezTo>
                <a:cubicBezTo>
                  <a:pt x="120000" y="35450"/>
                  <a:pt x="109094" y="2368"/>
                  <a:pt x="108988" y="1979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lIns="121920" tIns="60960" rIns="121920" bIns="60960" anchor="t" anchorCtr="0">
            <a:noAutofit/>
          </a:bodyPr>
          <a:p>
            <a:pPr lvl="0" algn="l"/>
            <a:endParaRPr lang="en-US" altLang="en-US" sz="3200">
              <a:sym typeface="Lato" panose="020F0502020204030203"/>
            </a:endParaRPr>
          </a:p>
        </p:txBody>
      </p:sp>
      <p:sp>
        <p:nvSpPr>
          <p:cNvPr id="161" name="Freeform 103"/>
          <p:cNvSpPr>
            <a:spLocks noEditPoints="1"/>
          </p:cNvSpPr>
          <p:nvPr/>
        </p:nvSpPr>
        <p:spPr bwMode="auto">
          <a:xfrm>
            <a:off x="964237" y="4878457"/>
            <a:ext cx="357187" cy="360362"/>
          </a:xfrm>
          <a:custGeom>
            <a:avLst/>
            <a:gdLst>
              <a:gd name="T0" fmla="*/ 120089 w 116"/>
              <a:gd name="T1" fmla="*/ 277202 h 117"/>
              <a:gd name="T2" fmla="*/ 86218 w 116"/>
              <a:gd name="T3" fmla="*/ 200201 h 117"/>
              <a:gd name="T4" fmla="*/ 141643 w 116"/>
              <a:gd name="T5" fmla="*/ 160161 h 117"/>
              <a:gd name="T6" fmla="*/ 193989 w 116"/>
              <a:gd name="T7" fmla="*/ 197121 h 117"/>
              <a:gd name="T8" fmla="*/ 166277 w 116"/>
              <a:gd name="T9" fmla="*/ 274122 h 117"/>
              <a:gd name="T10" fmla="*/ 169356 w 116"/>
              <a:gd name="T11" fmla="*/ 83160 h 117"/>
              <a:gd name="T12" fmla="*/ 141643 w 116"/>
              <a:gd name="T13" fmla="*/ 110881 h 117"/>
              <a:gd name="T14" fmla="*/ 101614 w 116"/>
              <a:gd name="T15" fmla="*/ 86240 h 117"/>
              <a:gd name="T16" fmla="*/ 76980 w 116"/>
              <a:gd name="T17" fmla="*/ 132441 h 117"/>
              <a:gd name="T18" fmla="*/ 15396 w 116"/>
              <a:gd name="T19" fmla="*/ 150921 h 117"/>
              <a:gd name="T20" fmla="*/ 33871 w 116"/>
              <a:gd name="T21" fmla="*/ 206361 h 117"/>
              <a:gd name="T22" fmla="*/ 3079 w 116"/>
              <a:gd name="T23" fmla="*/ 258721 h 117"/>
              <a:gd name="T24" fmla="*/ 55426 w 116"/>
              <a:gd name="T25" fmla="*/ 286442 h 117"/>
              <a:gd name="T26" fmla="*/ 70822 w 116"/>
              <a:gd name="T27" fmla="*/ 344962 h 117"/>
              <a:gd name="T28" fmla="*/ 123168 w 116"/>
              <a:gd name="T29" fmla="*/ 326482 h 117"/>
              <a:gd name="T30" fmla="*/ 163198 w 116"/>
              <a:gd name="T31" fmla="*/ 326482 h 117"/>
              <a:gd name="T32" fmla="*/ 218623 w 116"/>
              <a:gd name="T33" fmla="*/ 341882 h 117"/>
              <a:gd name="T34" fmla="*/ 230940 w 116"/>
              <a:gd name="T35" fmla="*/ 280282 h 117"/>
              <a:gd name="T36" fmla="*/ 280207 w 116"/>
              <a:gd name="T37" fmla="*/ 249481 h 117"/>
              <a:gd name="T38" fmla="*/ 246336 w 116"/>
              <a:gd name="T39" fmla="*/ 197121 h 117"/>
              <a:gd name="T40" fmla="*/ 258653 w 116"/>
              <a:gd name="T41" fmla="*/ 144761 h 117"/>
              <a:gd name="T42" fmla="*/ 200148 w 116"/>
              <a:gd name="T43" fmla="*/ 129361 h 117"/>
              <a:gd name="T44" fmla="*/ 169356 w 116"/>
              <a:gd name="T45" fmla="*/ 83160 h 117"/>
              <a:gd name="T46" fmla="*/ 286365 w 116"/>
              <a:gd name="T47" fmla="*/ 98561 h 117"/>
              <a:gd name="T48" fmla="*/ 258653 w 116"/>
              <a:gd name="T49" fmla="*/ 67760 h 117"/>
              <a:gd name="T50" fmla="*/ 289445 w 116"/>
              <a:gd name="T51" fmla="*/ 40040 h 117"/>
              <a:gd name="T52" fmla="*/ 307920 w 116"/>
              <a:gd name="T53" fmla="*/ 46200 h 117"/>
              <a:gd name="T54" fmla="*/ 307920 w 116"/>
              <a:gd name="T55" fmla="*/ 89320 h 117"/>
              <a:gd name="T56" fmla="*/ 277128 w 116"/>
              <a:gd name="T57" fmla="*/ 0 h 117"/>
              <a:gd name="T58" fmla="*/ 258653 w 116"/>
              <a:gd name="T59" fmla="*/ 24640 h 117"/>
              <a:gd name="T60" fmla="*/ 230940 w 116"/>
              <a:gd name="T61" fmla="*/ 24640 h 117"/>
              <a:gd name="T62" fmla="*/ 237098 w 116"/>
              <a:gd name="T63" fmla="*/ 55440 h 117"/>
              <a:gd name="T64" fmla="*/ 218623 w 116"/>
              <a:gd name="T65" fmla="*/ 77000 h 117"/>
              <a:gd name="T66" fmla="*/ 243257 w 116"/>
              <a:gd name="T67" fmla="*/ 95481 h 117"/>
              <a:gd name="T68" fmla="*/ 246336 w 116"/>
              <a:gd name="T69" fmla="*/ 123201 h 117"/>
              <a:gd name="T70" fmla="*/ 277128 w 116"/>
              <a:gd name="T71" fmla="*/ 120121 h 117"/>
              <a:gd name="T72" fmla="*/ 298682 w 116"/>
              <a:gd name="T73" fmla="*/ 138601 h 117"/>
              <a:gd name="T74" fmla="*/ 317157 w 116"/>
              <a:gd name="T75" fmla="*/ 113961 h 117"/>
              <a:gd name="T76" fmla="*/ 341791 w 116"/>
              <a:gd name="T77" fmla="*/ 110881 h 117"/>
              <a:gd name="T78" fmla="*/ 338712 w 116"/>
              <a:gd name="T79" fmla="*/ 80080 h 117"/>
              <a:gd name="T80" fmla="*/ 357187 w 116"/>
              <a:gd name="T81" fmla="*/ 58520 h 117"/>
              <a:gd name="T82" fmla="*/ 332553 w 116"/>
              <a:gd name="T83" fmla="*/ 40040 h 117"/>
              <a:gd name="T84" fmla="*/ 329474 w 116"/>
              <a:gd name="T85" fmla="*/ 12320 h 117"/>
              <a:gd name="T86" fmla="*/ 298682 w 116"/>
              <a:gd name="T87" fmla="*/ 15400 h 117"/>
              <a:gd name="T88" fmla="*/ 277128 w 116"/>
              <a:gd name="T89" fmla="*/ 0 h 11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6" h="117">
                <a:moveTo>
                  <a:pt x="46" y="91"/>
                </a:moveTo>
                <a:cubicBezTo>
                  <a:pt x="44" y="91"/>
                  <a:pt x="41" y="91"/>
                  <a:pt x="39" y="90"/>
                </a:cubicBezTo>
                <a:cubicBezTo>
                  <a:pt x="34" y="88"/>
                  <a:pt x="30" y="84"/>
                  <a:pt x="28" y="80"/>
                </a:cubicBezTo>
                <a:cubicBezTo>
                  <a:pt x="26" y="75"/>
                  <a:pt x="26" y="70"/>
                  <a:pt x="28" y="65"/>
                </a:cubicBezTo>
                <a:cubicBezTo>
                  <a:pt x="29" y="60"/>
                  <a:pt x="33" y="56"/>
                  <a:pt x="38" y="54"/>
                </a:cubicBezTo>
                <a:cubicBezTo>
                  <a:pt x="40" y="53"/>
                  <a:pt x="43" y="52"/>
                  <a:pt x="46" y="52"/>
                </a:cubicBezTo>
                <a:cubicBezTo>
                  <a:pt x="48" y="52"/>
                  <a:pt x="50" y="53"/>
                  <a:pt x="53" y="53"/>
                </a:cubicBezTo>
                <a:cubicBezTo>
                  <a:pt x="58" y="55"/>
                  <a:pt x="61" y="59"/>
                  <a:pt x="63" y="64"/>
                </a:cubicBezTo>
                <a:cubicBezTo>
                  <a:pt x="66" y="68"/>
                  <a:pt x="66" y="73"/>
                  <a:pt x="64" y="78"/>
                </a:cubicBezTo>
                <a:cubicBezTo>
                  <a:pt x="62" y="83"/>
                  <a:pt x="58" y="87"/>
                  <a:pt x="54" y="89"/>
                </a:cubicBezTo>
                <a:cubicBezTo>
                  <a:pt x="51" y="90"/>
                  <a:pt x="49" y="91"/>
                  <a:pt x="46" y="91"/>
                </a:cubicBezTo>
                <a:moveTo>
                  <a:pt x="55" y="27"/>
                </a:moveTo>
                <a:cubicBezTo>
                  <a:pt x="51" y="37"/>
                  <a:pt x="51" y="37"/>
                  <a:pt x="51" y="37"/>
                </a:cubicBezTo>
                <a:cubicBezTo>
                  <a:pt x="49" y="37"/>
                  <a:pt x="48" y="36"/>
                  <a:pt x="46" y="36"/>
                </a:cubicBezTo>
                <a:cubicBezTo>
                  <a:pt x="43" y="36"/>
                  <a:pt x="40" y="37"/>
                  <a:pt x="38" y="37"/>
                </a:cubicBezTo>
                <a:cubicBezTo>
                  <a:pt x="33" y="28"/>
                  <a:pt x="33" y="28"/>
                  <a:pt x="33" y="28"/>
                </a:cubicBezTo>
                <a:cubicBezTo>
                  <a:pt x="20" y="34"/>
                  <a:pt x="20" y="34"/>
                  <a:pt x="20" y="34"/>
                </a:cubicBezTo>
                <a:cubicBezTo>
                  <a:pt x="25" y="43"/>
                  <a:pt x="25" y="43"/>
                  <a:pt x="25" y="43"/>
                </a:cubicBezTo>
                <a:cubicBezTo>
                  <a:pt x="21" y="46"/>
                  <a:pt x="18" y="49"/>
                  <a:pt x="16" y="53"/>
                </a:cubicBezTo>
                <a:cubicBezTo>
                  <a:pt x="5" y="49"/>
                  <a:pt x="5" y="49"/>
                  <a:pt x="5" y="49"/>
                </a:cubicBezTo>
                <a:cubicBezTo>
                  <a:pt x="0" y="63"/>
                  <a:pt x="0" y="63"/>
                  <a:pt x="0" y="63"/>
                </a:cubicBezTo>
                <a:cubicBezTo>
                  <a:pt x="11" y="67"/>
                  <a:pt x="11" y="67"/>
                  <a:pt x="11" y="67"/>
                </a:cubicBezTo>
                <a:cubicBezTo>
                  <a:pt x="10" y="71"/>
                  <a:pt x="10" y="76"/>
                  <a:pt x="11" y="80"/>
                </a:cubicBezTo>
                <a:cubicBezTo>
                  <a:pt x="1" y="84"/>
                  <a:pt x="1" y="84"/>
                  <a:pt x="1" y="84"/>
                </a:cubicBezTo>
                <a:cubicBezTo>
                  <a:pt x="7" y="97"/>
                  <a:pt x="7" y="97"/>
                  <a:pt x="7" y="97"/>
                </a:cubicBezTo>
                <a:cubicBezTo>
                  <a:pt x="18" y="93"/>
                  <a:pt x="18" y="93"/>
                  <a:pt x="18" y="93"/>
                </a:cubicBezTo>
                <a:cubicBezTo>
                  <a:pt x="20" y="96"/>
                  <a:pt x="23" y="99"/>
                  <a:pt x="27" y="101"/>
                </a:cubicBezTo>
                <a:cubicBezTo>
                  <a:pt x="23" y="112"/>
                  <a:pt x="23" y="112"/>
                  <a:pt x="23" y="112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40" y="106"/>
                  <a:pt x="40" y="106"/>
                  <a:pt x="40" y="106"/>
                </a:cubicBezTo>
                <a:cubicBezTo>
                  <a:pt x="42" y="107"/>
                  <a:pt x="44" y="107"/>
                  <a:pt x="46" y="107"/>
                </a:cubicBezTo>
                <a:cubicBezTo>
                  <a:pt x="48" y="107"/>
                  <a:pt x="51" y="107"/>
                  <a:pt x="53" y="106"/>
                </a:cubicBezTo>
                <a:cubicBezTo>
                  <a:pt x="58" y="116"/>
                  <a:pt x="58" y="116"/>
                  <a:pt x="58" y="116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66" y="100"/>
                  <a:pt x="66" y="100"/>
                  <a:pt x="66" y="100"/>
                </a:cubicBezTo>
                <a:cubicBezTo>
                  <a:pt x="70" y="98"/>
                  <a:pt x="73" y="95"/>
                  <a:pt x="75" y="91"/>
                </a:cubicBezTo>
                <a:cubicBezTo>
                  <a:pt x="86" y="95"/>
                  <a:pt x="86" y="95"/>
                  <a:pt x="86" y="95"/>
                </a:cubicBezTo>
                <a:cubicBezTo>
                  <a:pt x="91" y="81"/>
                  <a:pt x="91" y="81"/>
                  <a:pt x="91" y="81"/>
                </a:cubicBezTo>
                <a:cubicBezTo>
                  <a:pt x="81" y="77"/>
                  <a:pt x="81" y="77"/>
                  <a:pt x="81" y="77"/>
                </a:cubicBezTo>
                <a:cubicBezTo>
                  <a:pt x="81" y="73"/>
                  <a:pt x="81" y="68"/>
                  <a:pt x="80" y="64"/>
                </a:cubicBezTo>
                <a:cubicBezTo>
                  <a:pt x="90" y="60"/>
                  <a:pt x="90" y="60"/>
                  <a:pt x="90" y="60"/>
                </a:cubicBezTo>
                <a:cubicBezTo>
                  <a:pt x="84" y="47"/>
                  <a:pt x="84" y="47"/>
                  <a:pt x="84" y="47"/>
                </a:cubicBezTo>
                <a:cubicBezTo>
                  <a:pt x="74" y="51"/>
                  <a:pt x="74" y="51"/>
                  <a:pt x="74" y="51"/>
                </a:cubicBezTo>
                <a:cubicBezTo>
                  <a:pt x="72" y="47"/>
                  <a:pt x="68" y="44"/>
                  <a:pt x="65" y="42"/>
                </a:cubicBezTo>
                <a:cubicBezTo>
                  <a:pt x="68" y="32"/>
                  <a:pt x="68" y="32"/>
                  <a:pt x="68" y="32"/>
                </a:cubicBezTo>
                <a:cubicBezTo>
                  <a:pt x="55" y="27"/>
                  <a:pt x="55" y="27"/>
                  <a:pt x="55" y="27"/>
                </a:cubicBezTo>
                <a:moveTo>
                  <a:pt x="94" y="32"/>
                </a:moveTo>
                <a:cubicBezTo>
                  <a:pt x="94" y="32"/>
                  <a:pt x="93" y="32"/>
                  <a:pt x="93" y="32"/>
                </a:cubicBezTo>
                <a:cubicBezTo>
                  <a:pt x="91" y="32"/>
                  <a:pt x="88" y="31"/>
                  <a:pt x="87" y="29"/>
                </a:cubicBezTo>
                <a:cubicBezTo>
                  <a:pt x="85" y="27"/>
                  <a:pt x="84" y="25"/>
                  <a:pt x="84" y="22"/>
                </a:cubicBezTo>
                <a:cubicBezTo>
                  <a:pt x="84" y="19"/>
                  <a:pt x="85" y="17"/>
                  <a:pt x="87" y="15"/>
                </a:cubicBezTo>
                <a:cubicBezTo>
                  <a:pt x="89" y="14"/>
                  <a:pt x="91" y="13"/>
                  <a:pt x="94" y="13"/>
                </a:cubicBezTo>
                <a:cubicBezTo>
                  <a:pt x="94" y="13"/>
                  <a:pt x="94" y="13"/>
                  <a:pt x="94" y="13"/>
                </a:cubicBezTo>
                <a:cubicBezTo>
                  <a:pt x="96" y="13"/>
                  <a:pt x="99" y="14"/>
                  <a:pt x="100" y="15"/>
                </a:cubicBezTo>
                <a:cubicBezTo>
                  <a:pt x="102" y="17"/>
                  <a:pt x="103" y="20"/>
                  <a:pt x="103" y="22"/>
                </a:cubicBezTo>
                <a:cubicBezTo>
                  <a:pt x="103" y="25"/>
                  <a:pt x="102" y="27"/>
                  <a:pt x="100" y="29"/>
                </a:cubicBezTo>
                <a:cubicBezTo>
                  <a:pt x="98" y="31"/>
                  <a:pt x="96" y="32"/>
                  <a:pt x="94" y="32"/>
                </a:cubicBezTo>
                <a:moveTo>
                  <a:pt x="90" y="0"/>
                </a:moveTo>
                <a:cubicBezTo>
                  <a:pt x="90" y="5"/>
                  <a:pt x="90" y="5"/>
                  <a:pt x="90" y="5"/>
                </a:cubicBezTo>
                <a:cubicBezTo>
                  <a:pt x="88" y="6"/>
                  <a:pt x="86" y="6"/>
                  <a:pt x="84" y="8"/>
                </a:cubicBezTo>
                <a:cubicBezTo>
                  <a:pt x="80" y="4"/>
                  <a:pt x="80" y="4"/>
                  <a:pt x="80" y="4"/>
                </a:cubicBezTo>
                <a:cubicBezTo>
                  <a:pt x="75" y="8"/>
                  <a:pt x="75" y="8"/>
                  <a:pt x="75" y="8"/>
                </a:cubicBezTo>
                <a:cubicBezTo>
                  <a:pt x="79" y="13"/>
                  <a:pt x="79" y="13"/>
                  <a:pt x="79" y="13"/>
                </a:cubicBezTo>
                <a:cubicBezTo>
                  <a:pt x="78" y="14"/>
                  <a:pt x="77" y="16"/>
                  <a:pt x="77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1" y="25"/>
                  <a:pt x="71" y="25"/>
                  <a:pt x="71" y="25"/>
                </a:cubicBezTo>
                <a:cubicBezTo>
                  <a:pt x="77" y="25"/>
                  <a:pt x="77" y="25"/>
                  <a:pt x="77" y="25"/>
                </a:cubicBezTo>
                <a:cubicBezTo>
                  <a:pt x="77" y="28"/>
                  <a:pt x="78" y="30"/>
                  <a:pt x="79" y="31"/>
                </a:cubicBezTo>
                <a:cubicBezTo>
                  <a:pt x="75" y="35"/>
                  <a:pt x="75" y="35"/>
                  <a:pt x="75" y="35"/>
                </a:cubicBezTo>
                <a:cubicBezTo>
                  <a:pt x="80" y="40"/>
                  <a:pt x="80" y="40"/>
                  <a:pt x="80" y="40"/>
                </a:cubicBezTo>
                <a:cubicBezTo>
                  <a:pt x="84" y="36"/>
                  <a:pt x="84" y="36"/>
                  <a:pt x="84" y="36"/>
                </a:cubicBezTo>
                <a:cubicBezTo>
                  <a:pt x="85" y="38"/>
                  <a:pt x="87" y="38"/>
                  <a:pt x="90" y="39"/>
                </a:cubicBezTo>
                <a:cubicBezTo>
                  <a:pt x="90" y="44"/>
                  <a:pt x="90" y="44"/>
                  <a:pt x="90" y="44"/>
                </a:cubicBezTo>
                <a:cubicBezTo>
                  <a:pt x="97" y="45"/>
                  <a:pt x="97" y="45"/>
                  <a:pt x="97" y="45"/>
                </a:cubicBezTo>
                <a:cubicBezTo>
                  <a:pt x="97" y="39"/>
                  <a:pt x="97" y="39"/>
                  <a:pt x="97" y="39"/>
                </a:cubicBezTo>
                <a:cubicBezTo>
                  <a:pt x="99" y="39"/>
                  <a:pt x="101" y="38"/>
                  <a:pt x="103" y="37"/>
                </a:cubicBezTo>
                <a:cubicBezTo>
                  <a:pt x="106" y="41"/>
                  <a:pt x="106" y="41"/>
                  <a:pt x="106" y="41"/>
                </a:cubicBezTo>
                <a:cubicBezTo>
                  <a:pt x="111" y="36"/>
                  <a:pt x="111" y="36"/>
                  <a:pt x="111" y="36"/>
                </a:cubicBezTo>
                <a:cubicBezTo>
                  <a:pt x="108" y="32"/>
                  <a:pt x="108" y="32"/>
                  <a:pt x="108" y="32"/>
                </a:cubicBezTo>
                <a:cubicBezTo>
                  <a:pt x="109" y="30"/>
                  <a:pt x="110" y="28"/>
                  <a:pt x="110" y="26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6" y="19"/>
                  <a:pt x="116" y="19"/>
                  <a:pt x="116" y="19"/>
                </a:cubicBezTo>
                <a:cubicBezTo>
                  <a:pt x="111" y="19"/>
                  <a:pt x="111" y="19"/>
                  <a:pt x="111" y="19"/>
                </a:cubicBezTo>
                <a:cubicBezTo>
                  <a:pt x="110" y="17"/>
                  <a:pt x="109" y="15"/>
                  <a:pt x="108" y="13"/>
                </a:cubicBezTo>
                <a:cubicBezTo>
                  <a:pt x="112" y="9"/>
                  <a:pt x="112" y="9"/>
                  <a:pt x="112" y="9"/>
                </a:cubicBezTo>
                <a:cubicBezTo>
                  <a:pt x="107" y="4"/>
                  <a:pt x="107" y="4"/>
                  <a:pt x="107" y="4"/>
                </a:cubicBezTo>
                <a:cubicBezTo>
                  <a:pt x="103" y="8"/>
                  <a:pt x="103" y="8"/>
                  <a:pt x="103" y="8"/>
                </a:cubicBezTo>
                <a:cubicBezTo>
                  <a:pt x="101" y="6"/>
                  <a:pt x="99" y="6"/>
                  <a:pt x="97" y="5"/>
                </a:cubicBezTo>
                <a:cubicBezTo>
                  <a:pt x="97" y="0"/>
                  <a:pt x="97" y="0"/>
                  <a:pt x="97" y="0"/>
                </a:cubicBezTo>
                <a:cubicBezTo>
                  <a:pt x="90" y="0"/>
                  <a:pt x="90" y="0"/>
                  <a:pt x="90" y="0"/>
                </a:cubicBezTo>
              </a:path>
            </a:pathLst>
          </a:custGeom>
          <a:solidFill>
            <a:srgbClr val="F08025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p>
            <a:pPr lvl="0" algn="l"/>
            <a:endParaRPr sz="15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+mn-ea"/>
            </a:endParaRPr>
          </a:p>
        </p:txBody>
      </p:sp>
      <p:sp>
        <p:nvSpPr>
          <p:cNvPr id="166" name="MH_SubTitle_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493729" y="5573408"/>
            <a:ext cx="5637658" cy="500140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>
            <a:no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lvl="0" algn="l" defTabSz="910590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zh-CN" sz="1600" dirty="0">
                <a:solidFill>
                  <a:prstClr val="black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构建平安智能校园生活，创建绿色生态</a:t>
            </a:r>
            <a:endParaRPr lang="zh-CN" altLang="zh-CN" sz="1600" dirty="0">
              <a:solidFill>
                <a:prstClr val="black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167" name="MH_SubTitle_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439119" y="4092446"/>
            <a:ext cx="5323374" cy="500140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>
            <a:no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lvl="0" algn="l" defTabSz="910590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zh-CN" sz="1600" dirty="0">
                <a:solidFill>
                  <a:prstClr val="black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建设标杆性示范项目，培养创新人才</a:t>
            </a:r>
            <a:endParaRPr lang="zh-CN" altLang="zh-CN" sz="1600" dirty="0">
              <a:solidFill>
                <a:prstClr val="black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174" name="MH_SubTitle_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 flipH="1">
            <a:off x="1456690" y="5573395"/>
            <a:ext cx="5622925" cy="382905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>
            <a:no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lvl="0" algn="l" defTabSz="910590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zh-CN" sz="1600" dirty="0">
                <a:solidFill>
                  <a:prstClr val="black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资源开发共建共享，保障长久运营</a:t>
            </a:r>
            <a:endParaRPr lang="zh-CN" altLang="zh-CN" sz="1600" dirty="0">
              <a:solidFill>
                <a:prstClr val="black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175" name="MH_SubTitle_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 flipH="1">
            <a:off x="1466850" y="4093210"/>
            <a:ext cx="5037455" cy="500380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>
            <a:no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lvl="0" algn="l" defTabSz="910590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zh-CN" sz="1600" dirty="0">
                <a:solidFill>
                  <a:prstClr val="black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大数据智能高效诊断，助力</a:t>
            </a:r>
            <a:r>
              <a:rPr lang="en-US" altLang="zh-CN" sz="1600" dirty="0">
                <a:solidFill>
                  <a:prstClr val="black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“</a:t>
            </a:r>
            <a:r>
              <a:rPr lang="zh-CN" altLang="zh-CN" sz="1600" dirty="0">
                <a:solidFill>
                  <a:prstClr val="black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教学</a:t>
            </a:r>
            <a:r>
              <a:rPr lang="en-US" altLang="zh-CN" sz="1600" dirty="0">
                <a:solidFill>
                  <a:prstClr val="black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&amp;</a:t>
            </a:r>
            <a:r>
              <a:rPr lang="zh-CN" altLang="zh-CN" sz="1600" dirty="0">
                <a:solidFill>
                  <a:prstClr val="black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管理”双提升</a:t>
            </a:r>
            <a:endParaRPr lang="zh-CN" altLang="zh-CN" sz="1600" dirty="0">
              <a:solidFill>
                <a:prstClr val="black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178" name="MH_SubTitle_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 flipH="1">
            <a:off x="7438771" y="4808363"/>
            <a:ext cx="5573186" cy="500140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>
            <a:no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lvl="0" algn="l" defTabSz="910590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zh-CN" sz="1600" dirty="0">
                <a:solidFill>
                  <a:prstClr val="black"/>
                </a:solidFill>
                <a:latin typeface="方正书宋简体" pitchFamily="65" charset="-122"/>
                <a:ea typeface="方正书宋简体" pitchFamily="65" charset="-122"/>
                <a:sym typeface="+mn-ea"/>
              </a:rPr>
              <a:t>开放智慧教学服务，助力教学变革</a:t>
            </a:r>
            <a:endParaRPr lang="zh-CN" altLang="zh-CN" sz="1600" dirty="0">
              <a:solidFill>
                <a:prstClr val="black"/>
              </a:solidFill>
              <a:latin typeface="方正书宋简体" pitchFamily="65" charset="-122"/>
              <a:ea typeface="方正书宋简体" pitchFamily="65" charset="-122"/>
              <a:sym typeface="+mn-ea"/>
            </a:endParaRPr>
          </a:p>
        </p:txBody>
      </p:sp>
      <p:sp>
        <p:nvSpPr>
          <p:cNvPr id="187" name="Freeform 59"/>
          <p:cNvSpPr>
            <a:spLocks noEditPoints="1"/>
          </p:cNvSpPr>
          <p:nvPr/>
        </p:nvSpPr>
        <p:spPr bwMode="auto">
          <a:xfrm>
            <a:off x="963918" y="4135507"/>
            <a:ext cx="446088" cy="328612"/>
          </a:xfrm>
          <a:custGeom>
            <a:avLst/>
            <a:gdLst>
              <a:gd name="T0" fmla="*/ 39994 w 145"/>
              <a:gd name="T1" fmla="*/ 221122 h 107"/>
              <a:gd name="T2" fmla="*/ 33841 w 145"/>
              <a:gd name="T3" fmla="*/ 322470 h 107"/>
              <a:gd name="T4" fmla="*/ 89218 w 145"/>
              <a:gd name="T5" fmla="*/ 328612 h 107"/>
              <a:gd name="T6" fmla="*/ 95371 w 145"/>
              <a:gd name="T7" fmla="*/ 230336 h 107"/>
              <a:gd name="T8" fmla="*/ 286112 w 145"/>
              <a:gd name="T9" fmla="*/ 205766 h 107"/>
              <a:gd name="T10" fmla="*/ 230735 w 145"/>
              <a:gd name="T11" fmla="*/ 211909 h 107"/>
              <a:gd name="T12" fmla="*/ 239965 w 145"/>
              <a:gd name="T13" fmla="*/ 328612 h 107"/>
              <a:gd name="T14" fmla="*/ 295341 w 145"/>
              <a:gd name="T15" fmla="*/ 322470 h 107"/>
              <a:gd name="T16" fmla="*/ 286112 w 145"/>
              <a:gd name="T17" fmla="*/ 205766 h 107"/>
              <a:gd name="T18" fmla="*/ 338412 w 145"/>
              <a:gd name="T19" fmla="*/ 171984 h 107"/>
              <a:gd name="T20" fmla="*/ 329182 w 145"/>
              <a:gd name="T21" fmla="*/ 322470 h 107"/>
              <a:gd name="T22" fmla="*/ 384559 w 145"/>
              <a:gd name="T23" fmla="*/ 328612 h 107"/>
              <a:gd name="T24" fmla="*/ 393788 w 145"/>
              <a:gd name="T25" fmla="*/ 181197 h 107"/>
              <a:gd name="T26" fmla="*/ 187665 w 145"/>
              <a:gd name="T27" fmla="*/ 162770 h 107"/>
              <a:gd name="T28" fmla="*/ 132288 w 145"/>
              <a:gd name="T29" fmla="*/ 168913 h 107"/>
              <a:gd name="T30" fmla="*/ 141518 w 145"/>
              <a:gd name="T31" fmla="*/ 328612 h 107"/>
              <a:gd name="T32" fmla="*/ 193818 w 145"/>
              <a:gd name="T33" fmla="*/ 322470 h 107"/>
              <a:gd name="T34" fmla="*/ 187665 w 145"/>
              <a:gd name="T35" fmla="*/ 162770 h 107"/>
              <a:gd name="T36" fmla="*/ 436859 w 145"/>
              <a:gd name="T37" fmla="*/ 0 h 107"/>
              <a:gd name="T38" fmla="*/ 356870 w 145"/>
              <a:gd name="T39" fmla="*/ 18427 h 107"/>
              <a:gd name="T40" fmla="*/ 353794 w 145"/>
              <a:gd name="T41" fmla="*/ 30711 h 107"/>
              <a:gd name="T42" fmla="*/ 276882 w 145"/>
              <a:gd name="T43" fmla="*/ 135130 h 107"/>
              <a:gd name="T44" fmla="*/ 169206 w 145"/>
              <a:gd name="T45" fmla="*/ 42996 h 107"/>
              <a:gd name="T46" fmla="*/ 9229 w 145"/>
              <a:gd name="T47" fmla="*/ 184268 h 107"/>
              <a:gd name="T48" fmla="*/ 18459 w 145"/>
              <a:gd name="T49" fmla="*/ 208838 h 107"/>
              <a:gd name="T50" fmla="*/ 169206 w 145"/>
              <a:gd name="T51" fmla="*/ 79850 h 107"/>
              <a:gd name="T52" fmla="*/ 276882 w 145"/>
              <a:gd name="T53" fmla="*/ 171984 h 107"/>
              <a:gd name="T54" fmla="*/ 390712 w 145"/>
              <a:gd name="T55" fmla="*/ 67565 h 107"/>
              <a:gd name="T56" fmla="*/ 418400 w 145"/>
              <a:gd name="T57" fmla="*/ 92134 h 107"/>
              <a:gd name="T58" fmla="*/ 424553 w 145"/>
              <a:gd name="T59" fmla="*/ 89063 h 107"/>
              <a:gd name="T60" fmla="*/ 446088 w 145"/>
              <a:gd name="T61" fmla="*/ 9213 h 107"/>
              <a:gd name="T62" fmla="*/ 439935 w 145"/>
              <a:gd name="T63" fmla="*/ 0 h 10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45" h="107">
                <a:moveTo>
                  <a:pt x="29" y="72"/>
                </a:moveTo>
                <a:cubicBezTo>
                  <a:pt x="13" y="72"/>
                  <a:pt x="13" y="72"/>
                  <a:pt x="13" y="72"/>
                </a:cubicBezTo>
                <a:cubicBezTo>
                  <a:pt x="12" y="72"/>
                  <a:pt x="11" y="73"/>
                  <a:pt x="11" y="75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11" y="106"/>
                  <a:pt x="12" y="107"/>
                  <a:pt x="13" y="107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30" y="107"/>
                  <a:pt x="31" y="106"/>
                  <a:pt x="31" y="10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73"/>
                  <a:pt x="30" y="72"/>
                  <a:pt x="29" y="72"/>
                </a:cubicBezTo>
                <a:moveTo>
                  <a:pt x="93" y="67"/>
                </a:moveTo>
                <a:cubicBezTo>
                  <a:pt x="78" y="67"/>
                  <a:pt x="78" y="67"/>
                  <a:pt x="78" y="67"/>
                </a:cubicBezTo>
                <a:cubicBezTo>
                  <a:pt x="76" y="67"/>
                  <a:pt x="75" y="68"/>
                  <a:pt x="75" y="69"/>
                </a:cubicBezTo>
                <a:cubicBezTo>
                  <a:pt x="75" y="105"/>
                  <a:pt x="75" y="105"/>
                  <a:pt x="75" y="105"/>
                </a:cubicBezTo>
                <a:cubicBezTo>
                  <a:pt x="75" y="106"/>
                  <a:pt x="76" y="107"/>
                  <a:pt x="78" y="107"/>
                </a:cubicBezTo>
                <a:cubicBezTo>
                  <a:pt x="93" y="107"/>
                  <a:pt x="93" y="107"/>
                  <a:pt x="93" y="107"/>
                </a:cubicBezTo>
                <a:cubicBezTo>
                  <a:pt x="94" y="107"/>
                  <a:pt x="96" y="106"/>
                  <a:pt x="96" y="105"/>
                </a:cubicBezTo>
                <a:cubicBezTo>
                  <a:pt x="96" y="69"/>
                  <a:pt x="96" y="69"/>
                  <a:pt x="96" y="69"/>
                </a:cubicBezTo>
                <a:cubicBezTo>
                  <a:pt x="96" y="68"/>
                  <a:pt x="94" y="67"/>
                  <a:pt x="93" y="67"/>
                </a:cubicBezTo>
                <a:moveTo>
                  <a:pt x="125" y="56"/>
                </a:moveTo>
                <a:cubicBezTo>
                  <a:pt x="110" y="56"/>
                  <a:pt x="110" y="56"/>
                  <a:pt x="110" y="56"/>
                </a:cubicBezTo>
                <a:cubicBezTo>
                  <a:pt x="108" y="56"/>
                  <a:pt x="107" y="57"/>
                  <a:pt x="107" y="59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107" y="106"/>
                  <a:pt x="108" y="107"/>
                  <a:pt x="110" y="107"/>
                </a:cubicBezTo>
                <a:cubicBezTo>
                  <a:pt x="125" y="107"/>
                  <a:pt x="125" y="107"/>
                  <a:pt x="125" y="107"/>
                </a:cubicBezTo>
                <a:cubicBezTo>
                  <a:pt x="127" y="107"/>
                  <a:pt x="128" y="106"/>
                  <a:pt x="128" y="105"/>
                </a:cubicBezTo>
                <a:cubicBezTo>
                  <a:pt x="128" y="59"/>
                  <a:pt x="128" y="59"/>
                  <a:pt x="128" y="59"/>
                </a:cubicBezTo>
                <a:cubicBezTo>
                  <a:pt x="128" y="57"/>
                  <a:pt x="127" y="56"/>
                  <a:pt x="125" y="56"/>
                </a:cubicBezTo>
                <a:moveTo>
                  <a:pt x="61" y="53"/>
                </a:moveTo>
                <a:cubicBezTo>
                  <a:pt x="46" y="53"/>
                  <a:pt x="46" y="53"/>
                  <a:pt x="46" y="53"/>
                </a:cubicBezTo>
                <a:cubicBezTo>
                  <a:pt x="44" y="53"/>
                  <a:pt x="43" y="54"/>
                  <a:pt x="43" y="55"/>
                </a:cubicBezTo>
                <a:cubicBezTo>
                  <a:pt x="43" y="105"/>
                  <a:pt x="43" y="105"/>
                  <a:pt x="43" y="105"/>
                </a:cubicBezTo>
                <a:cubicBezTo>
                  <a:pt x="43" y="106"/>
                  <a:pt x="44" y="107"/>
                  <a:pt x="46" y="107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62" y="107"/>
                  <a:pt x="63" y="106"/>
                  <a:pt x="63" y="105"/>
                </a:cubicBezTo>
                <a:cubicBezTo>
                  <a:pt x="63" y="55"/>
                  <a:pt x="63" y="55"/>
                  <a:pt x="63" y="55"/>
                </a:cubicBezTo>
                <a:cubicBezTo>
                  <a:pt x="63" y="54"/>
                  <a:pt x="62" y="53"/>
                  <a:pt x="61" y="53"/>
                </a:cubicBezTo>
                <a:moveTo>
                  <a:pt x="143" y="0"/>
                </a:moveTo>
                <a:cubicBezTo>
                  <a:pt x="143" y="0"/>
                  <a:pt x="142" y="0"/>
                  <a:pt x="142" y="0"/>
                </a:cubicBezTo>
                <a:cubicBezTo>
                  <a:pt x="118" y="5"/>
                  <a:pt x="118" y="5"/>
                  <a:pt x="118" y="5"/>
                </a:cubicBezTo>
                <a:cubicBezTo>
                  <a:pt x="117" y="5"/>
                  <a:pt x="117" y="5"/>
                  <a:pt x="116" y="6"/>
                </a:cubicBezTo>
                <a:cubicBezTo>
                  <a:pt x="116" y="6"/>
                  <a:pt x="115" y="7"/>
                  <a:pt x="115" y="7"/>
                </a:cubicBezTo>
                <a:cubicBezTo>
                  <a:pt x="115" y="8"/>
                  <a:pt x="115" y="9"/>
                  <a:pt x="115" y="10"/>
                </a:cubicBezTo>
                <a:cubicBezTo>
                  <a:pt x="121" y="15"/>
                  <a:pt x="121" y="15"/>
                  <a:pt x="121" y="15"/>
                </a:cubicBezTo>
                <a:cubicBezTo>
                  <a:pt x="90" y="44"/>
                  <a:pt x="90" y="44"/>
                  <a:pt x="90" y="44"/>
                </a:cubicBezTo>
                <a:cubicBezTo>
                  <a:pt x="59" y="15"/>
                  <a:pt x="59" y="15"/>
                  <a:pt x="59" y="15"/>
                </a:cubicBezTo>
                <a:cubicBezTo>
                  <a:pt x="58" y="15"/>
                  <a:pt x="57" y="14"/>
                  <a:pt x="55" y="14"/>
                </a:cubicBezTo>
                <a:cubicBezTo>
                  <a:pt x="54" y="14"/>
                  <a:pt x="53" y="14"/>
                  <a:pt x="52" y="15"/>
                </a:cubicBezTo>
                <a:cubicBezTo>
                  <a:pt x="3" y="60"/>
                  <a:pt x="3" y="60"/>
                  <a:pt x="3" y="60"/>
                </a:cubicBezTo>
                <a:cubicBezTo>
                  <a:pt x="1" y="62"/>
                  <a:pt x="0" y="65"/>
                  <a:pt x="2" y="67"/>
                </a:cubicBezTo>
                <a:cubicBezTo>
                  <a:pt x="3" y="68"/>
                  <a:pt x="5" y="68"/>
                  <a:pt x="6" y="68"/>
                </a:cubicBezTo>
                <a:cubicBezTo>
                  <a:pt x="7" y="68"/>
                  <a:pt x="8" y="68"/>
                  <a:pt x="9" y="67"/>
                </a:cubicBezTo>
                <a:cubicBezTo>
                  <a:pt x="55" y="26"/>
                  <a:pt x="55" y="26"/>
                  <a:pt x="55" y="26"/>
                </a:cubicBezTo>
                <a:cubicBezTo>
                  <a:pt x="87" y="54"/>
                  <a:pt x="87" y="54"/>
                  <a:pt x="87" y="54"/>
                </a:cubicBezTo>
                <a:cubicBezTo>
                  <a:pt x="88" y="55"/>
                  <a:pt x="89" y="56"/>
                  <a:pt x="90" y="56"/>
                </a:cubicBezTo>
                <a:cubicBezTo>
                  <a:pt x="91" y="56"/>
                  <a:pt x="93" y="55"/>
                  <a:pt x="94" y="54"/>
                </a:cubicBezTo>
                <a:cubicBezTo>
                  <a:pt x="127" y="22"/>
                  <a:pt x="127" y="22"/>
                  <a:pt x="127" y="22"/>
                </a:cubicBezTo>
                <a:cubicBezTo>
                  <a:pt x="134" y="29"/>
                  <a:pt x="134" y="29"/>
                  <a:pt x="134" y="29"/>
                </a:cubicBezTo>
                <a:cubicBezTo>
                  <a:pt x="134" y="30"/>
                  <a:pt x="135" y="30"/>
                  <a:pt x="136" y="30"/>
                </a:cubicBezTo>
                <a:cubicBezTo>
                  <a:pt x="136" y="30"/>
                  <a:pt x="136" y="30"/>
                  <a:pt x="137" y="30"/>
                </a:cubicBezTo>
                <a:cubicBezTo>
                  <a:pt x="137" y="29"/>
                  <a:pt x="138" y="29"/>
                  <a:pt x="138" y="29"/>
                </a:cubicBezTo>
                <a:cubicBezTo>
                  <a:pt x="139" y="28"/>
                  <a:pt x="139" y="28"/>
                  <a:pt x="139" y="27"/>
                </a:cubicBezTo>
                <a:cubicBezTo>
                  <a:pt x="145" y="3"/>
                  <a:pt x="145" y="3"/>
                  <a:pt x="145" y="3"/>
                </a:cubicBezTo>
                <a:cubicBezTo>
                  <a:pt x="145" y="2"/>
                  <a:pt x="145" y="1"/>
                  <a:pt x="145" y="0"/>
                </a:cubicBezTo>
                <a:cubicBezTo>
                  <a:pt x="144" y="0"/>
                  <a:pt x="144" y="0"/>
                  <a:pt x="143" y="0"/>
                </a:cubicBezTo>
              </a:path>
            </a:pathLst>
          </a:custGeom>
          <a:solidFill>
            <a:srgbClr val="F08025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p>
            <a:pPr lvl="0" algn="l"/>
            <a:endParaRPr sz="15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32155" y="0"/>
            <a:ext cx="356362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62865"/>
            <a:ext cx="371284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02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整体规划 / 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建设思路</a:t>
            </a:r>
            <a:endParaRPr lang="zh-CN" altLang="en-US" sz="18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60" name="TextBox 7"/>
          <p:cNvSpPr txBox="1">
            <a:spLocks noChangeArrowheads="1"/>
          </p:cNvSpPr>
          <p:nvPr/>
        </p:nvSpPr>
        <p:spPr bwMode="auto">
          <a:xfrm>
            <a:off x="708660" y="899160"/>
            <a:ext cx="10313035" cy="60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0590">
              <a:lnSpc>
                <a:spcPts val="4000"/>
              </a:lnSpc>
              <a:buFont typeface="Arial" panose="020B0604020202020204" pitchFamily="34" charset="0"/>
              <a:buNone/>
            </a:pPr>
            <a:r>
              <a:rPr lang="zh-CN" altLang="en-US" sz="2000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以</a:t>
            </a:r>
            <a:r>
              <a:rPr lang="zh-CN" altLang="en-US" sz="2000" b="1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“</a:t>
            </a:r>
            <a:r>
              <a:rPr lang="zh-CN" altLang="en-US" sz="20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大教育观</a:t>
            </a:r>
            <a:r>
              <a:rPr lang="zh-CN" altLang="en-US" sz="2000" b="1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”</a:t>
            </a:r>
            <a:r>
              <a:rPr lang="zh-CN" altLang="en-US" sz="2000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的</a:t>
            </a:r>
            <a:r>
              <a:rPr lang="zh-CN" altLang="en-US" sz="2000" dirty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思维</a:t>
            </a:r>
            <a:r>
              <a:rPr lang="zh-CN" altLang="en-US" sz="2000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，借力</a:t>
            </a:r>
            <a:r>
              <a:rPr lang="zh-CN" altLang="en-US" sz="20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信息技术</a:t>
            </a:r>
            <a:r>
              <a:rPr lang="zh-CN" altLang="en-US" sz="2000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变革，创新设计</a:t>
            </a:r>
            <a:r>
              <a:rPr lang="zh-CN" altLang="en-US" sz="20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主题校园</a:t>
            </a:r>
            <a:r>
              <a:rPr lang="zh-CN" altLang="en-US" sz="2000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、引领</a:t>
            </a:r>
            <a:r>
              <a:rPr lang="zh-CN" altLang="en-US" sz="20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教育服务改革</a:t>
            </a:r>
            <a:r>
              <a:rPr lang="zh-CN" altLang="en-US" sz="2000" b="1" dirty="0" smtClean="0">
                <a:solidFill>
                  <a:schemeClr val="tx1"/>
                </a:solidFill>
                <a:latin typeface="方正书宋简体" pitchFamily="65" charset="-122"/>
                <a:ea typeface="方正书宋简体" pitchFamily="65" charset="-122"/>
                <a:sym typeface="Calibri" panose="020F0502020204030204" charset="0"/>
              </a:rPr>
              <a:t>！</a:t>
            </a:r>
            <a:endParaRPr lang="zh-CN" altLang="en-US" sz="2000" b="1" dirty="0" smtClean="0">
              <a:solidFill>
                <a:schemeClr val="tx1"/>
              </a:solidFill>
              <a:latin typeface="方正书宋简体" pitchFamily="65" charset="-122"/>
              <a:ea typeface="方正书宋简体" pitchFamily="65" charset="-122"/>
              <a:sym typeface="Calibri" panose="020F050202020403020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2004060" y="2550795"/>
            <a:ext cx="229743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rPr>
              <a:t>互联互通，信息共享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方正书宋简体" pitchFamily="65" charset="-122"/>
              <a:ea typeface="方正书宋简体" pitchFamily="65" charset="-122"/>
              <a:sym typeface="Arial" panose="020B0604020202020204" pitchFamily="34" charset="0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3023452" y="2246730"/>
            <a:ext cx="254276" cy="253518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157" name="Oval 15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ctr">
                <a:lnSpc>
                  <a:spcPct val="120000"/>
                </a:lnSpc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8" name="Freeform 15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ctr">
                <a:lnSpc>
                  <a:spcPct val="120000"/>
                </a:lnSpc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2002473" y="3924935"/>
            <a:ext cx="229743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lvl="0"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rPr>
              <a:t>统筹规划，分步实施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方正书宋简体" pitchFamily="65" charset="-122"/>
              <a:ea typeface="方正书宋简体" pitchFamily="65" charset="-122"/>
              <a:sym typeface="Arial" panose="020B0604020202020204" pitchFamily="34" charset="0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3022817" y="3516653"/>
            <a:ext cx="254276" cy="253518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ctr">
                <a:lnSpc>
                  <a:spcPct val="120000"/>
                </a:lnSpc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3" name="Freeform 16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ctr">
                <a:lnSpc>
                  <a:spcPct val="120000"/>
                </a:lnSpc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2002790" y="5252085"/>
            <a:ext cx="229743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lvl="0"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rPr>
              <a:t>应用驱动，多元参与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方正书宋简体" pitchFamily="65" charset="-122"/>
              <a:ea typeface="方正书宋简体" pitchFamily="65" charset="-122"/>
              <a:sym typeface="Arial" panose="020B0604020202020204" pitchFamily="34" charset="0"/>
            </a:endParaRPr>
          </a:p>
        </p:txBody>
      </p:sp>
      <p:grpSp>
        <p:nvGrpSpPr>
          <p:cNvPr id="166" name="Group 165"/>
          <p:cNvGrpSpPr/>
          <p:nvPr/>
        </p:nvGrpSpPr>
        <p:grpSpPr>
          <a:xfrm>
            <a:off x="3024087" y="4881139"/>
            <a:ext cx="254276" cy="253518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167" name="Oval 16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ctr">
                <a:lnSpc>
                  <a:spcPct val="120000"/>
                </a:lnSpc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8" name="Freeform 16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ctr">
                <a:lnSpc>
                  <a:spcPct val="120000"/>
                </a:lnSpc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407660" y="5021580"/>
            <a:ext cx="294640" cy="1855470"/>
            <a:chOff x="4980416" y="5038865"/>
            <a:chExt cx="321817" cy="1816442"/>
          </a:xfrm>
        </p:grpSpPr>
        <p:sp>
          <p:nvSpPr>
            <p:cNvPr id="175" name="Freeform 11"/>
            <p:cNvSpPr/>
            <p:nvPr/>
          </p:nvSpPr>
          <p:spPr bwMode="auto">
            <a:xfrm>
              <a:off x="4991862" y="5046944"/>
              <a:ext cx="300945" cy="490130"/>
            </a:xfrm>
            <a:custGeom>
              <a:avLst/>
              <a:gdLst>
                <a:gd name="T0" fmla="*/ 447 w 447"/>
                <a:gd name="T1" fmla="*/ 659 h 728"/>
                <a:gd name="T2" fmla="*/ 241 w 447"/>
                <a:gd name="T3" fmla="*/ 0 h 728"/>
                <a:gd name="T4" fmla="*/ 196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3 w 447"/>
                <a:gd name="T11" fmla="*/ 728 h 728"/>
                <a:gd name="T12" fmla="*/ 447 w 447"/>
                <a:gd name="T13" fmla="*/ 659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9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8"/>
                  </a:lnTo>
                  <a:lnTo>
                    <a:pt x="447" y="659"/>
                  </a:ln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Freeform 12"/>
            <p:cNvSpPr/>
            <p:nvPr/>
          </p:nvSpPr>
          <p:spPr bwMode="auto">
            <a:xfrm>
              <a:off x="4991862" y="5046944"/>
              <a:ext cx="300945" cy="490130"/>
            </a:xfrm>
            <a:custGeom>
              <a:avLst/>
              <a:gdLst>
                <a:gd name="T0" fmla="*/ 447 w 447"/>
                <a:gd name="T1" fmla="*/ 659 h 728"/>
                <a:gd name="T2" fmla="*/ 241 w 447"/>
                <a:gd name="T3" fmla="*/ 0 h 728"/>
                <a:gd name="T4" fmla="*/ 196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3 w 447"/>
                <a:gd name="T11" fmla="*/ 728 h 728"/>
                <a:gd name="T12" fmla="*/ 447 w 447"/>
                <a:gd name="T13" fmla="*/ 659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9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8"/>
                  </a:lnTo>
                  <a:lnTo>
                    <a:pt x="447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7" name="Freeform 13"/>
            <p:cNvSpPr/>
            <p:nvPr/>
          </p:nvSpPr>
          <p:spPr bwMode="auto">
            <a:xfrm>
              <a:off x="5078038" y="5468401"/>
              <a:ext cx="125899" cy="1386906"/>
            </a:xfrm>
            <a:custGeom>
              <a:avLst/>
              <a:gdLst>
                <a:gd name="T0" fmla="*/ 79 w 79"/>
                <a:gd name="T1" fmla="*/ 871 h 871"/>
                <a:gd name="T2" fmla="*/ 0 w 79"/>
                <a:gd name="T3" fmla="*/ 871 h 871"/>
                <a:gd name="T4" fmla="*/ 0 w 79"/>
                <a:gd name="T5" fmla="*/ 33 h 871"/>
                <a:gd name="T6" fmla="*/ 39 w 79"/>
                <a:gd name="T7" fmla="*/ 1 h 871"/>
                <a:gd name="T8" fmla="*/ 79 w 79"/>
                <a:gd name="T9" fmla="*/ 33 h 871"/>
                <a:gd name="T10" fmla="*/ 79 w 79"/>
                <a:gd name="T11" fmla="*/ 871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871">
                  <a:moveTo>
                    <a:pt x="79" y="871"/>
                  </a:moveTo>
                  <a:cubicBezTo>
                    <a:pt x="0" y="871"/>
                    <a:pt x="0" y="871"/>
                    <a:pt x="0" y="8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5" y="2"/>
                    <a:pt x="39" y="1"/>
                  </a:cubicBezTo>
                  <a:cubicBezTo>
                    <a:pt x="73" y="0"/>
                    <a:pt x="79" y="33"/>
                    <a:pt x="79" y="33"/>
                  </a:cubicBezTo>
                  <a:cubicBezTo>
                    <a:pt x="79" y="871"/>
                    <a:pt x="79" y="871"/>
                    <a:pt x="79" y="871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8" name="Freeform 14"/>
            <p:cNvSpPr/>
            <p:nvPr/>
          </p:nvSpPr>
          <p:spPr bwMode="auto">
            <a:xfrm>
              <a:off x="5200571" y="5465708"/>
              <a:ext cx="101662" cy="1387579"/>
            </a:xfrm>
            <a:custGeom>
              <a:avLst/>
              <a:gdLst>
                <a:gd name="T0" fmla="*/ 64 w 64"/>
                <a:gd name="T1" fmla="*/ 872 h 872"/>
                <a:gd name="T2" fmla="*/ 0 w 64"/>
                <a:gd name="T3" fmla="*/ 872 h 872"/>
                <a:gd name="T4" fmla="*/ 0 w 64"/>
                <a:gd name="T5" fmla="*/ 33 h 872"/>
                <a:gd name="T6" fmla="*/ 31 w 64"/>
                <a:gd name="T7" fmla="*/ 1 h 872"/>
                <a:gd name="T8" fmla="*/ 64 w 64"/>
                <a:gd name="T9" fmla="*/ 33 h 872"/>
                <a:gd name="T10" fmla="*/ 64 w 64"/>
                <a:gd name="T11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872">
                  <a:moveTo>
                    <a:pt x="64" y="872"/>
                  </a:moveTo>
                  <a:cubicBezTo>
                    <a:pt x="0" y="872"/>
                    <a:pt x="0" y="872"/>
                    <a:pt x="0" y="87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2"/>
                    <a:pt x="31" y="1"/>
                  </a:cubicBezTo>
                  <a:cubicBezTo>
                    <a:pt x="58" y="0"/>
                    <a:pt x="64" y="33"/>
                    <a:pt x="64" y="33"/>
                  </a:cubicBezTo>
                  <a:cubicBezTo>
                    <a:pt x="64" y="872"/>
                    <a:pt x="64" y="872"/>
                    <a:pt x="64" y="872"/>
                  </a:cubicBezTo>
                </a:path>
              </a:pathLst>
            </a:custGeom>
            <a:solidFill>
              <a:srgbClr val="ABA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Freeform 15"/>
            <p:cNvSpPr/>
            <p:nvPr/>
          </p:nvSpPr>
          <p:spPr bwMode="auto">
            <a:xfrm>
              <a:off x="4980416" y="5465708"/>
              <a:ext cx="100315" cy="1387579"/>
            </a:xfrm>
            <a:custGeom>
              <a:avLst/>
              <a:gdLst>
                <a:gd name="T0" fmla="*/ 63 w 63"/>
                <a:gd name="T1" fmla="*/ 872 h 872"/>
                <a:gd name="T2" fmla="*/ 0 w 63"/>
                <a:gd name="T3" fmla="*/ 872 h 872"/>
                <a:gd name="T4" fmla="*/ 0 w 63"/>
                <a:gd name="T5" fmla="*/ 33 h 872"/>
                <a:gd name="T6" fmla="*/ 31 w 63"/>
                <a:gd name="T7" fmla="*/ 1 h 872"/>
                <a:gd name="T8" fmla="*/ 63 w 63"/>
                <a:gd name="T9" fmla="*/ 33 h 872"/>
                <a:gd name="T10" fmla="*/ 63 w 63"/>
                <a:gd name="T11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872">
                  <a:moveTo>
                    <a:pt x="63" y="872"/>
                  </a:moveTo>
                  <a:cubicBezTo>
                    <a:pt x="0" y="872"/>
                    <a:pt x="0" y="872"/>
                    <a:pt x="0" y="87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2"/>
                    <a:pt x="31" y="1"/>
                  </a:cubicBezTo>
                  <a:cubicBezTo>
                    <a:pt x="57" y="0"/>
                    <a:pt x="63" y="33"/>
                    <a:pt x="63" y="33"/>
                  </a:cubicBezTo>
                  <a:lnTo>
                    <a:pt x="63" y="8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Freeform 16"/>
            <p:cNvSpPr/>
            <p:nvPr/>
          </p:nvSpPr>
          <p:spPr bwMode="auto">
            <a:xfrm>
              <a:off x="5076019" y="5038865"/>
              <a:ext cx="132631" cy="192551"/>
            </a:xfrm>
            <a:custGeom>
              <a:avLst/>
              <a:gdLst>
                <a:gd name="T0" fmla="*/ 0 w 83"/>
                <a:gd name="T1" fmla="*/ 111 h 121"/>
                <a:gd name="T2" fmla="*/ 83 w 83"/>
                <a:gd name="T3" fmla="*/ 113 h 121"/>
                <a:gd name="T4" fmla="*/ 49 w 83"/>
                <a:gd name="T5" fmla="*/ 0 h 121"/>
                <a:gd name="T6" fmla="*/ 29 w 83"/>
                <a:gd name="T7" fmla="*/ 0 h 121"/>
                <a:gd name="T8" fmla="*/ 0 w 83"/>
                <a:gd name="T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1">
                  <a:moveTo>
                    <a:pt x="0" y="111"/>
                  </a:moveTo>
                  <a:cubicBezTo>
                    <a:pt x="0" y="111"/>
                    <a:pt x="40" y="121"/>
                    <a:pt x="83" y="11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111"/>
                    <a:pt x="0" y="111"/>
                    <a:pt x="0" y="111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0" name="Freeform 36"/>
            <p:cNvSpPr/>
            <p:nvPr/>
          </p:nvSpPr>
          <p:spPr bwMode="auto">
            <a:xfrm>
              <a:off x="5143344" y="5218624"/>
              <a:ext cx="149463" cy="294886"/>
            </a:xfrm>
            <a:custGeom>
              <a:avLst/>
              <a:gdLst>
                <a:gd name="T0" fmla="*/ 41 w 94"/>
                <a:gd name="T1" fmla="*/ 0 h 185"/>
                <a:gd name="T2" fmla="*/ 6 w 94"/>
                <a:gd name="T3" fmla="*/ 3 h 185"/>
                <a:gd name="T4" fmla="*/ 0 w 94"/>
                <a:gd name="T5" fmla="*/ 3 h 185"/>
                <a:gd name="T6" fmla="*/ 0 w 94"/>
                <a:gd name="T7" fmla="*/ 158 h 185"/>
                <a:gd name="T8" fmla="*/ 37 w 94"/>
                <a:gd name="T9" fmla="*/ 185 h 185"/>
                <a:gd name="T10" fmla="*/ 67 w 94"/>
                <a:gd name="T11" fmla="*/ 156 h 185"/>
                <a:gd name="T12" fmla="*/ 68 w 94"/>
                <a:gd name="T13" fmla="*/ 156 h 185"/>
                <a:gd name="T14" fmla="*/ 94 w 94"/>
                <a:gd name="T15" fmla="*/ 172 h 185"/>
                <a:gd name="T16" fmla="*/ 94 w 94"/>
                <a:gd name="T17" fmla="*/ 171 h 185"/>
                <a:gd name="T18" fmla="*/ 41 w 94"/>
                <a:gd name="T1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185">
                  <a:moveTo>
                    <a:pt x="41" y="0"/>
                  </a:moveTo>
                  <a:cubicBezTo>
                    <a:pt x="28" y="2"/>
                    <a:pt x="16" y="3"/>
                    <a:pt x="6" y="3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24" y="159"/>
                    <a:pt x="34" y="177"/>
                    <a:pt x="37" y="185"/>
                  </a:cubicBezTo>
                  <a:cubicBezTo>
                    <a:pt x="38" y="178"/>
                    <a:pt x="45" y="157"/>
                    <a:pt x="67" y="156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81" y="156"/>
                    <a:pt x="89" y="164"/>
                    <a:pt x="94" y="172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C2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1" name="Freeform 37"/>
            <p:cNvSpPr/>
            <p:nvPr/>
          </p:nvSpPr>
          <p:spPr bwMode="auto">
            <a:xfrm>
              <a:off x="5143344" y="5470421"/>
              <a:ext cx="60593" cy="1384886"/>
            </a:xfrm>
            <a:custGeom>
              <a:avLst/>
              <a:gdLst>
                <a:gd name="T0" fmla="*/ 0 w 38"/>
                <a:gd name="T1" fmla="*/ 0 h 870"/>
                <a:gd name="T2" fmla="*/ 0 w 38"/>
                <a:gd name="T3" fmla="*/ 870 h 870"/>
                <a:gd name="T4" fmla="*/ 38 w 38"/>
                <a:gd name="T5" fmla="*/ 870 h 870"/>
                <a:gd name="T6" fmla="*/ 38 w 38"/>
                <a:gd name="T7" fmla="*/ 869 h 870"/>
                <a:gd name="T8" fmla="*/ 36 w 38"/>
                <a:gd name="T9" fmla="*/ 869 h 870"/>
                <a:gd name="T10" fmla="*/ 36 w 38"/>
                <a:gd name="T11" fmla="*/ 30 h 870"/>
                <a:gd name="T12" fmla="*/ 37 w 38"/>
                <a:gd name="T13" fmla="*/ 27 h 870"/>
                <a:gd name="T14" fmla="*/ 0 w 38"/>
                <a:gd name="T15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870">
                  <a:moveTo>
                    <a:pt x="0" y="0"/>
                  </a:moveTo>
                  <a:cubicBezTo>
                    <a:pt x="0" y="870"/>
                    <a:pt x="0" y="870"/>
                    <a:pt x="0" y="870"/>
                  </a:cubicBezTo>
                  <a:cubicBezTo>
                    <a:pt x="38" y="870"/>
                    <a:pt x="38" y="870"/>
                    <a:pt x="38" y="870"/>
                  </a:cubicBezTo>
                  <a:cubicBezTo>
                    <a:pt x="38" y="869"/>
                    <a:pt x="38" y="869"/>
                    <a:pt x="38" y="869"/>
                  </a:cubicBezTo>
                  <a:cubicBezTo>
                    <a:pt x="36" y="869"/>
                    <a:pt x="36" y="869"/>
                    <a:pt x="36" y="86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7" y="29"/>
                    <a:pt x="37" y="27"/>
                  </a:cubicBezTo>
                  <a:cubicBezTo>
                    <a:pt x="34" y="19"/>
                    <a:pt x="24" y="1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2" name="Freeform 38"/>
            <p:cNvSpPr/>
            <p:nvPr/>
          </p:nvSpPr>
          <p:spPr bwMode="auto">
            <a:xfrm>
              <a:off x="5200571" y="5467055"/>
              <a:ext cx="101662" cy="1386232"/>
            </a:xfrm>
            <a:custGeom>
              <a:avLst/>
              <a:gdLst>
                <a:gd name="T0" fmla="*/ 32 w 64"/>
                <a:gd name="T1" fmla="*/ 0 h 871"/>
                <a:gd name="T2" fmla="*/ 31 w 64"/>
                <a:gd name="T3" fmla="*/ 0 h 871"/>
                <a:gd name="T4" fmla="*/ 1 w 64"/>
                <a:gd name="T5" fmla="*/ 29 h 871"/>
                <a:gd name="T6" fmla="*/ 0 w 64"/>
                <a:gd name="T7" fmla="*/ 32 h 871"/>
                <a:gd name="T8" fmla="*/ 0 w 64"/>
                <a:gd name="T9" fmla="*/ 871 h 871"/>
                <a:gd name="T10" fmla="*/ 2 w 64"/>
                <a:gd name="T11" fmla="*/ 871 h 871"/>
                <a:gd name="T12" fmla="*/ 64 w 64"/>
                <a:gd name="T13" fmla="*/ 871 h 871"/>
                <a:gd name="T14" fmla="*/ 64 w 64"/>
                <a:gd name="T15" fmla="*/ 32 h 871"/>
                <a:gd name="T16" fmla="*/ 58 w 64"/>
                <a:gd name="T17" fmla="*/ 16 h 871"/>
                <a:gd name="T18" fmla="*/ 32 w 64"/>
                <a:gd name="T19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871">
                  <a:moveTo>
                    <a:pt x="32" y="0"/>
                  </a:moveTo>
                  <a:cubicBezTo>
                    <a:pt x="32" y="0"/>
                    <a:pt x="32" y="0"/>
                    <a:pt x="31" y="0"/>
                  </a:cubicBezTo>
                  <a:cubicBezTo>
                    <a:pt x="9" y="1"/>
                    <a:pt x="2" y="22"/>
                    <a:pt x="1" y="29"/>
                  </a:cubicBezTo>
                  <a:cubicBezTo>
                    <a:pt x="1" y="31"/>
                    <a:pt x="0" y="32"/>
                    <a:pt x="0" y="32"/>
                  </a:cubicBezTo>
                  <a:cubicBezTo>
                    <a:pt x="0" y="871"/>
                    <a:pt x="0" y="871"/>
                    <a:pt x="0" y="871"/>
                  </a:cubicBezTo>
                  <a:cubicBezTo>
                    <a:pt x="2" y="871"/>
                    <a:pt x="2" y="871"/>
                    <a:pt x="2" y="871"/>
                  </a:cubicBezTo>
                  <a:cubicBezTo>
                    <a:pt x="64" y="871"/>
                    <a:pt x="64" y="871"/>
                    <a:pt x="64" y="871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32"/>
                    <a:pt x="62" y="24"/>
                    <a:pt x="58" y="16"/>
                  </a:cubicBezTo>
                  <a:cubicBezTo>
                    <a:pt x="53" y="8"/>
                    <a:pt x="45" y="0"/>
                    <a:pt x="3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3" name="Freeform 39"/>
            <p:cNvSpPr/>
            <p:nvPr/>
          </p:nvSpPr>
          <p:spPr bwMode="auto">
            <a:xfrm>
              <a:off x="5143344" y="5038865"/>
              <a:ext cx="65306" cy="184472"/>
            </a:xfrm>
            <a:custGeom>
              <a:avLst/>
              <a:gdLst>
                <a:gd name="T0" fmla="*/ 7 w 41"/>
                <a:gd name="T1" fmla="*/ 0 h 116"/>
                <a:gd name="T2" fmla="*/ 0 w 41"/>
                <a:gd name="T3" fmla="*/ 0 h 116"/>
                <a:gd name="T4" fmla="*/ 0 w 41"/>
                <a:gd name="T5" fmla="*/ 116 h 116"/>
                <a:gd name="T6" fmla="*/ 6 w 41"/>
                <a:gd name="T7" fmla="*/ 116 h 116"/>
                <a:gd name="T8" fmla="*/ 41 w 41"/>
                <a:gd name="T9" fmla="*/ 113 h 116"/>
                <a:gd name="T10" fmla="*/ 41 w 41"/>
                <a:gd name="T11" fmla="*/ 113 h 116"/>
                <a:gd name="T12" fmla="*/ 7 w 41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16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2" y="116"/>
                    <a:pt x="4" y="116"/>
                    <a:pt x="6" y="116"/>
                  </a:cubicBezTo>
                  <a:cubicBezTo>
                    <a:pt x="16" y="116"/>
                    <a:pt x="28" y="115"/>
                    <a:pt x="41" y="113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886450" y="5313680"/>
            <a:ext cx="294640" cy="1561465"/>
            <a:chOff x="5502862" y="5357314"/>
            <a:chExt cx="321816" cy="1497993"/>
          </a:xfrm>
        </p:grpSpPr>
        <p:sp>
          <p:nvSpPr>
            <p:cNvPr id="187" name="Freeform 23"/>
            <p:cNvSpPr/>
            <p:nvPr/>
          </p:nvSpPr>
          <p:spPr bwMode="auto">
            <a:xfrm>
              <a:off x="5514308" y="5365393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8" name="Freeform 24"/>
            <p:cNvSpPr/>
            <p:nvPr/>
          </p:nvSpPr>
          <p:spPr bwMode="auto">
            <a:xfrm>
              <a:off x="5514308" y="5365393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9" name="Freeform 25"/>
            <p:cNvSpPr/>
            <p:nvPr/>
          </p:nvSpPr>
          <p:spPr bwMode="auto">
            <a:xfrm>
              <a:off x="5601831" y="5786851"/>
              <a:ext cx="125899" cy="1068456"/>
            </a:xfrm>
            <a:custGeom>
              <a:avLst/>
              <a:gdLst>
                <a:gd name="T0" fmla="*/ 79 w 79"/>
                <a:gd name="T1" fmla="*/ 671 h 671"/>
                <a:gd name="T2" fmla="*/ 0 w 79"/>
                <a:gd name="T3" fmla="*/ 671 h 671"/>
                <a:gd name="T4" fmla="*/ 0 w 79"/>
                <a:gd name="T5" fmla="*/ 32 h 671"/>
                <a:gd name="T6" fmla="*/ 38 w 79"/>
                <a:gd name="T7" fmla="*/ 1 h 671"/>
                <a:gd name="T8" fmla="*/ 79 w 79"/>
                <a:gd name="T9" fmla="*/ 32 h 671"/>
                <a:gd name="T10" fmla="*/ 79 w 79"/>
                <a:gd name="T11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671">
                  <a:moveTo>
                    <a:pt x="79" y="671"/>
                  </a:moveTo>
                  <a:cubicBezTo>
                    <a:pt x="0" y="671"/>
                    <a:pt x="0" y="671"/>
                    <a:pt x="0" y="67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5" y="1"/>
                    <a:pt x="38" y="1"/>
                  </a:cubicBezTo>
                  <a:cubicBezTo>
                    <a:pt x="72" y="0"/>
                    <a:pt x="79" y="32"/>
                    <a:pt x="79" y="32"/>
                  </a:cubicBezTo>
                  <a:cubicBezTo>
                    <a:pt x="79" y="671"/>
                    <a:pt x="79" y="671"/>
                    <a:pt x="79" y="671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0" name="Freeform 26"/>
            <p:cNvSpPr/>
            <p:nvPr/>
          </p:nvSpPr>
          <p:spPr bwMode="auto">
            <a:xfrm>
              <a:off x="5724363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7" y="0"/>
                    <a:pt x="63" y="32"/>
                    <a:pt x="63" y="32"/>
                  </a:cubicBezTo>
                  <a:cubicBezTo>
                    <a:pt x="63" y="672"/>
                    <a:pt x="63" y="672"/>
                    <a:pt x="63" y="672"/>
                  </a:cubicBezTo>
                </a:path>
              </a:pathLst>
            </a:custGeom>
            <a:solidFill>
              <a:srgbClr val="B59B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1" name="Freeform 27"/>
            <p:cNvSpPr/>
            <p:nvPr/>
          </p:nvSpPr>
          <p:spPr bwMode="auto">
            <a:xfrm>
              <a:off x="5502862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8" y="0"/>
                    <a:pt x="63" y="32"/>
                    <a:pt x="63" y="32"/>
                  </a:cubicBezTo>
                  <a:lnTo>
                    <a:pt x="63" y="67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2" name="Freeform 28"/>
            <p:cNvSpPr/>
            <p:nvPr/>
          </p:nvSpPr>
          <p:spPr bwMode="auto">
            <a:xfrm>
              <a:off x="5599811" y="5357314"/>
              <a:ext cx="130611" cy="189185"/>
            </a:xfrm>
            <a:custGeom>
              <a:avLst/>
              <a:gdLst>
                <a:gd name="T0" fmla="*/ 0 w 82"/>
                <a:gd name="T1" fmla="*/ 110 h 119"/>
                <a:gd name="T2" fmla="*/ 82 w 82"/>
                <a:gd name="T3" fmla="*/ 111 h 119"/>
                <a:gd name="T4" fmla="*/ 48 w 82"/>
                <a:gd name="T5" fmla="*/ 0 h 119"/>
                <a:gd name="T6" fmla="*/ 28 w 82"/>
                <a:gd name="T7" fmla="*/ 0 h 119"/>
                <a:gd name="T8" fmla="*/ 0 w 82"/>
                <a:gd name="T9" fmla="*/ 1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19">
                  <a:moveTo>
                    <a:pt x="0" y="110"/>
                  </a:moveTo>
                  <a:cubicBezTo>
                    <a:pt x="0" y="110"/>
                    <a:pt x="39" y="119"/>
                    <a:pt x="82" y="1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10"/>
                    <a:pt x="0" y="110"/>
                    <a:pt x="0" y="11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5" name="Freeform 41"/>
            <p:cNvSpPr/>
            <p:nvPr/>
          </p:nvSpPr>
          <p:spPr bwMode="auto">
            <a:xfrm>
              <a:off x="5665117" y="5535727"/>
              <a:ext cx="151482" cy="295559"/>
            </a:xfrm>
            <a:custGeom>
              <a:avLst/>
              <a:gdLst>
                <a:gd name="T0" fmla="*/ 40 w 95"/>
                <a:gd name="T1" fmla="*/ 0 h 186"/>
                <a:gd name="T2" fmla="*/ 6 w 95"/>
                <a:gd name="T3" fmla="*/ 2 h 186"/>
                <a:gd name="T4" fmla="*/ 0 w 95"/>
                <a:gd name="T5" fmla="*/ 2 h 186"/>
                <a:gd name="T6" fmla="*/ 0 w 95"/>
                <a:gd name="T7" fmla="*/ 159 h 186"/>
                <a:gd name="T8" fmla="*/ 37 w 95"/>
                <a:gd name="T9" fmla="*/ 186 h 186"/>
                <a:gd name="T10" fmla="*/ 68 w 95"/>
                <a:gd name="T11" fmla="*/ 156 h 186"/>
                <a:gd name="T12" fmla="*/ 68 w 95"/>
                <a:gd name="T13" fmla="*/ 156 h 186"/>
                <a:gd name="T14" fmla="*/ 94 w 95"/>
                <a:gd name="T15" fmla="*/ 173 h 186"/>
                <a:gd name="T16" fmla="*/ 95 w 95"/>
                <a:gd name="T17" fmla="*/ 171 h 186"/>
                <a:gd name="T18" fmla="*/ 40 w 95"/>
                <a:gd name="T1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86">
                  <a:moveTo>
                    <a:pt x="40" y="0"/>
                  </a:moveTo>
                  <a:cubicBezTo>
                    <a:pt x="28" y="2"/>
                    <a:pt x="1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24" y="159"/>
                    <a:pt x="34" y="177"/>
                    <a:pt x="37" y="186"/>
                  </a:cubicBezTo>
                  <a:cubicBezTo>
                    <a:pt x="39" y="179"/>
                    <a:pt x="45" y="157"/>
                    <a:pt x="68" y="156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82" y="156"/>
                    <a:pt x="89" y="165"/>
                    <a:pt x="94" y="173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C2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6" name="Freeform 42"/>
            <p:cNvSpPr/>
            <p:nvPr/>
          </p:nvSpPr>
          <p:spPr bwMode="auto">
            <a:xfrm>
              <a:off x="5679185" y="5788871"/>
              <a:ext cx="62613" cy="1066436"/>
            </a:xfrm>
            <a:custGeom>
              <a:avLst/>
              <a:gdLst>
                <a:gd name="T0" fmla="*/ 0 w 39"/>
                <a:gd name="T1" fmla="*/ 0 h 670"/>
                <a:gd name="T2" fmla="*/ 0 w 39"/>
                <a:gd name="T3" fmla="*/ 670 h 670"/>
                <a:gd name="T4" fmla="*/ 39 w 39"/>
                <a:gd name="T5" fmla="*/ 670 h 670"/>
                <a:gd name="T6" fmla="*/ 39 w 39"/>
                <a:gd name="T7" fmla="*/ 669 h 670"/>
                <a:gd name="T8" fmla="*/ 37 w 39"/>
                <a:gd name="T9" fmla="*/ 669 h 670"/>
                <a:gd name="T10" fmla="*/ 37 w 39"/>
                <a:gd name="T11" fmla="*/ 29 h 670"/>
                <a:gd name="T12" fmla="*/ 37 w 39"/>
                <a:gd name="T13" fmla="*/ 27 h 670"/>
                <a:gd name="T14" fmla="*/ 0 w 39"/>
                <a:gd name="T15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670">
                  <a:moveTo>
                    <a:pt x="0" y="0"/>
                  </a:moveTo>
                  <a:cubicBezTo>
                    <a:pt x="0" y="670"/>
                    <a:pt x="0" y="670"/>
                    <a:pt x="0" y="670"/>
                  </a:cubicBezTo>
                  <a:cubicBezTo>
                    <a:pt x="39" y="670"/>
                    <a:pt x="39" y="670"/>
                    <a:pt x="39" y="670"/>
                  </a:cubicBezTo>
                  <a:cubicBezTo>
                    <a:pt x="39" y="669"/>
                    <a:pt x="39" y="669"/>
                    <a:pt x="39" y="669"/>
                  </a:cubicBezTo>
                  <a:cubicBezTo>
                    <a:pt x="37" y="669"/>
                    <a:pt x="37" y="669"/>
                    <a:pt x="37" y="66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8"/>
                    <a:pt x="37" y="27"/>
                  </a:cubicBezTo>
                  <a:cubicBezTo>
                    <a:pt x="34" y="18"/>
                    <a:pt x="24" y="0"/>
                    <a:pt x="0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7" name="Freeform 43"/>
            <p:cNvSpPr/>
            <p:nvPr/>
          </p:nvSpPr>
          <p:spPr bwMode="auto">
            <a:xfrm>
              <a:off x="5724363" y="5783485"/>
              <a:ext cx="100315" cy="1069802"/>
            </a:xfrm>
            <a:custGeom>
              <a:avLst/>
              <a:gdLst>
                <a:gd name="T0" fmla="*/ 31 w 63"/>
                <a:gd name="T1" fmla="*/ 0 h 672"/>
                <a:gd name="T2" fmla="*/ 31 w 63"/>
                <a:gd name="T3" fmla="*/ 0 h 672"/>
                <a:gd name="T4" fmla="*/ 0 w 63"/>
                <a:gd name="T5" fmla="*/ 30 h 672"/>
                <a:gd name="T6" fmla="*/ 0 w 63"/>
                <a:gd name="T7" fmla="*/ 32 h 672"/>
                <a:gd name="T8" fmla="*/ 0 w 63"/>
                <a:gd name="T9" fmla="*/ 672 h 672"/>
                <a:gd name="T10" fmla="*/ 2 w 63"/>
                <a:gd name="T11" fmla="*/ 672 h 672"/>
                <a:gd name="T12" fmla="*/ 63 w 63"/>
                <a:gd name="T13" fmla="*/ 672 h 672"/>
                <a:gd name="T14" fmla="*/ 63 w 63"/>
                <a:gd name="T15" fmla="*/ 32 h 672"/>
                <a:gd name="T16" fmla="*/ 57 w 63"/>
                <a:gd name="T17" fmla="*/ 17 h 672"/>
                <a:gd name="T18" fmla="*/ 31 w 63"/>
                <a:gd name="T1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7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8" y="1"/>
                    <a:pt x="2" y="23"/>
                    <a:pt x="0" y="30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2" y="672"/>
                    <a:pt x="2" y="672"/>
                    <a:pt x="2" y="672"/>
                  </a:cubicBezTo>
                  <a:cubicBezTo>
                    <a:pt x="63" y="672"/>
                    <a:pt x="63" y="672"/>
                    <a:pt x="63" y="67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1" y="24"/>
                    <a:pt x="57" y="17"/>
                  </a:cubicBezTo>
                  <a:cubicBezTo>
                    <a:pt x="52" y="9"/>
                    <a:pt x="45" y="0"/>
                    <a:pt x="3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8" name="Freeform 44"/>
            <p:cNvSpPr/>
            <p:nvPr/>
          </p:nvSpPr>
          <p:spPr bwMode="auto">
            <a:xfrm>
              <a:off x="5665117" y="5357314"/>
              <a:ext cx="65306" cy="181106"/>
            </a:xfrm>
            <a:custGeom>
              <a:avLst/>
              <a:gdLst>
                <a:gd name="T0" fmla="*/ 7 w 41"/>
                <a:gd name="T1" fmla="*/ 0 h 114"/>
                <a:gd name="T2" fmla="*/ 0 w 41"/>
                <a:gd name="T3" fmla="*/ 0 h 114"/>
                <a:gd name="T4" fmla="*/ 0 w 41"/>
                <a:gd name="T5" fmla="*/ 114 h 114"/>
                <a:gd name="T6" fmla="*/ 6 w 41"/>
                <a:gd name="T7" fmla="*/ 114 h 114"/>
                <a:gd name="T8" fmla="*/ 40 w 41"/>
                <a:gd name="T9" fmla="*/ 112 h 114"/>
                <a:gd name="T10" fmla="*/ 41 w 41"/>
                <a:gd name="T11" fmla="*/ 111 h 114"/>
                <a:gd name="T12" fmla="*/ 7 w 41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14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4"/>
                    <a:pt x="4" y="114"/>
                    <a:pt x="6" y="114"/>
                  </a:cubicBezTo>
                  <a:cubicBezTo>
                    <a:pt x="16" y="114"/>
                    <a:pt x="28" y="114"/>
                    <a:pt x="40" y="112"/>
                  </a:cubicBezTo>
                  <a:cubicBezTo>
                    <a:pt x="41" y="112"/>
                    <a:pt x="41" y="111"/>
                    <a:pt x="41" y="11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220585" y="5313680"/>
            <a:ext cx="294640" cy="1557020"/>
            <a:chOff x="6959786" y="5357314"/>
            <a:chExt cx="321816" cy="1497993"/>
          </a:xfrm>
        </p:grpSpPr>
        <p:sp>
          <p:nvSpPr>
            <p:cNvPr id="181" name="Freeform 17"/>
            <p:cNvSpPr/>
            <p:nvPr/>
          </p:nvSpPr>
          <p:spPr bwMode="auto">
            <a:xfrm>
              <a:off x="6970558" y="5365393"/>
              <a:ext cx="302965" cy="490130"/>
            </a:xfrm>
            <a:custGeom>
              <a:avLst/>
              <a:gdLst>
                <a:gd name="T0" fmla="*/ 450 w 450"/>
                <a:gd name="T1" fmla="*/ 657 h 728"/>
                <a:gd name="T2" fmla="*/ 242 w 450"/>
                <a:gd name="T3" fmla="*/ 0 h 728"/>
                <a:gd name="T4" fmla="*/ 197 w 450"/>
                <a:gd name="T5" fmla="*/ 0 h 728"/>
                <a:gd name="T6" fmla="*/ 0 w 450"/>
                <a:gd name="T7" fmla="*/ 681 h 728"/>
                <a:gd name="T8" fmla="*/ 12 w 450"/>
                <a:gd name="T9" fmla="*/ 728 h 728"/>
                <a:gd name="T10" fmla="*/ 424 w 450"/>
                <a:gd name="T11" fmla="*/ 726 h 728"/>
                <a:gd name="T12" fmla="*/ 450 w 450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728">
                  <a:moveTo>
                    <a:pt x="450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50" y="657"/>
                  </a:ln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Freeform 18"/>
            <p:cNvSpPr/>
            <p:nvPr/>
          </p:nvSpPr>
          <p:spPr bwMode="auto">
            <a:xfrm>
              <a:off x="6970558" y="5365393"/>
              <a:ext cx="302965" cy="490130"/>
            </a:xfrm>
            <a:custGeom>
              <a:avLst/>
              <a:gdLst>
                <a:gd name="T0" fmla="*/ 450 w 450"/>
                <a:gd name="T1" fmla="*/ 657 h 728"/>
                <a:gd name="T2" fmla="*/ 242 w 450"/>
                <a:gd name="T3" fmla="*/ 0 h 728"/>
                <a:gd name="T4" fmla="*/ 197 w 450"/>
                <a:gd name="T5" fmla="*/ 0 h 728"/>
                <a:gd name="T6" fmla="*/ 0 w 450"/>
                <a:gd name="T7" fmla="*/ 681 h 728"/>
                <a:gd name="T8" fmla="*/ 12 w 450"/>
                <a:gd name="T9" fmla="*/ 728 h 728"/>
                <a:gd name="T10" fmla="*/ 424 w 450"/>
                <a:gd name="T11" fmla="*/ 726 h 728"/>
                <a:gd name="T12" fmla="*/ 450 w 450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728">
                  <a:moveTo>
                    <a:pt x="450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50" y="65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3" name="Freeform 19"/>
            <p:cNvSpPr/>
            <p:nvPr/>
          </p:nvSpPr>
          <p:spPr bwMode="auto">
            <a:xfrm>
              <a:off x="7058755" y="5786851"/>
              <a:ext cx="123879" cy="1068456"/>
            </a:xfrm>
            <a:custGeom>
              <a:avLst/>
              <a:gdLst>
                <a:gd name="T0" fmla="*/ 78 w 78"/>
                <a:gd name="T1" fmla="*/ 671 h 671"/>
                <a:gd name="T2" fmla="*/ 0 w 78"/>
                <a:gd name="T3" fmla="*/ 671 h 671"/>
                <a:gd name="T4" fmla="*/ 0 w 78"/>
                <a:gd name="T5" fmla="*/ 32 h 671"/>
                <a:gd name="T6" fmla="*/ 38 w 78"/>
                <a:gd name="T7" fmla="*/ 1 h 671"/>
                <a:gd name="T8" fmla="*/ 78 w 78"/>
                <a:gd name="T9" fmla="*/ 32 h 671"/>
                <a:gd name="T10" fmla="*/ 78 w 78"/>
                <a:gd name="T11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671">
                  <a:moveTo>
                    <a:pt x="78" y="671"/>
                  </a:moveTo>
                  <a:cubicBezTo>
                    <a:pt x="0" y="671"/>
                    <a:pt x="0" y="671"/>
                    <a:pt x="0" y="67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8" y="1"/>
                  </a:cubicBezTo>
                  <a:cubicBezTo>
                    <a:pt x="72" y="0"/>
                    <a:pt x="78" y="32"/>
                    <a:pt x="78" y="32"/>
                  </a:cubicBezTo>
                  <a:cubicBezTo>
                    <a:pt x="78" y="671"/>
                    <a:pt x="78" y="671"/>
                    <a:pt x="78" y="671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Freeform 20"/>
            <p:cNvSpPr/>
            <p:nvPr/>
          </p:nvSpPr>
          <p:spPr bwMode="auto">
            <a:xfrm>
              <a:off x="7181287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7" y="0"/>
                    <a:pt x="63" y="32"/>
                    <a:pt x="63" y="32"/>
                  </a:cubicBezTo>
                  <a:cubicBezTo>
                    <a:pt x="63" y="672"/>
                    <a:pt x="63" y="672"/>
                    <a:pt x="63" y="672"/>
                  </a:cubicBezTo>
                </a:path>
              </a:pathLst>
            </a:custGeom>
            <a:solidFill>
              <a:srgbClr val="F778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Freeform 21"/>
            <p:cNvSpPr/>
            <p:nvPr/>
          </p:nvSpPr>
          <p:spPr bwMode="auto">
            <a:xfrm>
              <a:off x="6959786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8" y="0"/>
                    <a:pt x="63" y="32"/>
                    <a:pt x="63" y="32"/>
                  </a:cubicBezTo>
                  <a:lnTo>
                    <a:pt x="63" y="672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6" name="Freeform 22"/>
            <p:cNvSpPr/>
            <p:nvPr/>
          </p:nvSpPr>
          <p:spPr bwMode="auto">
            <a:xfrm>
              <a:off x="7056735" y="5357314"/>
              <a:ext cx="130611" cy="191204"/>
            </a:xfrm>
            <a:custGeom>
              <a:avLst/>
              <a:gdLst>
                <a:gd name="T0" fmla="*/ 0 w 82"/>
                <a:gd name="T1" fmla="*/ 110 h 120"/>
                <a:gd name="T2" fmla="*/ 82 w 82"/>
                <a:gd name="T3" fmla="*/ 112 h 120"/>
                <a:gd name="T4" fmla="*/ 48 w 82"/>
                <a:gd name="T5" fmla="*/ 0 h 120"/>
                <a:gd name="T6" fmla="*/ 28 w 82"/>
                <a:gd name="T7" fmla="*/ 0 h 120"/>
                <a:gd name="T8" fmla="*/ 0 w 82"/>
                <a:gd name="T9" fmla="*/ 11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20">
                  <a:moveTo>
                    <a:pt x="0" y="110"/>
                  </a:moveTo>
                  <a:cubicBezTo>
                    <a:pt x="0" y="110"/>
                    <a:pt x="39" y="120"/>
                    <a:pt x="82" y="11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10"/>
                    <a:pt x="0" y="110"/>
                    <a:pt x="0" y="110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0" name="Freeform 46"/>
            <p:cNvSpPr/>
            <p:nvPr/>
          </p:nvSpPr>
          <p:spPr bwMode="auto">
            <a:xfrm>
              <a:off x="7117328" y="5535727"/>
              <a:ext cx="156195" cy="295559"/>
            </a:xfrm>
            <a:custGeom>
              <a:avLst/>
              <a:gdLst>
                <a:gd name="T0" fmla="*/ 44 w 98"/>
                <a:gd name="T1" fmla="*/ 0 h 186"/>
                <a:gd name="T2" fmla="*/ 9 w 98"/>
                <a:gd name="T3" fmla="*/ 3 h 186"/>
                <a:gd name="T4" fmla="*/ 0 w 98"/>
                <a:gd name="T5" fmla="*/ 3 h 186"/>
                <a:gd name="T6" fmla="*/ 0 w 98"/>
                <a:gd name="T7" fmla="*/ 159 h 186"/>
                <a:gd name="T8" fmla="*/ 1 w 98"/>
                <a:gd name="T9" fmla="*/ 159 h 186"/>
                <a:gd name="T10" fmla="*/ 2 w 98"/>
                <a:gd name="T11" fmla="*/ 159 h 186"/>
                <a:gd name="T12" fmla="*/ 40 w 98"/>
                <a:gd name="T13" fmla="*/ 186 h 186"/>
                <a:gd name="T14" fmla="*/ 71 w 98"/>
                <a:gd name="T15" fmla="*/ 156 h 186"/>
                <a:gd name="T16" fmla="*/ 71 w 98"/>
                <a:gd name="T17" fmla="*/ 156 h 186"/>
                <a:gd name="T18" fmla="*/ 97 w 98"/>
                <a:gd name="T19" fmla="*/ 173 h 186"/>
                <a:gd name="T20" fmla="*/ 98 w 98"/>
                <a:gd name="T21" fmla="*/ 171 h 186"/>
                <a:gd name="T22" fmla="*/ 44 w 98"/>
                <a:gd name="T2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186">
                  <a:moveTo>
                    <a:pt x="44" y="0"/>
                  </a:moveTo>
                  <a:cubicBezTo>
                    <a:pt x="31" y="2"/>
                    <a:pt x="20" y="3"/>
                    <a:pt x="9" y="3"/>
                  </a:cubicBezTo>
                  <a:cubicBezTo>
                    <a:pt x="6" y="3"/>
                    <a:pt x="3" y="3"/>
                    <a:pt x="0" y="3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1" y="159"/>
                    <a:pt x="1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27" y="159"/>
                    <a:pt x="37" y="177"/>
                    <a:pt x="40" y="186"/>
                  </a:cubicBezTo>
                  <a:cubicBezTo>
                    <a:pt x="42" y="179"/>
                    <a:pt x="48" y="157"/>
                    <a:pt x="71" y="156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85" y="156"/>
                    <a:pt x="92" y="165"/>
                    <a:pt x="97" y="173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C2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1" name="Freeform 47"/>
            <p:cNvSpPr/>
            <p:nvPr/>
          </p:nvSpPr>
          <p:spPr bwMode="auto">
            <a:xfrm>
              <a:off x="7117328" y="5788871"/>
              <a:ext cx="65306" cy="1066436"/>
            </a:xfrm>
            <a:custGeom>
              <a:avLst/>
              <a:gdLst>
                <a:gd name="T0" fmla="*/ 2 w 41"/>
                <a:gd name="T1" fmla="*/ 0 h 670"/>
                <a:gd name="T2" fmla="*/ 1 w 41"/>
                <a:gd name="T3" fmla="*/ 0 h 670"/>
                <a:gd name="T4" fmla="*/ 0 w 41"/>
                <a:gd name="T5" fmla="*/ 0 h 670"/>
                <a:gd name="T6" fmla="*/ 0 w 41"/>
                <a:gd name="T7" fmla="*/ 670 h 670"/>
                <a:gd name="T8" fmla="*/ 41 w 41"/>
                <a:gd name="T9" fmla="*/ 670 h 670"/>
                <a:gd name="T10" fmla="*/ 41 w 41"/>
                <a:gd name="T11" fmla="*/ 669 h 670"/>
                <a:gd name="T12" fmla="*/ 40 w 41"/>
                <a:gd name="T13" fmla="*/ 669 h 670"/>
                <a:gd name="T14" fmla="*/ 40 w 41"/>
                <a:gd name="T15" fmla="*/ 29 h 670"/>
                <a:gd name="T16" fmla="*/ 40 w 41"/>
                <a:gd name="T17" fmla="*/ 27 h 670"/>
                <a:gd name="T18" fmla="*/ 2 w 41"/>
                <a:gd name="T1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670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670"/>
                    <a:pt x="0" y="670"/>
                    <a:pt x="0" y="670"/>
                  </a:cubicBezTo>
                  <a:cubicBezTo>
                    <a:pt x="41" y="670"/>
                    <a:pt x="41" y="670"/>
                    <a:pt x="41" y="670"/>
                  </a:cubicBezTo>
                  <a:cubicBezTo>
                    <a:pt x="41" y="669"/>
                    <a:pt x="41" y="669"/>
                    <a:pt x="41" y="669"/>
                  </a:cubicBezTo>
                  <a:cubicBezTo>
                    <a:pt x="40" y="669"/>
                    <a:pt x="40" y="669"/>
                    <a:pt x="40" y="66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9"/>
                    <a:pt x="40" y="28"/>
                    <a:pt x="40" y="27"/>
                  </a:cubicBezTo>
                  <a:cubicBezTo>
                    <a:pt x="37" y="18"/>
                    <a:pt x="27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2" name="Freeform 48"/>
            <p:cNvSpPr/>
            <p:nvPr/>
          </p:nvSpPr>
          <p:spPr bwMode="auto">
            <a:xfrm>
              <a:off x="7181287" y="5783485"/>
              <a:ext cx="100315" cy="1069802"/>
            </a:xfrm>
            <a:custGeom>
              <a:avLst/>
              <a:gdLst>
                <a:gd name="T0" fmla="*/ 31 w 63"/>
                <a:gd name="T1" fmla="*/ 0 h 672"/>
                <a:gd name="T2" fmla="*/ 31 w 63"/>
                <a:gd name="T3" fmla="*/ 0 h 672"/>
                <a:gd name="T4" fmla="*/ 0 w 63"/>
                <a:gd name="T5" fmla="*/ 30 h 672"/>
                <a:gd name="T6" fmla="*/ 0 w 63"/>
                <a:gd name="T7" fmla="*/ 32 h 672"/>
                <a:gd name="T8" fmla="*/ 0 w 63"/>
                <a:gd name="T9" fmla="*/ 672 h 672"/>
                <a:gd name="T10" fmla="*/ 1 w 63"/>
                <a:gd name="T11" fmla="*/ 672 h 672"/>
                <a:gd name="T12" fmla="*/ 63 w 63"/>
                <a:gd name="T13" fmla="*/ 672 h 672"/>
                <a:gd name="T14" fmla="*/ 63 w 63"/>
                <a:gd name="T15" fmla="*/ 32 h 672"/>
                <a:gd name="T16" fmla="*/ 57 w 63"/>
                <a:gd name="T17" fmla="*/ 17 h 672"/>
                <a:gd name="T18" fmla="*/ 31 w 63"/>
                <a:gd name="T1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7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8" y="1"/>
                    <a:pt x="2" y="23"/>
                    <a:pt x="0" y="30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1" y="672"/>
                    <a:pt x="1" y="672"/>
                    <a:pt x="1" y="672"/>
                  </a:cubicBezTo>
                  <a:cubicBezTo>
                    <a:pt x="63" y="672"/>
                    <a:pt x="63" y="672"/>
                    <a:pt x="63" y="67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1" y="24"/>
                    <a:pt x="57" y="17"/>
                  </a:cubicBezTo>
                  <a:cubicBezTo>
                    <a:pt x="52" y="9"/>
                    <a:pt x="4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3" name="Freeform 49"/>
            <p:cNvSpPr/>
            <p:nvPr/>
          </p:nvSpPr>
          <p:spPr bwMode="auto">
            <a:xfrm>
              <a:off x="7117328" y="5357314"/>
              <a:ext cx="70019" cy="183125"/>
            </a:xfrm>
            <a:custGeom>
              <a:avLst/>
              <a:gdLst>
                <a:gd name="T0" fmla="*/ 10 w 44"/>
                <a:gd name="T1" fmla="*/ 0 h 115"/>
                <a:gd name="T2" fmla="*/ 0 w 44"/>
                <a:gd name="T3" fmla="*/ 0 h 115"/>
                <a:gd name="T4" fmla="*/ 0 w 44"/>
                <a:gd name="T5" fmla="*/ 115 h 115"/>
                <a:gd name="T6" fmla="*/ 9 w 44"/>
                <a:gd name="T7" fmla="*/ 115 h 115"/>
                <a:gd name="T8" fmla="*/ 44 w 44"/>
                <a:gd name="T9" fmla="*/ 112 h 115"/>
                <a:gd name="T10" fmla="*/ 44 w 44"/>
                <a:gd name="T11" fmla="*/ 112 h 115"/>
                <a:gd name="T12" fmla="*/ 10 w 44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15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3" y="115"/>
                    <a:pt x="6" y="115"/>
                    <a:pt x="9" y="115"/>
                  </a:cubicBezTo>
                  <a:cubicBezTo>
                    <a:pt x="20" y="115"/>
                    <a:pt x="31" y="114"/>
                    <a:pt x="44" y="112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48730" y="4316730"/>
            <a:ext cx="294005" cy="2560320"/>
            <a:chOff x="6007804" y="4268661"/>
            <a:chExt cx="321142" cy="2586646"/>
          </a:xfrm>
        </p:grpSpPr>
        <p:sp>
          <p:nvSpPr>
            <p:cNvPr id="193" name="Freeform 29"/>
            <p:cNvSpPr/>
            <p:nvPr/>
          </p:nvSpPr>
          <p:spPr bwMode="auto">
            <a:xfrm>
              <a:off x="6018576" y="4273373"/>
              <a:ext cx="300945" cy="490130"/>
            </a:xfrm>
            <a:custGeom>
              <a:avLst/>
              <a:gdLst>
                <a:gd name="T0" fmla="*/ 447 w 447"/>
                <a:gd name="T1" fmla="*/ 657 h 728"/>
                <a:gd name="T2" fmla="*/ 242 w 447"/>
                <a:gd name="T3" fmla="*/ 0 h 728"/>
                <a:gd name="T4" fmla="*/ 197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4 w 447"/>
                <a:gd name="T11" fmla="*/ 726 h 728"/>
                <a:gd name="T12" fmla="*/ 447 w 447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47" y="657"/>
                  </a:ln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4" name="Freeform 30"/>
            <p:cNvSpPr/>
            <p:nvPr/>
          </p:nvSpPr>
          <p:spPr bwMode="auto">
            <a:xfrm>
              <a:off x="6018576" y="4273373"/>
              <a:ext cx="300945" cy="490130"/>
            </a:xfrm>
            <a:custGeom>
              <a:avLst/>
              <a:gdLst>
                <a:gd name="T0" fmla="*/ 447 w 447"/>
                <a:gd name="T1" fmla="*/ 657 h 728"/>
                <a:gd name="T2" fmla="*/ 242 w 447"/>
                <a:gd name="T3" fmla="*/ 0 h 728"/>
                <a:gd name="T4" fmla="*/ 197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4 w 447"/>
                <a:gd name="T11" fmla="*/ 726 h 728"/>
                <a:gd name="T12" fmla="*/ 447 w 447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47" y="65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5" name="Freeform 31"/>
            <p:cNvSpPr/>
            <p:nvPr/>
          </p:nvSpPr>
          <p:spPr bwMode="auto">
            <a:xfrm>
              <a:off x="6104752" y="4694831"/>
              <a:ext cx="125899" cy="2160476"/>
            </a:xfrm>
            <a:custGeom>
              <a:avLst/>
              <a:gdLst>
                <a:gd name="T0" fmla="*/ 79 w 79"/>
                <a:gd name="T1" fmla="*/ 1357 h 1357"/>
                <a:gd name="T2" fmla="*/ 0 w 79"/>
                <a:gd name="T3" fmla="*/ 1357 h 1357"/>
                <a:gd name="T4" fmla="*/ 0 w 79"/>
                <a:gd name="T5" fmla="*/ 32 h 1357"/>
                <a:gd name="T6" fmla="*/ 39 w 79"/>
                <a:gd name="T7" fmla="*/ 1 h 1357"/>
                <a:gd name="T8" fmla="*/ 79 w 79"/>
                <a:gd name="T9" fmla="*/ 32 h 1357"/>
                <a:gd name="T10" fmla="*/ 79 w 79"/>
                <a:gd name="T11" fmla="*/ 1357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357">
                  <a:moveTo>
                    <a:pt x="79" y="1357"/>
                  </a:moveTo>
                  <a:cubicBezTo>
                    <a:pt x="0" y="1357"/>
                    <a:pt x="0" y="1357"/>
                    <a:pt x="0" y="135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5" y="1"/>
                    <a:pt x="39" y="1"/>
                  </a:cubicBezTo>
                  <a:cubicBezTo>
                    <a:pt x="73" y="0"/>
                    <a:pt x="79" y="32"/>
                    <a:pt x="79" y="32"/>
                  </a:cubicBezTo>
                  <a:cubicBezTo>
                    <a:pt x="79" y="1357"/>
                    <a:pt x="79" y="1357"/>
                    <a:pt x="79" y="1357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6" name="Freeform 32"/>
            <p:cNvSpPr/>
            <p:nvPr/>
          </p:nvSpPr>
          <p:spPr bwMode="auto">
            <a:xfrm>
              <a:off x="6228631" y="4692138"/>
              <a:ext cx="100315" cy="2161149"/>
            </a:xfrm>
            <a:custGeom>
              <a:avLst/>
              <a:gdLst>
                <a:gd name="T0" fmla="*/ 63 w 63"/>
                <a:gd name="T1" fmla="*/ 1358 h 1358"/>
                <a:gd name="T2" fmla="*/ 0 w 63"/>
                <a:gd name="T3" fmla="*/ 1358 h 1358"/>
                <a:gd name="T4" fmla="*/ 0 w 63"/>
                <a:gd name="T5" fmla="*/ 32 h 1358"/>
                <a:gd name="T6" fmla="*/ 30 w 63"/>
                <a:gd name="T7" fmla="*/ 0 h 1358"/>
                <a:gd name="T8" fmla="*/ 63 w 63"/>
                <a:gd name="T9" fmla="*/ 32 h 1358"/>
                <a:gd name="T10" fmla="*/ 63 w 63"/>
                <a:gd name="T11" fmla="*/ 1358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358">
                  <a:moveTo>
                    <a:pt x="63" y="1358"/>
                  </a:moveTo>
                  <a:cubicBezTo>
                    <a:pt x="0" y="1358"/>
                    <a:pt x="0" y="1358"/>
                    <a:pt x="0" y="135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0" y="0"/>
                  </a:cubicBezTo>
                  <a:cubicBezTo>
                    <a:pt x="57" y="0"/>
                    <a:pt x="63" y="32"/>
                    <a:pt x="63" y="32"/>
                  </a:cubicBezTo>
                  <a:cubicBezTo>
                    <a:pt x="63" y="1358"/>
                    <a:pt x="63" y="1358"/>
                    <a:pt x="63" y="1358"/>
                  </a:cubicBezTo>
                </a:path>
              </a:pathLst>
            </a:custGeom>
            <a:solidFill>
              <a:srgbClr val="FFB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Freeform 33"/>
            <p:cNvSpPr/>
            <p:nvPr/>
          </p:nvSpPr>
          <p:spPr bwMode="auto">
            <a:xfrm>
              <a:off x="6007804" y="4692138"/>
              <a:ext cx="100315" cy="2161149"/>
            </a:xfrm>
            <a:custGeom>
              <a:avLst/>
              <a:gdLst>
                <a:gd name="T0" fmla="*/ 63 w 63"/>
                <a:gd name="T1" fmla="*/ 1358 h 1358"/>
                <a:gd name="T2" fmla="*/ 0 w 63"/>
                <a:gd name="T3" fmla="*/ 1358 h 1358"/>
                <a:gd name="T4" fmla="*/ 0 w 63"/>
                <a:gd name="T5" fmla="*/ 32 h 1358"/>
                <a:gd name="T6" fmla="*/ 31 w 63"/>
                <a:gd name="T7" fmla="*/ 0 h 1358"/>
                <a:gd name="T8" fmla="*/ 63 w 63"/>
                <a:gd name="T9" fmla="*/ 32 h 1358"/>
                <a:gd name="T10" fmla="*/ 63 w 63"/>
                <a:gd name="T11" fmla="*/ 1358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358">
                  <a:moveTo>
                    <a:pt x="63" y="1358"/>
                  </a:moveTo>
                  <a:cubicBezTo>
                    <a:pt x="0" y="1358"/>
                    <a:pt x="0" y="1358"/>
                    <a:pt x="0" y="135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8" y="0"/>
                    <a:pt x="63" y="32"/>
                    <a:pt x="63" y="32"/>
                  </a:cubicBezTo>
                  <a:lnTo>
                    <a:pt x="63" y="135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Freeform 34"/>
            <p:cNvSpPr/>
            <p:nvPr/>
          </p:nvSpPr>
          <p:spPr bwMode="auto">
            <a:xfrm>
              <a:off x="6104752" y="4268661"/>
              <a:ext cx="129265" cy="185818"/>
            </a:xfrm>
            <a:custGeom>
              <a:avLst/>
              <a:gdLst>
                <a:gd name="T0" fmla="*/ 0 w 81"/>
                <a:gd name="T1" fmla="*/ 107 h 117"/>
                <a:gd name="T2" fmla="*/ 81 w 81"/>
                <a:gd name="T3" fmla="*/ 109 h 117"/>
                <a:gd name="T4" fmla="*/ 48 w 81"/>
                <a:gd name="T5" fmla="*/ 0 h 117"/>
                <a:gd name="T6" fmla="*/ 28 w 81"/>
                <a:gd name="T7" fmla="*/ 0 h 117"/>
                <a:gd name="T8" fmla="*/ 0 w 81"/>
                <a:gd name="T9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17">
                  <a:moveTo>
                    <a:pt x="0" y="107"/>
                  </a:moveTo>
                  <a:cubicBezTo>
                    <a:pt x="0" y="107"/>
                    <a:pt x="39" y="117"/>
                    <a:pt x="81" y="10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07"/>
                    <a:pt x="0" y="107"/>
                    <a:pt x="0" y="107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" name="Freeform 51"/>
            <p:cNvSpPr/>
            <p:nvPr/>
          </p:nvSpPr>
          <p:spPr bwMode="auto">
            <a:xfrm>
              <a:off x="6161979" y="4441687"/>
              <a:ext cx="157542" cy="298252"/>
            </a:xfrm>
            <a:custGeom>
              <a:avLst/>
              <a:gdLst>
                <a:gd name="T0" fmla="*/ 45 w 99"/>
                <a:gd name="T1" fmla="*/ 0 h 187"/>
                <a:gd name="T2" fmla="*/ 45 w 99"/>
                <a:gd name="T3" fmla="*/ 0 h 187"/>
                <a:gd name="T4" fmla="*/ 11 w 99"/>
                <a:gd name="T5" fmla="*/ 3 h 187"/>
                <a:gd name="T6" fmla="*/ 0 w 99"/>
                <a:gd name="T7" fmla="*/ 3 h 187"/>
                <a:gd name="T8" fmla="*/ 0 w 99"/>
                <a:gd name="T9" fmla="*/ 160 h 187"/>
                <a:gd name="T10" fmla="*/ 3 w 99"/>
                <a:gd name="T11" fmla="*/ 160 h 187"/>
                <a:gd name="T12" fmla="*/ 4 w 99"/>
                <a:gd name="T13" fmla="*/ 160 h 187"/>
                <a:gd name="T14" fmla="*/ 42 w 99"/>
                <a:gd name="T15" fmla="*/ 187 h 187"/>
                <a:gd name="T16" fmla="*/ 72 w 99"/>
                <a:gd name="T17" fmla="*/ 157 h 187"/>
                <a:gd name="T18" fmla="*/ 73 w 99"/>
                <a:gd name="T19" fmla="*/ 157 h 187"/>
                <a:gd name="T20" fmla="*/ 99 w 99"/>
                <a:gd name="T21" fmla="*/ 174 h 187"/>
                <a:gd name="T22" fmla="*/ 99 w 99"/>
                <a:gd name="T23" fmla="*/ 172 h 187"/>
                <a:gd name="T24" fmla="*/ 45 w 99"/>
                <a:gd name="T2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87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33" y="2"/>
                    <a:pt x="21" y="3"/>
                    <a:pt x="11" y="3"/>
                  </a:cubicBezTo>
                  <a:cubicBezTo>
                    <a:pt x="7" y="3"/>
                    <a:pt x="3" y="3"/>
                    <a:pt x="0" y="3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" y="160"/>
                    <a:pt x="2" y="160"/>
                    <a:pt x="3" y="160"/>
                  </a:cubicBezTo>
                  <a:cubicBezTo>
                    <a:pt x="3" y="160"/>
                    <a:pt x="4" y="160"/>
                    <a:pt x="4" y="160"/>
                  </a:cubicBezTo>
                  <a:cubicBezTo>
                    <a:pt x="29" y="160"/>
                    <a:pt x="39" y="178"/>
                    <a:pt x="42" y="187"/>
                  </a:cubicBezTo>
                  <a:cubicBezTo>
                    <a:pt x="44" y="179"/>
                    <a:pt x="50" y="158"/>
                    <a:pt x="72" y="157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87" y="157"/>
                    <a:pt x="94" y="166"/>
                    <a:pt x="99" y="174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C2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6" name="Freeform 52"/>
            <p:cNvSpPr/>
            <p:nvPr/>
          </p:nvSpPr>
          <p:spPr bwMode="auto">
            <a:xfrm>
              <a:off x="6161979" y="4696851"/>
              <a:ext cx="68672" cy="2158456"/>
            </a:xfrm>
            <a:custGeom>
              <a:avLst/>
              <a:gdLst>
                <a:gd name="T0" fmla="*/ 4 w 43"/>
                <a:gd name="T1" fmla="*/ 0 h 1356"/>
                <a:gd name="T2" fmla="*/ 3 w 43"/>
                <a:gd name="T3" fmla="*/ 0 h 1356"/>
                <a:gd name="T4" fmla="*/ 0 w 43"/>
                <a:gd name="T5" fmla="*/ 0 h 1356"/>
                <a:gd name="T6" fmla="*/ 0 w 43"/>
                <a:gd name="T7" fmla="*/ 1356 h 1356"/>
                <a:gd name="T8" fmla="*/ 43 w 43"/>
                <a:gd name="T9" fmla="*/ 1356 h 1356"/>
                <a:gd name="T10" fmla="*/ 43 w 43"/>
                <a:gd name="T11" fmla="*/ 1355 h 1356"/>
                <a:gd name="T12" fmla="*/ 42 w 43"/>
                <a:gd name="T13" fmla="*/ 1355 h 1356"/>
                <a:gd name="T14" fmla="*/ 42 w 43"/>
                <a:gd name="T15" fmla="*/ 29 h 1356"/>
                <a:gd name="T16" fmla="*/ 42 w 43"/>
                <a:gd name="T17" fmla="*/ 27 h 1356"/>
                <a:gd name="T18" fmla="*/ 4 w 43"/>
                <a:gd name="T19" fmla="*/ 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356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356"/>
                    <a:pt x="0" y="1356"/>
                    <a:pt x="0" y="1356"/>
                  </a:cubicBezTo>
                  <a:cubicBezTo>
                    <a:pt x="43" y="1356"/>
                    <a:pt x="43" y="1356"/>
                    <a:pt x="43" y="1356"/>
                  </a:cubicBezTo>
                  <a:cubicBezTo>
                    <a:pt x="43" y="1355"/>
                    <a:pt x="43" y="1355"/>
                    <a:pt x="43" y="1355"/>
                  </a:cubicBezTo>
                  <a:cubicBezTo>
                    <a:pt x="42" y="1355"/>
                    <a:pt x="42" y="1355"/>
                    <a:pt x="42" y="1355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8"/>
                    <a:pt x="42" y="27"/>
                  </a:cubicBezTo>
                  <a:cubicBezTo>
                    <a:pt x="39" y="18"/>
                    <a:pt x="29" y="0"/>
                    <a:pt x="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7" name="Freeform 53"/>
            <p:cNvSpPr/>
            <p:nvPr/>
          </p:nvSpPr>
          <p:spPr bwMode="auto">
            <a:xfrm>
              <a:off x="6228631" y="4692138"/>
              <a:ext cx="100315" cy="2161149"/>
            </a:xfrm>
            <a:custGeom>
              <a:avLst/>
              <a:gdLst>
                <a:gd name="T0" fmla="*/ 31 w 63"/>
                <a:gd name="T1" fmla="*/ 0 h 1358"/>
                <a:gd name="T2" fmla="*/ 30 w 63"/>
                <a:gd name="T3" fmla="*/ 0 h 1358"/>
                <a:gd name="T4" fmla="*/ 0 w 63"/>
                <a:gd name="T5" fmla="*/ 30 h 1358"/>
                <a:gd name="T6" fmla="*/ 0 w 63"/>
                <a:gd name="T7" fmla="*/ 32 h 1358"/>
                <a:gd name="T8" fmla="*/ 0 w 63"/>
                <a:gd name="T9" fmla="*/ 1358 h 1358"/>
                <a:gd name="T10" fmla="*/ 1 w 63"/>
                <a:gd name="T11" fmla="*/ 1358 h 1358"/>
                <a:gd name="T12" fmla="*/ 63 w 63"/>
                <a:gd name="T13" fmla="*/ 1358 h 1358"/>
                <a:gd name="T14" fmla="*/ 63 w 63"/>
                <a:gd name="T15" fmla="*/ 32 h 1358"/>
                <a:gd name="T16" fmla="*/ 57 w 63"/>
                <a:gd name="T17" fmla="*/ 17 h 1358"/>
                <a:gd name="T18" fmla="*/ 31 w 63"/>
                <a:gd name="T19" fmla="*/ 0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1358">
                  <a:moveTo>
                    <a:pt x="31" y="0"/>
                  </a:moveTo>
                  <a:cubicBezTo>
                    <a:pt x="31" y="0"/>
                    <a:pt x="31" y="0"/>
                    <a:pt x="30" y="0"/>
                  </a:cubicBezTo>
                  <a:cubicBezTo>
                    <a:pt x="8" y="1"/>
                    <a:pt x="2" y="22"/>
                    <a:pt x="0" y="30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1358"/>
                    <a:pt x="0" y="1358"/>
                    <a:pt x="0" y="1358"/>
                  </a:cubicBezTo>
                  <a:cubicBezTo>
                    <a:pt x="1" y="1358"/>
                    <a:pt x="1" y="1358"/>
                    <a:pt x="1" y="1358"/>
                  </a:cubicBezTo>
                  <a:cubicBezTo>
                    <a:pt x="63" y="1358"/>
                    <a:pt x="63" y="1358"/>
                    <a:pt x="63" y="1358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1" y="24"/>
                    <a:pt x="57" y="17"/>
                  </a:cubicBezTo>
                  <a:cubicBezTo>
                    <a:pt x="52" y="9"/>
                    <a:pt x="45" y="0"/>
                    <a:pt x="31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8" name="Freeform 54"/>
            <p:cNvSpPr/>
            <p:nvPr/>
          </p:nvSpPr>
          <p:spPr bwMode="auto">
            <a:xfrm>
              <a:off x="6161979" y="4268661"/>
              <a:ext cx="72038" cy="178413"/>
            </a:xfrm>
            <a:custGeom>
              <a:avLst/>
              <a:gdLst>
                <a:gd name="T0" fmla="*/ 12 w 45"/>
                <a:gd name="T1" fmla="*/ 0 h 112"/>
                <a:gd name="T2" fmla="*/ 7 w 45"/>
                <a:gd name="T3" fmla="*/ 0 h 112"/>
                <a:gd name="T4" fmla="*/ 0 w 45"/>
                <a:gd name="T5" fmla="*/ 0 h 112"/>
                <a:gd name="T6" fmla="*/ 0 w 45"/>
                <a:gd name="T7" fmla="*/ 112 h 112"/>
                <a:gd name="T8" fmla="*/ 11 w 45"/>
                <a:gd name="T9" fmla="*/ 112 h 112"/>
                <a:gd name="T10" fmla="*/ 45 w 45"/>
                <a:gd name="T11" fmla="*/ 109 h 112"/>
                <a:gd name="T12" fmla="*/ 45 w 45"/>
                <a:gd name="T13" fmla="*/ 109 h 112"/>
                <a:gd name="T14" fmla="*/ 12 w 45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12">
                  <a:moveTo>
                    <a:pt x="1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" y="112"/>
                    <a:pt x="7" y="112"/>
                    <a:pt x="11" y="112"/>
                  </a:cubicBezTo>
                  <a:cubicBezTo>
                    <a:pt x="21" y="112"/>
                    <a:pt x="33" y="111"/>
                    <a:pt x="45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81165" y="3808730"/>
            <a:ext cx="294640" cy="3063875"/>
            <a:chOff x="6480429" y="3714572"/>
            <a:chExt cx="321816" cy="3140735"/>
          </a:xfrm>
        </p:grpSpPr>
        <p:sp>
          <p:nvSpPr>
            <p:cNvPr id="169" name="Freeform 5"/>
            <p:cNvSpPr/>
            <p:nvPr/>
          </p:nvSpPr>
          <p:spPr bwMode="auto">
            <a:xfrm>
              <a:off x="6491874" y="3722651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Freeform 6"/>
            <p:cNvSpPr/>
            <p:nvPr/>
          </p:nvSpPr>
          <p:spPr bwMode="auto">
            <a:xfrm>
              <a:off x="6491874" y="3722651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1" name="Freeform 7"/>
            <p:cNvSpPr/>
            <p:nvPr/>
          </p:nvSpPr>
          <p:spPr bwMode="auto">
            <a:xfrm>
              <a:off x="6579397" y="4144108"/>
              <a:ext cx="125899" cy="2711199"/>
            </a:xfrm>
            <a:custGeom>
              <a:avLst/>
              <a:gdLst>
                <a:gd name="T0" fmla="*/ 79 w 79"/>
                <a:gd name="T1" fmla="*/ 1703 h 1703"/>
                <a:gd name="T2" fmla="*/ 0 w 79"/>
                <a:gd name="T3" fmla="*/ 1703 h 1703"/>
                <a:gd name="T4" fmla="*/ 0 w 79"/>
                <a:gd name="T5" fmla="*/ 33 h 1703"/>
                <a:gd name="T6" fmla="*/ 38 w 79"/>
                <a:gd name="T7" fmla="*/ 1 h 1703"/>
                <a:gd name="T8" fmla="*/ 79 w 79"/>
                <a:gd name="T9" fmla="*/ 33 h 1703"/>
                <a:gd name="T10" fmla="*/ 79 w 79"/>
                <a:gd name="T11" fmla="*/ 1703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703">
                  <a:moveTo>
                    <a:pt x="79" y="1703"/>
                  </a:moveTo>
                  <a:cubicBezTo>
                    <a:pt x="0" y="1703"/>
                    <a:pt x="0" y="1703"/>
                    <a:pt x="0" y="170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5" y="2"/>
                    <a:pt x="38" y="1"/>
                  </a:cubicBezTo>
                  <a:cubicBezTo>
                    <a:pt x="72" y="0"/>
                    <a:pt x="79" y="33"/>
                    <a:pt x="79" y="33"/>
                  </a:cubicBezTo>
                  <a:cubicBezTo>
                    <a:pt x="79" y="1703"/>
                    <a:pt x="79" y="1703"/>
                    <a:pt x="79" y="1703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Freeform 8"/>
            <p:cNvSpPr/>
            <p:nvPr/>
          </p:nvSpPr>
          <p:spPr bwMode="auto">
            <a:xfrm>
              <a:off x="6701930" y="4141415"/>
              <a:ext cx="100315" cy="2711872"/>
            </a:xfrm>
            <a:custGeom>
              <a:avLst/>
              <a:gdLst>
                <a:gd name="T0" fmla="*/ 63 w 63"/>
                <a:gd name="T1" fmla="*/ 1704 h 1704"/>
                <a:gd name="T2" fmla="*/ 0 w 63"/>
                <a:gd name="T3" fmla="*/ 1704 h 1704"/>
                <a:gd name="T4" fmla="*/ 0 w 63"/>
                <a:gd name="T5" fmla="*/ 33 h 1704"/>
                <a:gd name="T6" fmla="*/ 31 w 63"/>
                <a:gd name="T7" fmla="*/ 1 h 1704"/>
                <a:gd name="T8" fmla="*/ 63 w 63"/>
                <a:gd name="T9" fmla="*/ 33 h 1704"/>
                <a:gd name="T10" fmla="*/ 63 w 63"/>
                <a:gd name="T11" fmla="*/ 1704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704">
                  <a:moveTo>
                    <a:pt x="63" y="1704"/>
                  </a:moveTo>
                  <a:cubicBezTo>
                    <a:pt x="0" y="1704"/>
                    <a:pt x="0" y="1704"/>
                    <a:pt x="0" y="170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1"/>
                    <a:pt x="31" y="1"/>
                  </a:cubicBezTo>
                  <a:cubicBezTo>
                    <a:pt x="58" y="0"/>
                    <a:pt x="63" y="33"/>
                    <a:pt x="63" y="33"/>
                  </a:cubicBezTo>
                  <a:cubicBezTo>
                    <a:pt x="63" y="1704"/>
                    <a:pt x="63" y="1704"/>
                    <a:pt x="63" y="1704"/>
                  </a:cubicBezTo>
                </a:path>
              </a:pathLst>
            </a:custGeom>
            <a:solidFill>
              <a:srgbClr val="3DC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Freeform 9"/>
            <p:cNvSpPr/>
            <p:nvPr/>
          </p:nvSpPr>
          <p:spPr bwMode="auto">
            <a:xfrm>
              <a:off x="6480429" y="4141415"/>
              <a:ext cx="100315" cy="2711872"/>
            </a:xfrm>
            <a:custGeom>
              <a:avLst/>
              <a:gdLst>
                <a:gd name="T0" fmla="*/ 63 w 63"/>
                <a:gd name="T1" fmla="*/ 1704 h 1704"/>
                <a:gd name="T2" fmla="*/ 0 w 63"/>
                <a:gd name="T3" fmla="*/ 1704 h 1704"/>
                <a:gd name="T4" fmla="*/ 0 w 63"/>
                <a:gd name="T5" fmla="*/ 33 h 1704"/>
                <a:gd name="T6" fmla="*/ 31 w 63"/>
                <a:gd name="T7" fmla="*/ 1 h 1704"/>
                <a:gd name="T8" fmla="*/ 63 w 63"/>
                <a:gd name="T9" fmla="*/ 33 h 1704"/>
                <a:gd name="T10" fmla="*/ 63 w 63"/>
                <a:gd name="T11" fmla="*/ 1704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704">
                  <a:moveTo>
                    <a:pt x="63" y="1704"/>
                  </a:moveTo>
                  <a:cubicBezTo>
                    <a:pt x="0" y="1704"/>
                    <a:pt x="0" y="1704"/>
                    <a:pt x="0" y="170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1"/>
                    <a:pt x="31" y="1"/>
                  </a:cubicBezTo>
                  <a:cubicBezTo>
                    <a:pt x="58" y="0"/>
                    <a:pt x="63" y="33"/>
                    <a:pt x="63" y="33"/>
                  </a:cubicBezTo>
                  <a:lnTo>
                    <a:pt x="63" y="1704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4" name="Freeform 10"/>
            <p:cNvSpPr/>
            <p:nvPr/>
          </p:nvSpPr>
          <p:spPr bwMode="auto">
            <a:xfrm>
              <a:off x="6576031" y="3714572"/>
              <a:ext cx="131958" cy="191204"/>
            </a:xfrm>
            <a:custGeom>
              <a:avLst/>
              <a:gdLst>
                <a:gd name="T0" fmla="*/ 0 w 83"/>
                <a:gd name="T1" fmla="*/ 111 h 120"/>
                <a:gd name="T2" fmla="*/ 83 w 83"/>
                <a:gd name="T3" fmla="*/ 113 h 120"/>
                <a:gd name="T4" fmla="*/ 50 w 83"/>
                <a:gd name="T5" fmla="*/ 0 h 120"/>
                <a:gd name="T6" fmla="*/ 29 w 83"/>
                <a:gd name="T7" fmla="*/ 0 h 120"/>
                <a:gd name="T8" fmla="*/ 0 w 83"/>
                <a:gd name="T9" fmla="*/ 11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0">
                  <a:moveTo>
                    <a:pt x="0" y="111"/>
                  </a:moveTo>
                  <a:cubicBezTo>
                    <a:pt x="0" y="111"/>
                    <a:pt x="40" y="120"/>
                    <a:pt x="83" y="11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111"/>
                    <a:pt x="0" y="111"/>
                    <a:pt x="0" y="111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0" name="Freeform 56"/>
            <p:cNvSpPr/>
            <p:nvPr/>
          </p:nvSpPr>
          <p:spPr bwMode="auto">
            <a:xfrm>
              <a:off x="6639990" y="3894331"/>
              <a:ext cx="154175" cy="294886"/>
            </a:xfrm>
            <a:custGeom>
              <a:avLst/>
              <a:gdLst>
                <a:gd name="T0" fmla="*/ 43 w 97"/>
                <a:gd name="T1" fmla="*/ 0 h 185"/>
                <a:gd name="T2" fmla="*/ 8 w 97"/>
                <a:gd name="T3" fmla="*/ 3 h 185"/>
                <a:gd name="T4" fmla="*/ 0 w 97"/>
                <a:gd name="T5" fmla="*/ 3 h 185"/>
                <a:gd name="T6" fmla="*/ 0 w 97"/>
                <a:gd name="T7" fmla="*/ 158 h 185"/>
                <a:gd name="T8" fmla="*/ 0 w 97"/>
                <a:gd name="T9" fmla="*/ 158 h 185"/>
                <a:gd name="T10" fmla="*/ 1 w 97"/>
                <a:gd name="T11" fmla="*/ 158 h 185"/>
                <a:gd name="T12" fmla="*/ 39 w 97"/>
                <a:gd name="T13" fmla="*/ 185 h 185"/>
                <a:gd name="T14" fmla="*/ 70 w 97"/>
                <a:gd name="T15" fmla="*/ 156 h 185"/>
                <a:gd name="T16" fmla="*/ 71 w 97"/>
                <a:gd name="T17" fmla="*/ 156 h 185"/>
                <a:gd name="T18" fmla="*/ 96 w 97"/>
                <a:gd name="T19" fmla="*/ 172 h 185"/>
                <a:gd name="T20" fmla="*/ 97 w 97"/>
                <a:gd name="T21" fmla="*/ 170 h 185"/>
                <a:gd name="T22" fmla="*/ 43 w 97"/>
                <a:gd name="T2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85">
                  <a:moveTo>
                    <a:pt x="43" y="0"/>
                  </a:moveTo>
                  <a:cubicBezTo>
                    <a:pt x="31" y="2"/>
                    <a:pt x="19" y="3"/>
                    <a:pt x="8" y="3"/>
                  </a:cubicBezTo>
                  <a:cubicBezTo>
                    <a:pt x="5" y="3"/>
                    <a:pt x="3" y="3"/>
                    <a:pt x="0" y="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6" y="158"/>
                    <a:pt x="36" y="176"/>
                    <a:pt x="39" y="185"/>
                  </a:cubicBezTo>
                  <a:cubicBezTo>
                    <a:pt x="41" y="178"/>
                    <a:pt x="47" y="156"/>
                    <a:pt x="70" y="156"/>
                  </a:cubicBezTo>
                  <a:cubicBezTo>
                    <a:pt x="70" y="156"/>
                    <a:pt x="70" y="156"/>
                    <a:pt x="71" y="156"/>
                  </a:cubicBezTo>
                  <a:cubicBezTo>
                    <a:pt x="84" y="156"/>
                    <a:pt x="92" y="164"/>
                    <a:pt x="96" y="172"/>
                  </a:cubicBezTo>
                  <a:cubicBezTo>
                    <a:pt x="97" y="170"/>
                    <a:pt x="97" y="170"/>
                    <a:pt x="97" y="17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C2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1" name="Freeform 57"/>
            <p:cNvSpPr/>
            <p:nvPr/>
          </p:nvSpPr>
          <p:spPr bwMode="auto">
            <a:xfrm>
              <a:off x="6639990" y="4146128"/>
              <a:ext cx="65306" cy="2709179"/>
            </a:xfrm>
            <a:custGeom>
              <a:avLst/>
              <a:gdLst>
                <a:gd name="T0" fmla="*/ 1 w 41"/>
                <a:gd name="T1" fmla="*/ 0 h 1702"/>
                <a:gd name="T2" fmla="*/ 0 w 41"/>
                <a:gd name="T3" fmla="*/ 0 h 1702"/>
                <a:gd name="T4" fmla="*/ 0 w 41"/>
                <a:gd name="T5" fmla="*/ 0 h 1702"/>
                <a:gd name="T6" fmla="*/ 0 w 41"/>
                <a:gd name="T7" fmla="*/ 1702 h 1702"/>
                <a:gd name="T8" fmla="*/ 41 w 41"/>
                <a:gd name="T9" fmla="*/ 1702 h 1702"/>
                <a:gd name="T10" fmla="*/ 41 w 41"/>
                <a:gd name="T11" fmla="*/ 1701 h 1702"/>
                <a:gd name="T12" fmla="*/ 39 w 41"/>
                <a:gd name="T13" fmla="*/ 1701 h 1702"/>
                <a:gd name="T14" fmla="*/ 39 w 41"/>
                <a:gd name="T15" fmla="*/ 30 h 1702"/>
                <a:gd name="T16" fmla="*/ 39 w 41"/>
                <a:gd name="T17" fmla="*/ 27 h 1702"/>
                <a:gd name="T18" fmla="*/ 1 w 41"/>
                <a:gd name="T19" fmla="*/ 0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1702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02"/>
                    <a:pt x="0" y="1702"/>
                    <a:pt x="0" y="1702"/>
                  </a:cubicBezTo>
                  <a:cubicBezTo>
                    <a:pt x="41" y="1702"/>
                    <a:pt x="41" y="1702"/>
                    <a:pt x="41" y="1702"/>
                  </a:cubicBezTo>
                  <a:cubicBezTo>
                    <a:pt x="41" y="1701"/>
                    <a:pt x="41" y="1701"/>
                    <a:pt x="41" y="1701"/>
                  </a:cubicBezTo>
                  <a:cubicBezTo>
                    <a:pt x="39" y="1701"/>
                    <a:pt x="39" y="1701"/>
                    <a:pt x="39" y="170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29"/>
                    <a:pt x="39" y="27"/>
                  </a:cubicBezTo>
                  <a:cubicBezTo>
                    <a:pt x="36" y="18"/>
                    <a:pt x="26" y="0"/>
                    <a:pt x="1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2" name="Freeform 58"/>
            <p:cNvSpPr/>
            <p:nvPr/>
          </p:nvSpPr>
          <p:spPr bwMode="auto">
            <a:xfrm>
              <a:off x="6701930" y="4142762"/>
              <a:ext cx="100315" cy="2710525"/>
            </a:xfrm>
            <a:custGeom>
              <a:avLst/>
              <a:gdLst>
                <a:gd name="T0" fmla="*/ 32 w 63"/>
                <a:gd name="T1" fmla="*/ 0 h 1703"/>
                <a:gd name="T2" fmla="*/ 31 w 63"/>
                <a:gd name="T3" fmla="*/ 0 h 1703"/>
                <a:gd name="T4" fmla="*/ 0 w 63"/>
                <a:gd name="T5" fmla="*/ 29 h 1703"/>
                <a:gd name="T6" fmla="*/ 0 w 63"/>
                <a:gd name="T7" fmla="*/ 32 h 1703"/>
                <a:gd name="T8" fmla="*/ 0 w 63"/>
                <a:gd name="T9" fmla="*/ 1703 h 1703"/>
                <a:gd name="T10" fmla="*/ 2 w 63"/>
                <a:gd name="T11" fmla="*/ 1703 h 1703"/>
                <a:gd name="T12" fmla="*/ 63 w 63"/>
                <a:gd name="T13" fmla="*/ 1703 h 1703"/>
                <a:gd name="T14" fmla="*/ 63 w 63"/>
                <a:gd name="T15" fmla="*/ 32 h 1703"/>
                <a:gd name="T16" fmla="*/ 57 w 63"/>
                <a:gd name="T17" fmla="*/ 16 h 1703"/>
                <a:gd name="T18" fmla="*/ 32 w 63"/>
                <a:gd name="T19" fmla="*/ 0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1703">
                  <a:moveTo>
                    <a:pt x="3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8" y="0"/>
                    <a:pt x="2" y="22"/>
                    <a:pt x="0" y="29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2" y="1703"/>
                    <a:pt x="2" y="1703"/>
                    <a:pt x="2" y="1703"/>
                  </a:cubicBezTo>
                  <a:cubicBezTo>
                    <a:pt x="63" y="1703"/>
                    <a:pt x="63" y="1703"/>
                    <a:pt x="63" y="1703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2" y="24"/>
                    <a:pt x="57" y="16"/>
                  </a:cubicBezTo>
                  <a:cubicBezTo>
                    <a:pt x="53" y="8"/>
                    <a:pt x="45" y="0"/>
                    <a:pt x="32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3" name="Freeform 59"/>
            <p:cNvSpPr/>
            <p:nvPr/>
          </p:nvSpPr>
          <p:spPr bwMode="auto">
            <a:xfrm>
              <a:off x="6639990" y="3714572"/>
              <a:ext cx="67999" cy="184472"/>
            </a:xfrm>
            <a:custGeom>
              <a:avLst/>
              <a:gdLst>
                <a:gd name="T0" fmla="*/ 10 w 43"/>
                <a:gd name="T1" fmla="*/ 0 h 116"/>
                <a:gd name="T2" fmla="*/ 0 w 43"/>
                <a:gd name="T3" fmla="*/ 0 h 116"/>
                <a:gd name="T4" fmla="*/ 0 w 43"/>
                <a:gd name="T5" fmla="*/ 116 h 116"/>
                <a:gd name="T6" fmla="*/ 8 w 43"/>
                <a:gd name="T7" fmla="*/ 116 h 116"/>
                <a:gd name="T8" fmla="*/ 43 w 43"/>
                <a:gd name="T9" fmla="*/ 113 h 116"/>
                <a:gd name="T10" fmla="*/ 43 w 43"/>
                <a:gd name="T11" fmla="*/ 113 h 116"/>
                <a:gd name="T12" fmla="*/ 10 w 43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16"/>
                    <a:pt x="5" y="116"/>
                    <a:pt x="8" y="116"/>
                  </a:cubicBezTo>
                  <a:cubicBezTo>
                    <a:pt x="19" y="116"/>
                    <a:pt x="31" y="115"/>
                    <a:pt x="43" y="113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18909" y="2976232"/>
            <a:ext cx="1035243" cy="1079022"/>
            <a:chOff x="4883468" y="2805677"/>
            <a:chExt cx="1130395" cy="1178197"/>
          </a:xfrm>
        </p:grpSpPr>
        <p:sp>
          <p:nvSpPr>
            <p:cNvPr id="239" name="Freeform 75"/>
            <p:cNvSpPr/>
            <p:nvPr/>
          </p:nvSpPr>
          <p:spPr bwMode="auto">
            <a:xfrm>
              <a:off x="4883468" y="2805677"/>
              <a:ext cx="1130395" cy="1178197"/>
            </a:xfrm>
            <a:custGeom>
              <a:avLst/>
              <a:gdLst>
                <a:gd name="T0" fmla="*/ 675 w 710"/>
                <a:gd name="T1" fmla="*/ 271 h 740"/>
                <a:gd name="T2" fmla="*/ 270 w 710"/>
                <a:gd name="T3" fmla="*/ 52 h 740"/>
                <a:gd name="T4" fmla="*/ 52 w 710"/>
                <a:gd name="T5" fmla="*/ 457 h 740"/>
                <a:gd name="T6" fmla="*/ 456 w 710"/>
                <a:gd name="T7" fmla="*/ 676 h 740"/>
                <a:gd name="T8" fmla="*/ 471 w 710"/>
                <a:gd name="T9" fmla="*/ 671 h 740"/>
                <a:gd name="T10" fmla="*/ 628 w 710"/>
                <a:gd name="T11" fmla="*/ 740 h 740"/>
                <a:gd name="T12" fmla="*/ 598 w 710"/>
                <a:gd name="T13" fmla="*/ 589 h 740"/>
                <a:gd name="T14" fmla="*/ 675 w 710"/>
                <a:gd name="T15" fmla="*/ 271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0" h="740">
                  <a:moveTo>
                    <a:pt x="675" y="271"/>
                  </a:moveTo>
                  <a:cubicBezTo>
                    <a:pt x="624" y="98"/>
                    <a:pt x="443" y="0"/>
                    <a:pt x="270" y="52"/>
                  </a:cubicBezTo>
                  <a:cubicBezTo>
                    <a:pt x="98" y="103"/>
                    <a:pt x="0" y="285"/>
                    <a:pt x="52" y="457"/>
                  </a:cubicBezTo>
                  <a:cubicBezTo>
                    <a:pt x="103" y="629"/>
                    <a:pt x="284" y="727"/>
                    <a:pt x="456" y="676"/>
                  </a:cubicBezTo>
                  <a:cubicBezTo>
                    <a:pt x="461" y="674"/>
                    <a:pt x="466" y="673"/>
                    <a:pt x="471" y="671"/>
                  </a:cubicBezTo>
                  <a:cubicBezTo>
                    <a:pt x="628" y="740"/>
                    <a:pt x="628" y="740"/>
                    <a:pt x="628" y="740"/>
                  </a:cubicBezTo>
                  <a:cubicBezTo>
                    <a:pt x="598" y="589"/>
                    <a:pt x="598" y="589"/>
                    <a:pt x="598" y="589"/>
                  </a:cubicBezTo>
                  <a:cubicBezTo>
                    <a:pt x="676" y="508"/>
                    <a:pt x="710" y="387"/>
                    <a:pt x="675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2" name="Freeform 78"/>
            <p:cNvSpPr>
              <a:spLocks noEditPoints="1"/>
            </p:cNvSpPr>
            <p:nvPr/>
          </p:nvSpPr>
          <p:spPr bwMode="auto">
            <a:xfrm>
              <a:off x="5276649" y="3155770"/>
              <a:ext cx="407993" cy="299599"/>
            </a:xfrm>
            <a:custGeom>
              <a:avLst/>
              <a:gdLst>
                <a:gd name="T0" fmla="*/ 256 w 256"/>
                <a:gd name="T1" fmla="*/ 7 h 188"/>
                <a:gd name="T2" fmla="*/ 249 w 256"/>
                <a:gd name="T3" fmla="*/ 0 h 188"/>
                <a:gd name="T4" fmla="*/ 7 w 256"/>
                <a:gd name="T5" fmla="*/ 0 h 188"/>
                <a:gd name="T6" fmla="*/ 0 w 256"/>
                <a:gd name="T7" fmla="*/ 7 h 188"/>
                <a:gd name="T8" fmla="*/ 0 w 256"/>
                <a:gd name="T9" fmla="*/ 181 h 188"/>
                <a:gd name="T10" fmla="*/ 7 w 256"/>
                <a:gd name="T11" fmla="*/ 188 h 188"/>
                <a:gd name="T12" fmla="*/ 249 w 256"/>
                <a:gd name="T13" fmla="*/ 188 h 188"/>
                <a:gd name="T14" fmla="*/ 256 w 256"/>
                <a:gd name="T15" fmla="*/ 181 h 188"/>
                <a:gd name="T16" fmla="*/ 256 w 256"/>
                <a:gd name="T17" fmla="*/ 7 h 188"/>
                <a:gd name="T18" fmla="*/ 219 w 256"/>
                <a:gd name="T19" fmla="*/ 155 h 188"/>
                <a:gd name="T20" fmla="*/ 214 w 256"/>
                <a:gd name="T21" fmla="*/ 160 h 188"/>
                <a:gd name="T22" fmla="*/ 37 w 256"/>
                <a:gd name="T23" fmla="*/ 160 h 188"/>
                <a:gd name="T24" fmla="*/ 32 w 256"/>
                <a:gd name="T25" fmla="*/ 155 h 188"/>
                <a:gd name="T26" fmla="*/ 32 w 256"/>
                <a:gd name="T27" fmla="*/ 29 h 188"/>
                <a:gd name="T28" fmla="*/ 37 w 256"/>
                <a:gd name="T29" fmla="*/ 24 h 188"/>
                <a:gd name="T30" fmla="*/ 214 w 256"/>
                <a:gd name="T31" fmla="*/ 24 h 188"/>
                <a:gd name="T32" fmla="*/ 219 w 256"/>
                <a:gd name="T33" fmla="*/ 29 h 188"/>
                <a:gd name="T34" fmla="*/ 219 w 256"/>
                <a:gd name="T35" fmla="*/ 15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6" h="188">
                  <a:moveTo>
                    <a:pt x="256" y="7"/>
                  </a:moveTo>
                  <a:cubicBezTo>
                    <a:pt x="256" y="3"/>
                    <a:pt x="253" y="0"/>
                    <a:pt x="24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3" y="188"/>
                    <a:pt x="7" y="188"/>
                  </a:cubicBezTo>
                  <a:cubicBezTo>
                    <a:pt x="249" y="188"/>
                    <a:pt x="249" y="188"/>
                    <a:pt x="249" y="188"/>
                  </a:cubicBezTo>
                  <a:cubicBezTo>
                    <a:pt x="253" y="188"/>
                    <a:pt x="256" y="185"/>
                    <a:pt x="256" y="181"/>
                  </a:cubicBezTo>
                  <a:lnTo>
                    <a:pt x="256" y="7"/>
                  </a:lnTo>
                  <a:close/>
                  <a:moveTo>
                    <a:pt x="219" y="155"/>
                  </a:moveTo>
                  <a:cubicBezTo>
                    <a:pt x="219" y="158"/>
                    <a:pt x="217" y="160"/>
                    <a:pt x="214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4" y="160"/>
                    <a:pt x="32" y="158"/>
                    <a:pt x="32" y="15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6"/>
                    <a:pt x="34" y="24"/>
                    <a:pt x="37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7" y="24"/>
                    <a:pt x="219" y="26"/>
                    <a:pt x="219" y="29"/>
                  </a:cubicBezTo>
                  <a:lnTo>
                    <a:pt x="219" y="15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3" name="Freeform 79"/>
            <p:cNvSpPr>
              <a:spLocks noEditPoints="1"/>
            </p:cNvSpPr>
            <p:nvPr/>
          </p:nvSpPr>
          <p:spPr bwMode="auto">
            <a:xfrm>
              <a:off x="5191145" y="3474220"/>
              <a:ext cx="578999" cy="127245"/>
            </a:xfrm>
            <a:custGeom>
              <a:avLst/>
              <a:gdLst>
                <a:gd name="T0" fmla="*/ 317 w 364"/>
                <a:gd name="T1" fmla="*/ 7 h 80"/>
                <a:gd name="T2" fmla="*/ 310 w 364"/>
                <a:gd name="T3" fmla="*/ 0 h 80"/>
                <a:gd name="T4" fmla="*/ 54 w 364"/>
                <a:gd name="T5" fmla="*/ 0 h 80"/>
                <a:gd name="T6" fmla="*/ 47 w 364"/>
                <a:gd name="T7" fmla="*/ 7 h 80"/>
                <a:gd name="T8" fmla="*/ 0 w 364"/>
                <a:gd name="T9" fmla="*/ 74 h 80"/>
                <a:gd name="T10" fmla="*/ 7 w 364"/>
                <a:gd name="T11" fmla="*/ 80 h 80"/>
                <a:gd name="T12" fmla="*/ 357 w 364"/>
                <a:gd name="T13" fmla="*/ 80 h 80"/>
                <a:gd name="T14" fmla="*/ 364 w 364"/>
                <a:gd name="T15" fmla="*/ 74 h 80"/>
                <a:gd name="T16" fmla="*/ 317 w 364"/>
                <a:gd name="T17" fmla="*/ 7 h 80"/>
                <a:gd name="T18" fmla="*/ 162 w 364"/>
                <a:gd name="T19" fmla="*/ 75 h 80"/>
                <a:gd name="T20" fmla="*/ 162 w 364"/>
                <a:gd name="T21" fmla="*/ 60 h 80"/>
                <a:gd name="T22" fmla="*/ 203 w 364"/>
                <a:gd name="T23" fmla="*/ 60 h 80"/>
                <a:gd name="T24" fmla="*/ 205 w 364"/>
                <a:gd name="T25" fmla="*/ 74 h 80"/>
                <a:gd name="T26" fmla="*/ 162 w 364"/>
                <a:gd name="T27" fmla="*/ 75 h 80"/>
                <a:gd name="T28" fmla="*/ 322 w 364"/>
                <a:gd name="T29" fmla="*/ 56 h 80"/>
                <a:gd name="T30" fmla="*/ 46 w 364"/>
                <a:gd name="T31" fmla="*/ 56 h 80"/>
                <a:gd name="T32" fmla="*/ 41 w 364"/>
                <a:gd name="T33" fmla="*/ 52 h 80"/>
                <a:gd name="T34" fmla="*/ 60 w 364"/>
                <a:gd name="T35" fmla="*/ 12 h 80"/>
                <a:gd name="T36" fmla="*/ 65 w 364"/>
                <a:gd name="T37" fmla="*/ 8 h 80"/>
                <a:gd name="T38" fmla="*/ 299 w 364"/>
                <a:gd name="T39" fmla="*/ 8 h 80"/>
                <a:gd name="T40" fmla="*/ 304 w 364"/>
                <a:gd name="T41" fmla="*/ 11 h 80"/>
                <a:gd name="T42" fmla="*/ 328 w 364"/>
                <a:gd name="T43" fmla="*/ 52 h 80"/>
                <a:gd name="T44" fmla="*/ 322 w 364"/>
                <a:gd name="T45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4" h="80">
                  <a:moveTo>
                    <a:pt x="317" y="7"/>
                  </a:moveTo>
                  <a:cubicBezTo>
                    <a:pt x="317" y="3"/>
                    <a:pt x="314" y="0"/>
                    <a:pt x="31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3" y="80"/>
                    <a:pt x="7" y="80"/>
                  </a:cubicBezTo>
                  <a:cubicBezTo>
                    <a:pt x="357" y="80"/>
                    <a:pt x="357" y="80"/>
                    <a:pt x="357" y="80"/>
                  </a:cubicBezTo>
                  <a:cubicBezTo>
                    <a:pt x="361" y="80"/>
                    <a:pt x="364" y="78"/>
                    <a:pt x="364" y="74"/>
                  </a:cubicBezTo>
                  <a:lnTo>
                    <a:pt x="317" y="7"/>
                  </a:lnTo>
                  <a:close/>
                  <a:moveTo>
                    <a:pt x="162" y="75"/>
                  </a:moveTo>
                  <a:cubicBezTo>
                    <a:pt x="162" y="60"/>
                    <a:pt x="162" y="60"/>
                    <a:pt x="162" y="60"/>
                  </a:cubicBezTo>
                  <a:cubicBezTo>
                    <a:pt x="203" y="60"/>
                    <a:pt x="203" y="60"/>
                    <a:pt x="203" y="60"/>
                  </a:cubicBezTo>
                  <a:cubicBezTo>
                    <a:pt x="205" y="74"/>
                    <a:pt x="205" y="74"/>
                    <a:pt x="205" y="74"/>
                  </a:cubicBezTo>
                  <a:lnTo>
                    <a:pt x="162" y="75"/>
                  </a:lnTo>
                  <a:close/>
                  <a:moveTo>
                    <a:pt x="322" y="56"/>
                  </a:moveTo>
                  <a:cubicBezTo>
                    <a:pt x="46" y="56"/>
                    <a:pt x="46" y="56"/>
                    <a:pt x="46" y="56"/>
                  </a:cubicBezTo>
                  <a:cubicBezTo>
                    <a:pt x="43" y="56"/>
                    <a:pt x="41" y="54"/>
                    <a:pt x="41" y="5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0"/>
                    <a:pt x="62" y="8"/>
                    <a:pt x="65" y="8"/>
                  </a:cubicBezTo>
                  <a:cubicBezTo>
                    <a:pt x="299" y="8"/>
                    <a:pt x="299" y="8"/>
                    <a:pt x="299" y="8"/>
                  </a:cubicBezTo>
                  <a:cubicBezTo>
                    <a:pt x="301" y="8"/>
                    <a:pt x="304" y="9"/>
                    <a:pt x="304" y="11"/>
                  </a:cubicBezTo>
                  <a:cubicBezTo>
                    <a:pt x="328" y="52"/>
                    <a:pt x="328" y="52"/>
                    <a:pt x="328" y="52"/>
                  </a:cubicBezTo>
                  <a:cubicBezTo>
                    <a:pt x="328" y="54"/>
                    <a:pt x="325" y="56"/>
                    <a:pt x="322" y="5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9"/>
          <p:cNvGrpSpPr/>
          <p:nvPr/>
        </p:nvGrpSpPr>
        <p:grpSpPr>
          <a:xfrm>
            <a:off x="5517446" y="4164392"/>
            <a:ext cx="652961" cy="763948"/>
            <a:chOff x="5100256" y="4103040"/>
            <a:chExt cx="712977" cy="834163"/>
          </a:xfrm>
        </p:grpSpPr>
        <p:sp>
          <p:nvSpPr>
            <p:cNvPr id="233" name="Freeform 69"/>
            <p:cNvSpPr/>
            <p:nvPr/>
          </p:nvSpPr>
          <p:spPr bwMode="auto">
            <a:xfrm>
              <a:off x="5100256" y="4103040"/>
              <a:ext cx="712977" cy="834163"/>
            </a:xfrm>
            <a:custGeom>
              <a:avLst/>
              <a:gdLst>
                <a:gd name="T0" fmla="*/ 448 w 448"/>
                <a:gd name="T1" fmla="*/ 224 h 524"/>
                <a:gd name="T2" fmla="*/ 224 w 448"/>
                <a:gd name="T3" fmla="*/ 0 h 524"/>
                <a:gd name="T4" fmla="*/ 0 w 448"/>
                <a:gd name="T5" fmla="*/ 224 h 524"/>
                <a:gd name="T6" fmla="*/ 224 w 448"/>
                <a:gd name="T7" fmla="*/ 448 h 524"/>
                <a:gd name="T8" fmla="*/ 234 w 448"/>
                <a:gd name="T9" fmla="*/ 448 h 524"/>
                <a:gd name="T10" fmla="*/ 324 w 448"/>
                <a:gd name="T11" fmla="*/ 524 h 524"/>
                <a:gd name="T12" fmla="*/ 334 w 448"/>
                <a:gd name="T13" fmla="*/ 419 h 524"/>
                <a:gd name="T14" fmla="*/ 448 w 448"/>
                <a:gd name="T15" fmla="*/ 2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8" h="524">
                  <a:moveTo>
                    <a:pt x="448" y="224"/>
                  </a:moveTo>
                  <a:cubicBezTo>
                    <a:pt x="448" y="100"/>
                    <a:pt x="348" y="0"/>
                    <a:pt x="224" y="0"/>
                  </a:cubicBezTo>
                  <a:cubicBezTo>
                    <a:pt x="100" y="0"/>
                    <a:pt x="0" y="100"/>
                    <a:pt x="0" y="224"/>
                  </a:cubicBezTo>
                  <a:cubicBezTo>
                    <a:pt x="0" y="347"/>
                    <a:pt x="100" y="448"/>
                    <a:pt x="224" y="448"/>
                  </a:cubicBezTo>
                  <a:cubicBezTo>
                    <a:pt x="227" y="448"/>
                    <a:pt x="231" y="448"/>
                    <a:pt x="234" y="448"/>
                  </a:cubicBezTo>
                  <a:cubicBezTo>
                    <a:pt x="324" y="524"/>
                    <a:pt x="324" y="524"/>
                    <a:pt x="324" y="524"/>
                  </a:cubicBezTo>
                  <a:cubicBezTo>
                    <a:pt x="334" y="419"/>
                    <a:pt x="334" y="419"/>
                    <a:pt x="334" y="419"/>
                  </a:cubicBezTo>
                  <a:cubicBezTo>
                    <a:pt x="402" y="380"/>
                    <a:pt x="448" y="307"/>
                    <a:pt x="448" y="2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4" name="Freeform 80"/>
            <p:cNvSpPr/>
            <p:nvPr/>
          </p:nvSpPr>
          <p:spPr bwMode="auto">
            <a:xfrm>
              <a:off x="5361479" y="4274720"/>
              <a:ext cx="205343" cy="388468"/>
            </a:xfrm>
            <a:custGeom>
              <a:avLst/>
              <a:gdLst>
                <a:gd name="T0" fmla="*/ 8 w 129"/>
                <a:gd name="T1" fmla="*/ 244 h 244"/>
                <a:gd name="T2" fmla="*/ 8 w 129"/>
                <a:gd name="T3" fmla="*/ 244 h 244"/>
                <a:gd name="T4" fmla="*/ 0 w 129"/>
                <a:gd name="T5" fmla="*/ 236 h 244"/>
                <a:gd name="T6" fmla="*/ 67 w 129"/>
                <a:gd name="T7" fmla="*/ 163 h 244"/>
                <a:gd name="T8" fmla="*/ 112 w 129"/>
                <a:gd name="T9" fmla="*/ 119 h 244"/>
                <a:gd name="T10" fmla="*/ 64 w 129"/>
                <a:gd name="T11" fmla="*/ 75 h 244"/>
                <a:gd name="T12" fmla="*/ 3 w 129"/>
                <a:gd name="T13" fmla="*/ 7 h 244"/>
                <a:gd name="T14" fmla="*/ 12 w 129"/>
                <a:gd name="T15" fmla="*/ 0 h 244"/>
                <a:gd name="T16" fmla="*/ 19 w 129"/>
                <a:gd name="T17" fmla="*/ 9 h 244"/>
                <a:gd name="T18" fmla="*/ 71 w 129"/>
                <a:gd name="T19" fmla="*/ 61 h 244"/>
                <a:gd name="T20" fmla="*/ 127 w 129"/>
                <a:gd name="T21" fmla="*/ 119 h 244"/>
                <a:gd name="T22" fmla="*/ 72 w 129"/>
                <a:gd name="T23" fmla="*/ 178 h 244"/>
                <a:gd name="T24" fmla="*/ 16 w 129"/>
                <a:gd name="T25" fmla="*/ 237 h 244"/>
                <a:gd name="T26" fmla="*/ 8 w 129"/>
                <a:gd name="T27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244">
                  <a:moveTo>
                    <a:pt x="8" y="244"/>
                  </a:moveTo>
                  <a:cubicBezTo>
                    <a:pt x="8" y="244"/>
                    <a:pt x="8" y="244"/>
                    <a:pt x="8" y="244"/>
                  </a:cubicBezTo>
                  <a:cubicBezTo>
                    <a:pt x="3" y="244"/>
                    <a:pt x="0" y="240"/>
                    <a:pt x="0" y="236"/>
                  </a:cubicBezTo>
                  <a:cubicBezTo>
                    <a:pt x="4" y="186"/>
                    <a:pt x="39" y="174"/>
                    <a:pt x="67" y="163"/>
                  </a:cubicBezTo>
                  <a:cubicBezTo>
                    <a:pt x="95" y="153"/>
                    <a:pt x="112" y="146"/>
                    <a:pt x="112" y="119"/>
                  </a:cubicBezTo>
                  <a:cubicBezTo>
                    <a:pt x="113" y="98"/>
                    <a:pt x="94" y="88"/>
                    <a:pt x="64" y="75"/>
                  </a:cubicBezTo>
                  <a:cubicBezTo>
                    <a:pt x="34" y="63"/>
                    <a:pt x="0" y="48"/>
                    <a:pt x="3" y="7"/>
                  </a:cubicBezTo>
                  <a:cubicBezTo>
                    <a:pt x="4" y="3"/>
                    <a:pt x="8" y="0"/>
                    <a:pt x="12" y="0"/>
                  </a:cubicBezTo>
                  <a:cubicBezTo>
                    <a:pt x="16" y="0"/>
                    <a:pt x="20" y="4"/>
                    <a:pt x="19" y="9"/>
                  </a:cubicBezTo>
                  <a:cubicBezTo>
                    <a:pt x="17" y="36"/>
                    <a:pt x="37" y="46"/>
                    <a:pt x="71" y="61"/>
                  </a:cubicBezTo>
                  <a:cubicBezTo>
                    <a:pt x="98" y="73"/>
                    <a:pt x="129" y="86"/>
                    <a:pt x="127" y="119"/>
                  </a:cubicBezTo>
                  <a:cubicBezTo>
                    <a:pt x="127" y="158"/>
                    <a:pt x="98" y="169"/>
                    <a:pt x="72" y="178"/>
                  </a:cubicBezTo>
                  <a:cubicBezTo>
                    <a:pt x="45" y="188"/>
                    <a:pt x="19" y="198"/>
                    <a:pt x="16" y="237"/>
                  </a:cubicBezTo>
                  <a:cubicBezTo>
                    <a:pt x="16" y="241"/>
                    <a:pt x="12" y="244"/>
                    <a:pt x="8" y="244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5" name="Freeform 81"/>
            <p:cNvSpPr/>
            <p:nvPr/>
          </p:nvSpPr>
          <p:spPr bwMode="auto">
            <a:xfrm>
              <a:off x="5359459" y="4274720"/>
              <a:ext cx="205343" cy="388468"/>
            </a:xfrm>
            <a:custGeom>
              <a:avLst/>
              <a:gdLst>
                <a:gd name="T0" fmla="*/ 121 w 129"/>
                <a:gd name="T1" fmla="*/ 244 h 244"/>
                <a:gd name="T2" fmla="*/ 113 w 129"/>
                <a:gd name="T3" fmla="*/ 237 h 244"/>
                <a:gd name="T4" fmla="*/ 57 w 129"/>
                <a:gd name="T5" fmla="*/ 178 h 244"/>
                <a:gd name="T6" fmla="*/ 1 w 129"/>
                <a:gd name="T7" fmla="*/ 119 h 244"/>
                <a:gd name="T8" fmla="*/ 58 w 129"/>
                <a:gd name="T9" fmla="*/ 61 h 244"/>
                <a:gd name="T10" fmla="*/ 110 w 129"/>
                <a:gd name="T11" fmla="*/ 9 h 244"/>
                <a:gd name="T12" fmla="*/ 117 w 129"/>
                <a:gd name="T13" fmla="*/ 0 h 244"/>
                <a:gd name="T14" fmla="*/ 126 w 129"/>
                <a:gd name="T15" fmla="*/ 7 h 244"/>
                <a:gd name="T16" fmla="*/ 64 w 129"/>
                <a:gd name="T17" fmla="*/ 75 h 244"/>
                <a:gd name="T18" fmla="*/ 17 w 129"/>
                <a:gd name="T19" fmla="*/ 119 h 244"/>
                <a:gd name="T20" fmla="*/ 62 w 129"/>
                <a:gd name="T21" fmla="*/ 163 h 244"/>
                <a:gd name="T22" fmla="*/ 129 w 129"/>
                <a:gd name="T23" fmla="*/ 236 h 244"/>
                <a:gd name="T24" fmla="*/ 121 w 129"/>
                <a:gd name="T2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44">
                  <a:moveTo>
                    <a:pt x="121" y="244"/>
                  </a:moveTo>
                  <a:cubicBezTo>
                    <a:pt x="116" y="244"/>
                    <a:pt x="113" y="241"/>
                    <a:pt x="113" y="237"/>
                  </a:cubicBezTo>
                  <a:cubicBezTo>
                    <a:pt x="110" y="198"/>
                    <a:pt x="84" y="188"/>
                    <a:pt x="57" y="178"/>
                  </a:cubicBezTo>
                  <a:cubicBezTo>
                    <a:pt x="31" y="169"/>
                    <a:pt x="1" y="158"/>
                    <a:pt x="1" y="119"/>
                  </a:cubicBezTo>
                  <a:cubicBezTo>
                    <a:pt x="0" y="86"/>
                    <a:pt x="31" y="73"/>
                    <a:pt x="58" y="61"/>
                  </a:cubicBezTo>
                  <a:cubicBezTo>
                    <a:pt x="92" y="46"/>
                    <a:pt x="112" y="36"/>
                    <a:pt x="110" y="9"/>
                  </a:cubicBezTo>
                  <a:cubicBezTo>
                    <a:pt x="109" y="4"/>
                    <a:pt x="113" y="0"/>
                    <a:pt x="117" y="0"/>
                  </a:cubicBezTo>
                  <a:cubicBezTo>
                    <a:pt x="121" y="0"/>
                    <a:pt x="125" y="3"/>
                    <a:pt x="126" y="7"/>
                  </a:cubicBezTo>
                  <a:cubicBezTo>
                    <a:pt x="129" y="48"/>
                    <a:pt x="95" y="63"/>
                    <a:pt x="64" y="75"/>
                  </a:cubicBezTo>
                  <a:cubicBezTo>
                    <a:pt x="34" y="88"/>
                    <a:pt x="16" y="98"/>
                    <a:pt x="17" y="119"/>
                  </a:cubicBezTo>
                  <a:cubicBezTo>
                    <a:pt x="17" y="146"/>
                    <a:pt x="34" y="153"/>
                    <a:pt x="62" y="163"/>
                  </a:cubicBezTo>
                  <a:cubicBezTo>
                    <a:pt x="90" y="174"/>
                    <a:pt x="125" y="186"/>
                    <a:pt x="129" y="236"/>
                  </a:cubicBezTo>
                  <a:cubicBezTo>
                    <a:pt x="129" y="240"/>
                    <a:pt x="126" y="244"/>
                    <a:pt x="121" y="244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6" name="Freeform 82"/>
            <p:cNvSpPr/>
            <p:nvPr/>
          </p:nvSpPr>
          <p:spPr bwMode="auto">
            <a:xfrm>
              <a:off x="5407260" y="4301650"/>
              <a:ext cx="116473" cy="19524"/>
            </a:xfrm>
            <a:custGeom>
              <a:avLst/>
              <a:gdLst>
                <a:gd name="T0" fmla="*/ 68 w 73"/>
                <a:gd name="T1" fmla="*/ 12 h 12"/>
                <a:gd name="T2" fmla="*/ 5 w 73"/>
                <a:gd name="T3" fmla="*/ 12 h 12"/>
                <a:gd name="T4" fmla="*/ 0 w 73"/>
                <a:gd name="T5" fmla="*/ 6 h 12"/>
                <a:gd name="T6" fmla="*/ 5 w 73"/>
                <a:gd name="T7" fmla="*/ 0 h 12"/>
                <a:gd name="T8" fmla="*/ 68 w 73"/>
                <a:gd name="T9" fmla="*/ 0 h 12"/>
                <a:gd name="T10" fmla="*/ 73 w 73"/>
                <a:gd name="T11" fmla="*/ 6 h 12"/>
                <a:gd name="T12" fmla="*/ 68 w 7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68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3"/>
                    <a:pt x="73" y="6"/>
                  </a:cubicBezTo>
                  <a:cubicBezTo>
                    <a:pt x="73" y="9"/>
                    <a:pt x="71" y="12"/>
                    <a:pt x="68" y="12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7" name="Freeform 83"/>
            <p:cNvSpPr/>
            <p:nvPr/>
          </p:nvSpPr>
          <p:spPr bwMode="auto">
            <a:xfrm>
              <a:off x="5407260" y="4614041"/>
              <a:ext cx="116473" cy="12792"/>
            </a:xfrm>
            <a:custGeom>
              <a:avLst/>
              <a:gdLst>
                <a:gd name="T0" fmla="*/ 68 w 73"/>
                <a:gd name="T1" fmla="*/ 8 h 8"/>
                <a:gd name="T2" fmla="*/ 5 w 73"/>
                <a:gd name="T3" fmla="*/ 8 h 8"/>
                <a:gd name="T4" fmla="*/ 0 w 73"/>
                <a:gd name="T5" fmla="*/ 4 h 8"/>
                <a:gd name="T6" fmla="*/ 5 w 73"/>
                <a:gd name="T7" fmla="*/ 0 h 8"/>
                <a:gd name="T8" fmla="*/ 68 w 73"/>
                <a:gd name="T9" fmla="*/ 0 h 8"/>
                <a:gd name="T10" fmla="*/ 73 w 73"/>
                <a:gd name="T11" fmla="*/ 4 h 8"/>
                <a:gd name="T12" fmla="*/ 68 w 73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8">
                  <a:moveTo>
                    <a:pt x="68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1"/>
                    <a:pt x="73" y="4"/>
                  </a:cubicBezTo>
                  <a:cubicBezTo>
                    <a:pt x="73" y="7"/>
                    <a:pt x="71" y="8"/>
                    <a:pt x="68" y="8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8" name="Freeform 84"/>
            <p:cNvSpPr/>
            <p:nvPr/>
          </p:nvSpPr>
          <p:spPr bwMode="auto">
            <a:xfrm>
              <a:off x="5407260" y="4429569"/>
              <a:ext cx="116473" cy="18851"/>
            </a:xfrm>
            <a:custGeom>
              <a:avLst/>
              <a:gdLst>
                <a:gd name="T0" fmla="*/ 68 w 73"/>
                <a:gd name="T1" fmla="*/ 12 h 12"/>
                <a:gd name="T2" fmla="*/ 5 w 73"/>
                <a:gd name="T3" fmla="*/ 12 h 12"/>
                <a:gd name="T4" fmla="*/ 0 w 73"/>
                <a:gd name="T5" fmla="*/ 6 h 12"/>
                <a:gd name="T6" fmla="*/ 5 w 73"/>
                <a:gd name="T7" fmla="*/ 0 h 12"/>
                <a:gd name="T8" fmla="*/ 68 w 73"/>
                <a:gd name="T9" fmla="*/ 0 h 12"/>
                <a:gd name="T10" fmla="*/ 73 w 73"/>
                <a:gd name="T11" fmla="*/ 6 h 12"/>
                <a:gd name="T12" fmla="*/ 68 w 7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68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3"/>
                    <a:pt x="73" y="6"/>
                  </a:cubicBezTo>
                  <a:cubicBezTo>
                    <a:pt x="73" y="9"/>
                    <a:pt x="71" y="12"/>
                    <a:pt x="68" y="12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9" name="Freeform 85"/>
            <p:cNvSpPr/>
            <p:nvPr/>
          </p:nvSpPr>
          <p:spPr bwMode="auto">
            <a:xfrm>
              <a:off x="5407260" y="4474003"/>
              <a:ext cx="116473" cy="18851"/>
            </a:xfrm>
            <a:custGeom>
              <a:avLst/>
              <a:gdLst>
                <a:gd name="T0" fmla="*/ 68 w 73"/>
                <a:gd name="T1" fmla="*/ 12 h 12"/>
                <a:gd name="T2" fmla="*/ 5 w 73"/>
                <a:gd name="T3" fmla="*/ 12 h 12"/>
                <a:gd name="T4" fmla="*/ 0 w 73"/>
                <a:gd name="T5" fmla="*/ 6 h 12"/>
                <a:gd name="T6" fmla="*/ 5 w 73"/>
                <a:gd name="T7" fmla="*/ 0 h 12"/>
                <a:gd name="T8" fmla="*/ 68 w 73"/>
                <a:gd name="T9" fmla="*/ 0 h 12"/>
                <a:gd name="T10" fmla="*/ 73 w 73"/>
                <a:gd name="T11" fmla="*/ 6 h 12"/>
                <a:gd name="T12" fmla="*/ 68 w 7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68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3"/>
                    <a:pt x="73" y="6"/>
                  </a:cubicBezTo>
                  <a:cubicBezTo>
                    <a:pt x="73" y="9"/>
                    <a:pt x="71" y="12"/>
                    <a:pt x="68" y="12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13054" y="2630944"/>
            <a:ext cx="1210354" cy="1294210"/>
            <a:chOff x="6951707" y="2428654"/>
            <a:chExt cx="1321600" cy="1413163"/>
          </a:xfrm>
        </p:grpSpPr>
        <p:sp>
          <p:nvSpPr>
            <p:cNvPr id="241" name="Freeform 77"/>
            <p:cNvSpPr/>
            <p:nvPr/>
          </p:nvSpPr>
          <p:spPr bwMode="auto">
            <a:xfrm>
              <a:off x="6951707" y="2428654"/>
              <a:ext cx="1321600" cy="1413163"/>
            </a:xfrm>
            <a:custGeom>
              <a:avLst/>
              <a:gdLst>
                <a:gd name="T0" fmla="*/ 492 w 830"/>
                <a:gd name="T1" fmla="*/ 46 h 888"/>
                <a:gd name="T2" fmla="*/ 32 w 830"/>
                <a:gd name="T3" fmla="*/ 338 h 888"/>
                <a:gd name="T4" fmla="*/ 149 w 830"/>
                <a:gd name="T5" fmla="*/ 708 h 888"/>
                <a:gd name="T6" fmla="*/ 126 w 830"/>
                <a:gd name="T7" fmla="*/ 888 h 888"/>
                <a:gd name="T8" fmla="*/ 306 w 830"/>
                <a:gd name="T9" fmla="*/ 793 h 888"/>
                <a:gd name="T10" fmla="*/ 323 w 830"/>
                <a:gd name="T11" fmla="*/ 798 h 888"/>
                <a:gd name="T12" fmla="*/ 783 w 830"/>
                <a:gd name="T13" fmla="*/ 506 h 888"/>
                <a:gd name="T14" fmla="*/ 492 w 830"/>
                <a:gd name="T15" fmla="*/ 46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0" h="888">
                  <a:moveTo>
                    <a:pt x="492" y="46"/>
                  </a:moveTo>
                  <a:cubicBezTo>
                    <a:pt x="284" y="0"/>
                    <a:pt x="78" y="130"/>
                    <a:pt x="32" y="338"/>
                  </a:cubicBezTo>
                  <a:cubicBezTo>
                    <a:pt x="0" y="478"/>
                    <a:pt x="50" y="618"/>
                    <a:pt x="149" y="708"/>
                  </a:cubicBezTo>
                  <a:cubicBezTo>
                    <a:pt x="126" y="888"/>
                    <a:pt x="126" y="888"/>
                    <a:pt x="126" y="888"/>
                  </a:cubicBezTo>
                  <a:cubicBezTo>
                    <a:pt x="306" y="793"/>
                    <a:pt x="306" y="793"/>
                    <a:pt x="306" y="793"/>
                  </a:cubicBezTo>
                  <a:cubicBezTo>
                    <a:pt x="312" y="795"/>
                    <a:pt x="317" y="796"/>
                    <a:pt x="323" y="798"/>
                  </a:cubicBezTo>
                  <a:cubicBezTo>
                    <a:pt x="531" y="844"/>
                    <a:pt x="737" y="714"/>
                    <a:pt x="783" y="506"/>
                  </a:cubicBezTo>
                  <a:cubicBezTo>
                    <a:pt x="830" y="299"/>
                    <a:pt x="699" y="93"/>
                    <a:pt x="492" y="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0" name="Freeform 86"/>
            <p:cNvSpPr/>
            <p:nvPr/>
          </p:nvSpPr>
          <p:spPr bwMode="auto">
            <a:xfrm>
              <a:off x="7359700" y="2754510"/>
              <a:ext cx="493496" cy="681334"/>
            </a:xfrm>
            <a:custGeom>
              <a:avLst/>
              <a:gdLst>
                <a:gd name="T0" fmla="*/ 200 w 310"/>
                <a:gd name="T1" fmla="*/ 39 h 428"/>
                <a:gd name="T2" fmla="*/ 205 w 310"/>
                <a:gd name="T3" fmla="*/ 40 h 428"/>
                <a:gd name="T4" fmla="*/ 215 w 310"/>
                <a:gd name="T5" fmla="*/ 23 h 428"/>
                <a:gd name="T6" fmla="*/ 206 w 310"/>
                <a:gd name="T7" fmla="*/ 5 h 428"/>
                <a:gd name="T8" fmla="*/ 196 w 310"/>
                <a:gd name="T9" fmla="*/ 9 h 428"/>
                <a:gd name="T10" fmla="*/ 123 w 310"/>
                <a:gd name="T11" fmla="*/ 0 h 428"/>
                <a:gd name="T12" fmla="*/ 97 w 310"/>
                <a:gd name="T13" fmla="*/ 11 h 428"/>
                <a:gd name="T14" fmla="*/ 104 w 310"/>
                <a:gd name="T15" fmla="*/ 17 h 428"/>
                <a:gd name="T16" fmla="*/ 99 w 310"/>
                <a:gd name="T17" fmla="*/ 35 h 428"/>
                <a:gd name="T18" fmla="*/ 120 w 310"/>
                <a:gd name="T19" fmla="*/ 38 h 428"/>
                <a:gd name="T20" fmla="*/ 120 w 310"/>
                <a:gd name="T21" fmla="*/ 182 h 428"/>
                <a:gd name="T22" fmla="*/ 13 w 310"/>
                <a:gd name="T23" fmla="*/ 347 h 428"/>
                <a:gd name="T24" fmla="*/ 3 w 310"/>
                <a:gd name="T25" fmla="*/ 399 h 428"/>
                <a:gd name="T26" fmla="*/ 89 w 310"/>
                <a:gd name="T27" fmla="*/ 426 h 428"/>
                <a:gd name="T28" fmla="*/ 286 w 310"/>
                <a:gd name="T29" fmla="*/ 414 h 428"/>
                <a:gd name="T30" fmla="*/ 310 w 310"/>
                <a:gd name="T31" fmla="*/ 388 h 428"/>
                <a:gd name="T32" fmla="*/ 199 w 310"/>
                <a:gd name="T33" fmla="*/ 178 h 428"/>
                <a:gd name="T34" fmla="*/ 192 w 310"/>
                <a:gd name="T35" fmla="*/ 182 h 428"/>
                <a:gd name="T36" fmla="*/ 284 w 310"/>
                <a:gd name="T37" fmla="*/ 354 h 428"/>
                <a:gd name="T38" fmla="*/ 293 w 310"/>
                <a:gd name="T39" fmla="*/ 391 h 428"/>
                <a:gd name="T40" fmla="*/ 219 w 310"/>
                <a:gd name="T41" fmla="*/ 410 h 428"/>
                <a:gd name="T42" fmla="*/ 29 w 310"/>
                <a:gd name="T43" fmla="*/ 399 h 428"/>
                <a:gd name="T44" fmla="*/ 16 w 310"/>
                <a:gd name="T45" fmla="*/ 388 h 428"/>
                <a:gd name="T46" fmla="*/ 81 w 310"/>
                <a:gd name="T47" fmla="*/ 260 h 428"/>
                <a:gd name="T48" fmla="*/ 128 w 310"/>
                <a:gd name="T49" fmla="*/ 38 h 428"/>
                <a:gd name="T50" fmla="*/ 121 w 310"/>
                <a:gd name="T51" fmla="*/ 30 h 428"/>
                <a:gd name="T52" fmla="*/ 121 w 310"/>
                <a:gd name="T53" fmla="*/ 30 h 428"/>
                <a:gd name="T54" fmla="*/ 112 w 310"/>
                <a:gd name="T55" fmla="*/ 25 h 428"/>
                <a:gd name="T56" fmla="*/ 112 w 310"/>
                <a:gd name="T57" fmla="*/ 17 h 428"/>
                <a:gd name="T58" fmla="*/ 112 w 310"/>
                <a:gd name="T59" fmla="*/ 18 h 428"/>
                <a:gd name="T60" fmla="*/ 112 w 310"/>
                <a:gd name="T61" fmla="*/ 18 h 428"/>
                <a:gd name="T62" fmla="*/ 112 w 310"/>
                <a:gd name="T63" fmla="*/ 18 h 428"/>
                <a:gd name="T64" fmla="*/ 111 w 310"/>
                <a:gd name="T65" fmla="*/ 18 h 428"/>
                <a:gd name="T66" fmla="*/ 111 w 310"/>
                <a:gd name="T67" fmla="*/ 18 h 428"/>
                <a:gd name="T68" fmla="*/ 117 w 310"/>
                <a:gd name="T69" fmla="*/ 16 h 428"/>
                <a:gd name="T70" fmla="*/ 122 w 310"/>
                <a:gd name="T71" fmla="*/ 16 h 428"/>
                <a:gd name="T72" fmla="*/ 196 w 310"/>
                <a:gd name="T73" fmla="*/ 14 h 428"/>
                <a:gd name="T74" fmla="*/ 196 w 310"/>
                <a:gd name="T75" fmla="*/ 14 h 428"/>
                <a:gd name="T76" fmla="*/ 195 w 310"/>
                <a:gd name="T77" fmla="*/ 17 h 428"/>
                <a:gd name="T78" fmla="*/ 195 w 310"/>
                <a:gd name="T79" fmla="*/ 17 h 428"/>
                <a:gd name="T80" fmla="*/ 199 w 310"/>
                <a:gd name="T81" fmla="*/ 23 h 428"/>
                <a:gd name="T82" fmla="*/ 200 w 310"/>
                <a:gd name="T83" fmla="*/ 25 h 428"/>
                <a:gd name="T84" fmla="*/ 200 w 310"/>
                <a:gd name="T85" fmla="*/ 25 h 428"/>
                <a:gd name="T86" fmla="*/ 207 w 310"/>
                <a:gd name="T87" fmla="*/ 23 h 428"/>
                <a:gd name="T88" fmla="*/ 200 w 310"/>
                <a:gd name="T89" fmla="*/ 22 h 428"/>
                <a:gd name="T90" fmla="*/ 200 w 310"/>
                <a:gd name="T91" fmla="*/ 22 h 428"/>
                <a:gd name="T92" fmla="*/ 200 w 310"/>
                <a:gd name="T93" fmla="*/ 22 h 428"/>
                <a:gd name="T94" fmla="*/ 200 w 310"/>
                <a:gd name="T95" fmla="*/ 22 h 428"/>
                <a:gd name="T96" fmla="*/ 200 w 310"/>
                <a:gd name="T97" fmla="*/ 22 h 428"/>
                <a:gd name="T98" fmla="*/ 192 w 310"/>
                <a:gd name="T99" fmla="*/ 29 h 428"/>
                <a:gd name="T100" fmla="*/ 188 w 310"/>
                <a:gd name="T101" fmla="*/ 32 h 428"/>
                <a:gd name="T102" fmla="*/ 188 w 310"/>
                <a:gd name="T103" fmla="*/ 32 h 428"/>
                <a:gd name="T104" fmla="*/ 188 w 310"/>
                <a:gd name="T105" fmla="*/ 32 h 428"/>
                <a:gd name="T106" fmla="*/ 185 w 310"/>
                <a:gd name="T107" fmla="*/ 18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0" h="428">
                  <a:moveTo>
                    <a:pt x="192" y="182"/>
                  </a:moveTo>
                  <a:cubicBezTo>
                    <a:pt x="200" y="182"/>
                    <a:pt x="200" y="182"/>
                    <a:pt x="200" y="182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192" y="39"/>
                    <a:pt x="192" y="39"/>
                    <a:pt x="192" y="39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96" y="45"/>
                    <a:pt x="200" y="43"/>
                    <a:pt x="205" y="40"/>
                  </a:cubicBezTo>
                  <a:cubicBezTo>
                    <a:pt x="207" y="38"/>
                    <a:pt x="209" y="36"/>
                    <a:pt x="211" y="34"/>
                  </a:cubicBezTo>
                  <a:cubicBezTo>
                    <a:pt x="212" y="32"/>
                    <a:pt x="213" y="31"/>
                    <a:pt x="214" y="29"/>
                  </a:cubicBezTo>
                  <a:cubicBezTo>
                    <a:pt x="215" y="28"/>
                    <a:pt x="215" y="25"/>
                    <a:pt x="215" y="23"/>
                  </a:cubicBezTo>
                  <a:cubicBezTo>
                    <a:pt x="215" y="22"/>
                    <a:pt x="215" y="22"/>
                    <a:pt x="215" y="21"/>
                  </a:cubicBezTo>
                  <a:cubicBezTo>
                    <a:pt x="215" y="21"/>
                    <a:pt x="214" y="17"/>
                    <a:pt x="211" y="12"/>
                  </a:cubicBezTo>
                  <a:cubicBezTo>
                    <a:pt x="210" y="10"/>
                    <a:pt x="209" y="7"/>
                    <a:pt x="206" y="5"/>
                  </a:cubicBezTo>
                  <a:cubicBezTo>
                    <a:pt x="205" y="4"/>
                    <a:pt x="204" y="3"/>
                    <a:pt x="202" y="2"/>
                  </a:cubicBezTo>
                  <a:cubicBezTo>
                    <a:pt x="200" y="1"/>
                    <a:pt x="198" y="1"/>
                    <a:pt x="196" y="1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8" y="0"/>
                    <a:pt x="113" y="0"/>
                    <a:pt x="108" y="2"/>
                  </a:cubicBezTo>
                  <a:cubicBezTo>
                    <a:pt x="105" y="3"/>
                    <a:pt x="103" y="4"/>
                    <a:pt x="100" y="7"/>
                  </a:cubicBezTo>
                  <a:cubicBezTo>
                    <a:pt x="99" y="8"/>
                    <a:pt x="98" y="9"/>
                    <a:pt x="97" y="11"/>
                  </a:cubicBezTo>
                  <a:cubicBezTo>
                    <a:pt x="96" y="13"/>
                    <a:pt x="96" y="15"/>
                    <a:pt x="96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7"/>
                    <a:pt x="95" y="20"/>
                    <a:pt x="95" y="22"/>
                  </a:cubicBezTo>
                  <a:cubicBezTo>
                    <a:pt x="95" y="27"/>
                    <a:pt x="97" y="31"/>
                    <a:pt x="99" y="35"/>
                  </a:cubicBezTo>
                  <a:cubicBezTo>
                    <a:pt x="103" y="40"/>
                    <a:pt x="108" y="43"/>
                    <a:pt x="112" y="44"/>
                  </a:cubicBezTo>
                  <a:cubicBezTo>
                    <a:pt x="116" y="46"/>
                    <a:pt x="118" y="46"/>
                    <a:pt x="119" y="46"/>
                  </a:cubicBezTo>
                  <a:cubicBezTo>
                    <a:pt x="120" y="38"/>
                    <a:pt x="120" y="38"/>
                    <a:pt x="120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20" y="182"/>
                    <a:pt x="120" y="182"/>
                    <a:pt x="120" y="182"/>
                  </a:cubicBezTo>
                  <a:cubicBezTo>
                    <a:pt x="113" y="178"/>
                    <a:pt x="113" y="178"/>
                    <a:pt x="113" y="178"/>
                  </a:cubicBezTo>
                  <a:cubicBezTo>
                    <a:pt x="93" y="210"/>
                    <a:pt x="65" y="253"/>
                    <a:pt x="42" y="292"/>
                  </a:cubicBezTo>
                  <a:cubicBezTo>
                    <a:pt x="30" y="312"/>
                    <a:pt x="20" y="331"/>
                    <a:pt x="13" y="347"/>
                  </a:cubicBezTo>
                  <a:cubicBezTo>
                    <a:pt x="9" y="355"/>
                    <a:pt x="6" y="363"/>
                    <a:pt x="4" y="370"/>
                  </a:cubicBezTo>
                  <a:cubicBezTo>
                    <a:pt x="2" y="376"/>
                    <a:pt x="0" y="382"/>
                    <a:pt x="0" y="388"/>
                  </a:cubicBezTo>
                  <a:cubicBezTo>
                    <a:pt x="0" y="392"/>
                    <a:pt x="1" y="396"/>
                    <a:pt x="3" y="399"/>
                  </a:cubicBezTo>
                  <a:cubicBezTo>
                    <a:pt x="5" y="403"/>
                    <a:pt x="8" y="406"/>
                    <a:pt x="11" y="408"/>
                  </a:cubicBezTo>
                  <a:cubicBezTo>
                    <a:pt x="18" y="412"/>
                    <a:pt x="26" y="415"/>
                    <a:pt x="36" y="417"/>
                  </a:cubicBezTo>
                  <a:cubicBezTo>
                    <a:pt x="50" y="421"/>
                    <a:pt x="69" y="424"/>
                    <a:pt x="89" y="426"/>
                  </a:cubicBezTo>
                  <a:cubicBezTo>
                    <a:pt x="110" y="427"/>
                    <a:pt x="132" y="428"/>
                    <a:pt x="155" y="428"/>
                  </a:cubicBezTo>
                  <a:cubicBezTo>
                    <a:pt x="189" y="428"/>
                    <a:pt x="224" y="426"/>
                    <a:pt x="251" y="422"/>
                  </a:cubicBezTo>
                  <a:cubicBezTo>
                    <a:pt x="265" y="420"/>
                    <a:pt x="277" y="417"/>
                    <a:pt x="286" y="414"/>
                  </a:cubicBezTo>
                  <a:cubicBezTo>
                    <a:pt x="291" y="412"/>
                    <a:pt x="295" y="410"/>
                    <a:pt x="299" y="408"/>
                  </a:cubicBezTo>
                  <a:cubicBezTo>
                    <a:pt x="302" y="406"/>
                    <a:pt x="305" y="403"/>
                    <a:pt x="307" y="399"/>
                  </a:cubicBezTo>
                  <a:cubicBezTo>
                    <a:pt x="309" y="396"/>
                    <a:pt x="310" y="392"/>
                    <a:pt x="310" y="388"/>
                  </a:cubicBezTo>
                  <a:cubicBezTo>
                    <a:pt x="310" y="383"/>
                    <a:pt x="309" y="377"/>
                    <a:pt x="307" y="370"/>
                  </a:cubicBezTo>
                  <a:cubicBezTo>
                    <a:pt x="303" y="358"/>
                    <a:pt x="297" y="344"/>
                    <a:pt x="289" y="329"/>
                  </a:cubicBezTo>
                  <a:cubicBezTo>
                    <a:pt x="266" y="282"/>
                    <a:pt x="228" y="222"/>
                    <a:pt x="199" y="178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200" y="182"/>
                    <a:pt x="200" y="182"/>
                    <a:pt x="200" y="182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207" y="220"/>
                    <a:pt x="235" y="263"/>
                    <a:pt x="257" y="301"/>
                  </a:cubicBezTo>
                  <a:cubicBezTo>
                    <a:pt x="267" y="321"/>
                    <a:pt x="277" y="339"/>
                    <a:pt x="284" y="354"/>
                  </a:cubicBezTo>
                  <a:cubicBezTo>
                    <a:pt x="287" y="362"/>
                    <a:pt x="290" y="369"/>
                    <a:pt x="291" y="375"/>
                  </a:cubicBezTo>
                  <a:cubicBezTo>
                    <a:pt x="293" y="381"/>
                    <a:pt x="294" y="385"/>
                    <a:pt x="294" y="388"/>
                  </a:cubicBezTo>
                  <a:cubicBezTo>
                    <a:pt x="294" y="390"/>
                    <a:pt x="293" y="391"/>
                    <a:pt x="293" y="391"/>
                  </a:cubicBezTo>
                  <a:cubicBezTo>
                    <a:pt x="293" y="392"/>
                    <a:pt x="292" y="393"/>
                    <a:pt x="290" y="394"/>
                  </a:cubicBezTo>
                  <a:cubicBezTo>
                    <a:pt x="286" y="397"/>
                    <a:pt x="279" y="400"/>
                    <a:pt x="270" y="402"/>
                  </a:cubicBezTo>
                  <a:cubicBezTo>
                    <a:pt x="257" y="405"/>
                    <a:pt x="239" y="408"/>
                    <a:pt x="219" y="410"/>
                  </a:cubicBezTo>
                  <a:cubicBezTo>
                    <a:pt x="199" y="411"/>
                    <a:pt x="177" y="412"/>
                    <a:pt x="155" y="412"/>
                  </a:cubicBezTo>
                  <a:cubicBezTo>
                    <a:pt x="121" y="412"/>
                    <a:pt x="88" y="410"/>
                    <a:pt x="62" y="406"/>
                  </a:cubicBezTo>
                  <a:cubicBezTo>
                    <a:pt x="48" y="404"/>
                    <a:pt x="37" y="402"/>
                    <a:pt x="29" y="399"/>
                  </a:cubicBezTo>
                  <a:cubicBezTo>
                    <a:pt x="25" y="397"/>
                    <a:pt x="22" y="396"/>
                    <a:pt x="20" y="394"/>
                  </a:cubicBezTo>
                  <a:cubicBezTo>
                    <a:pt x="18" y="393"/>
                    <a:pt x="17" y="392"/>
                    <a:pt x="17" y="391"/>
                  </a:cubicBezTo>
                  <a:cubicBezTo>
                    <a:pt x="17" y="391"/>
                    <a:pt x="16" y="390"/>
                    <a:pt x="16" y="388"/>
                  </a:cubicBezTo>
                  <a:cubicBezTo>
                    <a:pt x="16" y="385"/>
                    <a:pt x="17" y="380"/>
                    <a:pt x="19" y="374"/>
                  </a:cubicBezTo>
                  <a:cubicBezTo>
                    <a:pt x="22" y="364"/>
                    <a:pt x="28" y="350"/>
                    <a:pt x="36" y="335"/>
                  </a:cubicBezTo>
                  <a:cubicBezTo>
                    <a:pt x="48" y="312"/>
                    <a:pt x="64" y="286"/>
                    <a:pt x="81" y="260"/>
                  </a:cubicBezTo>
                  <a:cubicBezTo>
                    <a:pt x="97" y="233"/>
                    <a:pt x="113" y="208"/>
                    <a:pt x="127" y="186"/>
                  </a:cubicBezTo>
                  <a:cubicBezTo>
                    <a:pt x="128" y="185"/>
                    <a:pt x="128" y="184"/>
                    <a:pt x="128" y="182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8" y="34"/>
                    <a:pt x="125" y="31"/>
                    <a:pt x="121" y="30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0"/>
                    <a:pt x="117" y="29"/>
                    <a:pt x="115" y="28"/>
                  </a:cubicBezTo>
                  <a:cubicBezTo>
                    <a:pt x="114" y="27"/>
                    <a:pt x="113" y="26"/>
                    <a:pt x="112" y="25"/>
                  </a:cubicBezTo>
                  <a:cubicBezTo>
                    <a:pt x="112" y="24"/>
                    <a:pt x="111" y="23"/>
                    <a:pt x="111" y="22"/>
                  </a:cubicBezTo>
                  <a:cubicBezTo>
                    <a:pt x="111" y="21"/>
                    <a:pt x="112" y="20"/>
                    <a:pt x="112" y="19"/>
                  </a:cubicBezTo>
                  <a:cubicBezTo>
                    <a:pt x="112" y="18"/>
                    <a:pt x="112" y="18"/>
                    <a:pt x="112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3" y="17"/>
                  </a:cubicBezTo>
                  <a:cubicBezTo>
                    <a:pt x="114" y="17"/>
                    <a:pt x="115" y="16"/>
                    <a:pt x="117" y="16"/>
                  </a:cubicBezTo>
                  <a:cubicBezTo>
                    <a:pt x="119" y="16"/>
                    <a:pt x="121" y="16"/>
                    <a:pt x="123" y="16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96" y="17"/>
                    <a:pt x="196" y="17"/>
                    <a:pt x="196" y="17"/>
                  </a:cubicBezTo>
                  <a:cubicBezTo>
                    <a:pt x="196" y="17"/>
                    <a:pt x="196" y="17"/>
                    <a:pt x="196" y="17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6" y="17"/>
                    <a:pt x="196" y="17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6"/>
                    <a:pt x="195" y="16"/>
                    <a:pt x="195" y="16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6"/>
                    <a:pt x="195" y="16"/>
                    <a:pt x="195" y="16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6" y="17"/>
                    <a:pt x="197" y="18"/>
                  </a:cubicBezTo>
                  <a:cubicBezTo>
                    <a:pt x="197" y="20"/>
                    <a:pt x="198" y="22"/>
                    <a:pt x="199" y="23"/>
                  </a:cubicBezTo>
                  <a:cubicBezTo>
                    <a:pt x="199" y="24"/>
                    <a:pt x="199" y="24"/>
                    <a:pt x="200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1" y="25"/>
                    <a:pt x="201" y="25"/>
                    <a:pt x="201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1" y="25"/>
                    <a:pt x="201" y="25"/>
                    <a:pt x="201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7" y="23"/>
                    <a:pt x="207" y="23"/>
                    <a:pt x="207" y="23"/>
                  </a:cubicBezTo>
                  <a:cubicBezTo>
                    <a:pt x="199" y="23"/>
                    <a:pt x="199" y="23"/>
                    <a:pt x="199" y="23"/>
                  </a:cubicBezTo>
                  <a:cubicBezTo>
                    <a:pt x="202" y="23"/>
                    <a:pt x="202" y="23"/>
                    <a:pt x="202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199" y="23"/>
                    <a:pt x="199" y="23"/>
                    <a:pt x="199" y="23"/>
                  </a:cubicBezTo>
                  <a:cubicBezTo>
                    <a:pt x="202" y="23"/>
                    <a:pt x="202" y="23"/>
                    <a:pt x="202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199" y="23"/>
                    <a:pt x="198" y="25"/>
                  </a:cubicBezTo>
                  <a:cubicBezTo>
                    <a:pt x="196" y="26"/>
                    <a:pt x="194" y="28"/>
                    <a:pt x="192" y="29"/>
                  </a:cubicBezTo>
                  <a:cubicBezTo>
                    <a:pt x="191" y="30"/>
                    <a:pt x="190" y="31"/>
                    <a:pt x="189" y="31"/>
                  </a:cubicBezTo>
                  <a:cubicBezTo>
                    <a:pt x="188" y="31"/>
                    <a:pt x="188" y="31"/>
                    <a:pt x="188" y="31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6" y="33"/>
                    <a:pt x="184" y="36"/>
                    <a:pt x="184" y="39"/>
                  </a:cubicBezTo>
                  <a:cubicBezTo>
                    <a:pt x="184" y="182"/>
                    <a:pt x="184" y="182"/>
                    <a:pt x="184" y="182"/>
                  </a:cubicBezTo>
                  <a:cubicBezTo>
                    <a:pt x="184" y="184"/>
                    <a:pt x="184" y="185"/>
                    <a:pt x="185" y="187"/>
                  </a:cubicBezTo>
                  <a:lnTo>
                    <a:pt x="192" y="18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1" name="Oval 87"/>
            <p:cNvSpPr>
              <a:spLocks noChangeArrowheads="1"/>
            </p:cNvSpPr>
            <p:nvPr/>
          </p:nvSpPr>
          <p:spPr bwMode="auto">
            <a:xfrm>
              <a:off x="7588607" y="3060168"/>
              <a:ext cx="66652" cy="67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2" name="Freeform 88"/>
            <p:cNvSpPr>
              <a:spLocks noEditPoints="1"/>
            </p:cNvSpPr>
            <p:nvPr/>
          </p:nvSpPr>
          <p:spPr bwMode="auto">
            <a:xfrm>
              <a:off x="7429718" y="3157116"/>
              <a:ext cx="350093" cy="229580"/>
            </a:xfrm>
            <a:custGeom>
              <a:avLst/>
              <a:gdLst>
                <a:gd name="T0" fmla="*/ 161 w 220"/>
                <a:gd name="T1" fmla="*/ 0 h 144"/>
                <a:gd name="T2" fmla="*/ 65 w 220"/>
                <a:gd name="T3" fmla="*/ 3 h 144"/>
                <a:gd name="T4" fmla="*/ 0 w 220"/>
                <a:gd name="T5" fmla="*/ 118 h 144"/>
                <a:gd name="T6" fmla="*/ 220 w 220"/>
                <a:gd name="T7" fmla="*/ 119 h 144"/>
                <a:gd name="T8" fmla="*/ 161 w 220"/>
                <a:gd name="T9" fmla="*/ 0 h 144"/>
                <a:gd name="T10" fmla="*/ 87 w 220"/>
                <a:gd name="T11" fmla="*/ 87 h 144"/>
                <a:gd name="T12" fmla="*/ 62 w 220"/>
                <a:gd name="T13" fmla="*/ 63 h 144"/>
                <a:gd name="T14" fmla="*/ 87 w 220"/>
                <a:gd name="T15" fmla="*/ 39 h 144"/>
                <a:gd name="T16" fmla="*/ 111 w 220"/>
                <a:gd name="T17" fmla="*/ 63 h 144"/>
                <a:gd name="T18" fmla="*/ 87 w 220"/>
                <a:gd name="T19" fmla="*/ 87 h 144"/>
                <a:gd name="T20" fmla="*/ 147 w 220"/>
                <a:gd name="T21" fmla="*/ 103 h 144"/>
                <a:gd name="T22" fmla="*/ 132 w 220"/>
                <a:gd name="T23" fmla="*/ 88 h 144"/>
                <a:gd name="T24" fmla="*/ 147 w 220"/>
                <a:gd name="T25" fmla="*/ 74 h 144"/>
                <a:gd name="T26" fmla="*/ 161 w 220"/>
                <a:gd name="T27" fmla="*/ 88 h 144"/>
                <a:gd name="T28" fmla="*/ 147 w 220"/>
                <a:gd name="T29" fmla="*/ 10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144">
                  <a:moveTo>
                    <a:pt x="161" y="0"/>
                  </a:moveTo>
                  <a:cubicBezTo>
                    <a:pt x="65" y="3"/>
                    <a:pt x="65" y="3"/>
                    <a:pt x="65" y="3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39" y="134"/>
                    <a:pt x="147" y="144"/>
                    <a:pt x="220" y="119"/>
                  </a:cubicBezTo>
                  <a:lnTo>
                    <a:pt x="161" y="0"/>
                  </a:lnTo>
                  <a:close/>
                  <a:moveTo>
                    <a:pt x="87" y="87"/>
                  </a:moveTo>
                  <a:cubicBezTo>
                    <a:pt x="73" y="87"/>
                    <a:pt x="62" y="76"/>
                    <a:pt x="62" y="63"/>
                  </a:cubicBezTo>
                  <a:cubicBezTo>
                    <a:pt x="62" y="49"/>
                    <a:pt x="73" y="39"/>
                    <a:pt x="87" y="39"/>
                  </a:cubicBezTo>
                  <a:cubicBezTo>
                    <a:pt x="100" y="39"/>
                    <a:pt x="111" y="49"/>
                    <a:pt x="111" y="63"/>
                  </a:cubicBezTo>
                  <a:cubicBezTo>
                    <a:pt x="111" y="76"/>
                    <a:pt x="100" y="87"/>
                    <a:pt x="87" y="87"/>
                  </a:cubicBezTo>
                  <a:close/>
                  <a:moveTo>
                    <a:pt x="147" y="103"/>
                  </a:moveTo>
                  <a:cubicBezTo>
                    <a:pt x="139" y="103"/>
                    <a:pt x="132" y="96"/>
                    <a:pt x="132" y="88"/>
                  </a:cubicBezTo>
                  <a:cubicBezTo>
                    <a:pt x="132" y="81"/>
                    <a:pt x="139" y="74"/>
                    <a:pt x="147" y="74"/>
                  </a:cubicBezTo>
                  <a:cubicBezTo>
                    <a:pt x="155" y="74"/>
                    <a:pt x="161" y="81"/>
                    <a:pt x="161" y="88"/>
                  </a:cubicBezTo>
                  <a:cubicBezTo>
                    <a:pt x="161" y="96"/>
                    <a:pt x="155" y="103"/>
                    <a:pt x="147" y="10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261144" y="4196452"/>
            <a:ext cx="749765" cy="877400"/>
            <a:chOff x="7004221" y="4138049"/>
            <a:chExt cx="818678" cy="958042"/>
          </a:xfrm>
        </p:grpSpPr>
        <p:sp>
          <p:nvSpPr>
            <p:cNvPr id="232" name="Freeform 68"/>
            <p:cNvSpPr/>
            <p:nvPr/>
          </p:nvSpPr>
          <p:spPr bwMode="auto">
            <a:xfrm>
              <a:off x="7004221" y="4138049"/>
              <a:ext cx="818678" cy="958042"/>
            </a:xfrm>
            <a:custGeom>
              <a:avLst/>
              <a:gdLst>
                <a:gd name="T0" fmla="*/ 257 w 514"/>
                <a:gd name="T1" fmla="*/ 0 h 602"/>
                <a:gd name="T2" fmla="*/ 0 w 514"/>
                <a:gd name="T3" fmla="*/ 257 h 602"/>
                <a:gd name="T4" fmla="*/ 131 w 514"/>
                <a:gd name="T5" fmla="*/ 481 h 602"/>
                <a:gd name="T6" fmla="*/ 142 w 514"/>
                <a:gd name="T7" fmla="*/ 602 h 602"/>
                <a:gd name="T8" fmla="*/ 246 w 514"/>
                <a:gd name="T9" fmla="*/ 514 h 602"/>
                <a:gd name="T10" fmla="*/ 257 w 514"/>
                <a:gd name="T11" fmla="*/ 514 h 602"/>
                <a:gd name="T12" fmla="*/ 514 w 514"/>
                <a:gd name="T13" fmla="*/ 257 h 602"/>
                <a:gd name="T14" fmla="*/ 257 w 514"/>
                <a:gd name="T15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4" h="602">
                  <a:moveTo>
                    <a:pt x="257" y="0"/>
                  </a:moveTo>
                  <a:cubicBezTo>
                    <a:pt x="115" y="0"/>
                    <a:pt x="0" y="115"/>
                    <a:pt x="0" y="257"/>
                  </a:cubicBezTo>
                  <a:cubicBezTo>
                    <a:pt x="0" y="353"/>
                    <a:pt x="53" y="437"/>
                    <a:pt x="131" y="481"/>
                  </a:cubicBezTo>
                  <a:cubicBezTo>
                    <a:pt x="142" y="602"/>
                    <a:pt x="142" y="602"/>
                    <a:pt x="142" y="602"/>
                  </a:cubicBezTo>
                  <a:cubicBezTo>
                    <a:pt x="246" y="514"/>
                    <a:pt x="246" y="514"/>
                    <a:pt x="246" y="514"/>
                  </a:cubicBezTo>
                  <a:cubicBezTo>
                    <a:pt x="249" y="514"/>
                    <a:pt x="253" y="514"/>
                    <a:pt x="257" y="514"/>
                  </a:cubicBezTo>
                  <a:cubicBezTo>
                    <a:pt x="399" y="514"/>
                    <a:pt x="514" y="399"/>
                    <a:pt x="514" y="257"/>
                  </a:cubicBezTo>
                  <a:cubicBezTo>
                    <a:pt x="514" y="115"/>
                    <a:pt x="399" y="0"/>
                    <a:pt x="257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3" name="Freeform 89"/>
            <p:cNvSpPr/>
            <p:nvPr/>
          </p:nvSpPr>
          <p:spPr bwMode="auto">
            <a:xfrm>
              <a:off x="7138199" y="4430915"/>
              <a:ext cx="154175" cy="216115"/>
            </a:xfrm>
            <a:custGeom>
              <a:avLst/>
              <a:gdLst>
                <a:gd name="T0" fmla="*/ 3 w 97"/>
                <a:gd name="T1" fmla="*/ 54 h 136"/>
                <a:gd name="T2" fmla="*/ 51 w 97"/>
                <a:gd name="T3" fmla="*/ 0 h 136"/>
                <a:gd name="T4" fmla="*/ 97 w 97"/>
                <a:gd name="T5" fmla="*/ 42 h 136"/>
                <a:gd name="T6" fmla="*/ 73 w 97"/>
                <a:gd name="T7" fmla="*/ 82 h 136"/>
                <a:gd name="T8" fmla="*/ 34 w 97"/>
                <a:gd name="T9" fmla="*/ 113 h 136"/>
                <a:gd name="T10" fmla="*/ 97 w 97"/>
                <a:gd name="T11" fmla="*/ 113 h 136"/>
                <a:gd name="T12" fmla="*/ 97 w 97"/>
                <a:gd name="T13" fmla="*/ 136 h 136"/>
                <a:gd name="T14" fmla="*/ 0 w 97"/>
                <a:gd name="T15" fmla="*/ 136 h 136"/>
                <a:gd name="T16" fmla="*/ 42 w 97"/>
                <a:gd name="T17" fmla="*/ 76 h 136"/>
                <a:gd name="T18" fmla="*/ 70 w 97"/>
                <a:gd name="T19" fmla="*/ 43 h 136"/>
                <a:gd name="T20" fmla="*/ 51 w 97"/>
                <a:gd name="T21" fmla="*/ 23 h 136"/>
                <a:gd name="T22" fmla="*/ 28 w 97"/>
                <a:gd name="T23" fmla="*/ 54 h 136"/>
                <a:gd name="T24" fmla="*/ 3 w 97"/>
                <a:gd name="T25" fmla="*/ 5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36">
                  <a:moveTo>
                    <a:pt x="3" y="54"/>
                  </a:moveTo>
                  <a:cubicBezTo>
                    <a:pt x="2" y="23"/>
                    <a:pt x="19" y="0"/>
                    <a:pt x="51" y="0"/>
                  </a:cubicBezTo>
                  <a:cubicBezTo>
                    <a:pt x="75" y="0"/>
                    <a:pt x="97" y="16"/>
                    <a:pt x="97" y="42"/>
                  </a:cubicBezTo>
                  <a:cubicBezTo>
                    <a:pt x="97" y="62"/>
                    <a:pt x="86" y="73"/>
                    <a:pt x="73" y="82"/>
                  </a:cubicBezTo>
                  <a:cubicBezTo>
                    <a:pt x="60" y="91"/>
                    <a:pt x="44" y="99"/>
                    <a:pt x="34" y="113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05"/>
                    <a:pt x="19" y="92"/>
                    <a:pt x="42" y="76"/>
                  </a:cubicBezTo>
                  <a:cubicBezTo>
                    <a:pt x="60" y="64"/>
                    <a:pt x="70" y="57"/>
                    <a:pt x="70" y="43"/>
                  </a:cubicBezTo>
                  <a:cubicBezTo>
                    <a:pt x="70" y="32"/>
                    <a:pt x="61" y="23"/>
                    <a:pt x="51" y="23"/>
                  </a:cubicBezTo>
                  <a:cubicBezTo>
                    <a:pt x="33" y="23"/>
                    <a:pt x="28" y="40"/>
                    <a:pt x="28" y="54"/>
                  </a:cubicBezTo>
                  <a:lnTo>
                    <a:pt x="3" y="5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4" name="Freeform 90"/>
            <p:cNvSpPr/>
            <p:nvPr/>
          </p:nvSpPr>
          <p:spPr bwMode="auto">
            <a:xfrm>
              <a:off x="7335463" y="4476697"/>
              <a:ext cx="159561" cy="157542"/>
            </a:xfrm>
            <a:custGeom>
              <a:avLst/>
              <a:gdLst>
                <a:gd name="T0" fmla="*/ 0 w 237"/>
                <a:gd name="T1" fmla="*/ 102 h 234"/>
                <a:gd name="T2" fmla="*/ 104 w 237"/>
                <a:gd name="T3" fmla="*/ 102 h 234"/>
                <a:gd name="T4" fmla="*/ 104 w 237"/>
                <a:gd name="T5" fmla="*/ 0 h 234"/>
                <a:gd name="T6" fmla="*/ 132 w 237"/>
                <a:gd name="T7" fmla="*/ 0 h 234"/>
                <a:gd name="T8" fmla="*/ 132 w 237"/>
                <a:gd name="T9" fmla="*/ 102 h 234"/>
                <a:gd name="T10" fmla="*/ 237 w 237"/>
                <a:gd name="T11" fmla="*/ 102 h 234"/>
                <a:gd name="T12" fmla="*/ 237 w 237"/>
                <a:gd name="T13" fmla="*/ 130 h 234"/>
                <a:gd name="T14" fmla="*/ 132 w 237"/>
                <a:gd name="T15" fmla="*/ 130 h 234"/>
                <a:gd name="T16" fmla="*/ 132 w 237"/>
                <a:gd name="T17" fmla="*/ 234 h 234"/>
                <a:gd name="T18" fmla="*/ 104 w 237"/>
                <a:gd name="T19" fmla="*/ 234 h 234"/>
                <a:gd name="T20" fmla="*/ 104 w 237"/>
                <a:gd name="T21" fmla="*/ 130 h 234"/>
                <a:gd name="T22" fmla="*/ 0 w 237"/>
                <a:gd name="T23" fmla="*/ 130 h 234"/>
                <a:gd name="T24" fmla="*/ 0 w 237"/>
                <a:gd name="T25" fmla="*/ 10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234">
                  <a:moveTo>
                    <a:pt x="0" y="102"/>
                  </a:moveTo>
                  <a:lnTo>
                    <a:pt x="104" y="102"/>
                  </a:lnTo>
                  <a:lnTo>
                    <a:pt x="104" y="0"/>
                  </a:lnTo>
                  <a:lnTo>
                    <a:pt x="132" y="0"/>
                  </a:lnTo>
                  <a:lnTo>
                    <a:pt x="132" y="102"/>
                  </a:lnTo>
                  <a:lnTo>
                    <a:pt x="237" y="102"/>
                  </a:lnTo>
                  <a:lnTo>
                    <a:pt x="237" y="130"/>
                  </a:lnTo>
                  <a:lnTo>
                    <a:pt x="132" y="130"/>
                  </a:lnTo>
                  <a:lnTo>
                    <a:pt x="132" y="234"/>
                  </a:lnTo>
                  <a:lnTo>
                    <a:pt x="104" y="234"/>
                  </a:lnTo>
                  <a:lnTo>
                    <a:pt x="104" y="130"/>
                  </a:lnTo>
                  <a:lnTo>
                    <a:pt x="0" y="13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5" name="Freeform 91"/>
            <p:cNvSpPr/>
            <p:nvPr/>
          </p:nvSpPr>
          <p:spPr bwMode="auto">
            <a:xfrm>
              <a:off x="7528014" y="4430915"/>
              <a:ext cx="156195" cy="216115"/>
            </a:xfrm>
            <a:custGeom>
              <a:avLst/>
              <a:gdLst>
                <a:gd name="T0" fmla="*/ 3 w 98"/>
                <a:gd name="T1" fmla="*/ 54 h 136"/>
                <a:gd name="T2" fmla="*/ 51 w 98"/>
                <a:gd name="T3" fmla="*/ 0 h 136"/>
                <a:gd name="T4" fmla="*/ 97 w 98"/>
                <a:gd name="T5" fmla="*/ 42 h 136"/>
                <a:gd name="T6" fmla="*/ 73 w 98"/>
                <a:gd name="T7" fmla="*/ 82 h 136"/>
                <a:gd name="T8" fmla="*/ 35 w 98"/>
                <a:gd name="T9" fmla="*/ 113 h 136"/>
                <a:gd name="T10" fmla="*/ 98 w 98"/>
                <a:gd name="T11" fmla="*/ 113 h 136"/>
                <a:gd name="T12" fmla="*/ 98 w 98"/>
                <a:gd name="T13" fmla="*/ 136 h 136"/>
                <a:gd name="T14" fmla="*/ 0 w 98"/>
                <a:gd name="T15" fmla="*/ 136 h 136"/>
                <a:gd name="T16" fmla="*/ 42 w 98"/>
                <a:gd name="T17" fmla="*/ 76 h 136"/>
                <a:gd name="T18" fmla="*/ 70 w 98"/>
                <a:gd name="T19" fmla="*/ 43 h 136"/>
                <a:gd name="T20" fmla="*/ 51 w 98"/>
                <a:gd name="T21" fmla="*/ 23 h 136"/>
                <a:gd name="T22" fmla="*/ 29 w 98"/>
                <a:gd name="T23" fmla="*/ 54 h 136"/>
                <a:gd name="T24" fmla="*/ 3 w 98"/>
                <a:gd name="T25" fmla="*/ 5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6">
                  <a:moveTo>
                    <a:pt x="3" y="54"/>
                  </a:moveTo>
                  <a:cubicBezTo>
                    <a:pt x="2" y="23"/>
                    <a:pt x="19" y="0"/>
                    <a:pt x="51" y="0"/>
                  </a:cubicBezTo>
                  <a:cubicBezTo>
                    <a:pt x="75" y="0"/>
                    <a:pt x="97" y="16"/>
                    <a:pt x="97" y="42"/>
                  </a:cubicBezTo>
                  <a:cubicBezTo>
                    <a:pt x="97" y="62"/>
                    <a:pt x="86" y="73"/>
                    <a:pt x="73" y="82"/>
                  </a:cubicBezTo>
                  <a:cubicBezTo>
                    <a:pt x="60" y="91"/>
                    <a:pt x="44" y="99"/>
                    <a:pt x="35" y="113"/>
                  </a:cubicBezTo>
                  <a:cubicBezTo>
                    <a:pt x="98" y="113"/>
                    <a:pt x="98" y="113"/>
                    <a:pt x="98" y="113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05"/>
                    <a:pt x="19" y="92"/>
                    <a:pt x="42" y="76"/>
                  </a:cubicBezTo>
                  <a:cubicBezTo>
                    <a:pt x="60" y="64"/>
                    <a:pt x="70" y="57"/>
                    <a:pt x="70" y="43"/>
                  </a:cubicBezTo>
                  <a:cubicBezTo>
                    <a:pt x="70" y="32"/>
                    <a:pt x="62" y="23"/>
                    <a:pt x="51" y="23"/>
                  </a:cubicBezTo>
                  <a:cubicBezTo>
                    <a:pt x="33" y="23"/>
                    <a:pt x="29" y="40"/>
                    <a:pt x="29" y="54"/>
                  </a:cubicBezTo>
                  <a:lnTo>
                    <a:pt x="3" y="5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216039" y="2301072"/>
            <a:ext cx="895279" cy="1048192"/>
            <a:chOff x="5863054" y="2068463"/>
            <a:chExt cx="977566" cy="1144534"/>
          </a:xfrm>
        </p:grpSpPr>
        <p:sp>
          <p:nvSpPr>
            <p:cNvPr id="227" name="Freeform 63"/>
            <p:cNvSpPr/>
            <p:nvPr/>
          </p:nvSpPr>
          <p:spPr bwMode="auto">
            <a:xfrm>
              <a:off x="5863054" y="2068463"/>
              <a:ext cx="977566" cy="1144534"/>
            </a:xfrm>
            <a:custGeom>
              <a:avLst/>
              <a:gdLst>
                <a:gd name="T0" fmla="*/ 614 w 614"/>
                <a:gd name="T1" fmla="*/ 307 h 719"/>
                <a:gd name="T2" fmla="*/ 307 w 614"/>
                <a:gd name="T3" fmla="*/ 0 h 719"/>
                <a:gd name="T4" fmla="*/ 0 w 614"/>
                <a:gd name="T5" fmla="*/ 307 h 719"/>
                <a:gd name="T6" fmla="*/ 307 w 614"/>
                <a:gd name="T7" fmla="*/ 614 h 719"/>
                <a:gd name="T8" fmla="*/ 321 w 614"/>
                <a:gd name="T9" fmla="*/ 614 h 719"/>
                <a:gd name="T10" fmla="*/ 445 w 614"/>
                <a:gd name="T11" fmla="*/ 719 h 719"/>
                <a:gd name="T12" fmla="*/ 458 w 614"/>
                <a:gd name="T13" fmla="*/ 575 h 719"/>
                <a:gd name="T14" fmla="*/ 614 w 614"/>
                <a:gd name="T15" fmla="*/ 307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4" h="719">
                  <a:moveTo>
                    <a:pt x="614" y="307"/>
                  </a:moveTo>
                  <a:cubicBezTo>
                    <a:pt x="614" y="138"/>
                    <a:pt x="477" y="0"/>
                    <a:pt x="307" y="0"/>
                  </a:cubicBezTo>
                  <a:cubicBezTo>
                    <a:pt x="137" y="0"/>
                    <a:pt x="0" y="138"/>
                    <a:pt x="0" y="307"/>
                  </a:cubicBezTo>
                  <a:cubicBezTo>
                    <a:pt x="0" y="477"/>
                    <a:pt x="137" y="614"/>
                    <a:pt x="307" y="614"/>
                  </a:cubicBezTo>
                  <a:cubicBezTo>
                    <a:pt x="312" y="614"/>
                    <a:pt x="316" y="614"/>
                    <a:pt x="321" y="614"/>
                  </a:cubicBezTo>
                  <a:cubicBezTo>
                    <a:pt x="445" y="719"/>
                    <a:pt x="445" y="719"/>
                    <a:pt x="445" y="719"/>
                  </a:cubicBezTo>
                  <a:cubicBezTo>
                    <a:pt x="458" y="575"/>
                    <a:pt x="458" y="575"/>
                    <a:pt x="458" y="575"/>
                  </a:cubicBezTo>
                  <a:cubicBezTo>
                    <a:pt x="551" y="522"/>
                    <a:pt x="614" y="422"/>
                    <a:pt x="614" y="3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6" name="Freeform 92"/>
            <p:cNvSpPr>
              <a:spLocks noEditPoints="1"/>
            </p:cNvSpPr>
            <p:nvPr/>
          </p:nvSpPr>
          <p:spPr bwMode="auto">
            <a:xfrm>
              <a:off x="6063684" y="2215232"/>
              <a:ext cx="486763" cy="555436"/>
            </a:xfrm>
            <a:custGeom>
              <a:avLst/>
              <a:gdLst>
                <a:gd name="T0" fmla="*/ 0 w 723"/>
                <a:gd name="T1" fmla="*/ 338 h 825"/>
                <a:gd name="T2" fmla="*/ 305 w 723"/>
                <a:gd name="T3" fmla="*/ 825 h 825"/>
                <a:gd name="T4" fmla="*/ 723 w 723"/>
                <a:gd name="T5" fmla="*/ 0 h 825"/>
                <a:gd name="T6" fmla="*/ 0 w 723"/>
                <a:gd name="T7" fmla="*/ 338 h 825"/>
                <a:gd name="T8" fmla="*/ 198 w 723"/>
                <a:gd name="T9" fmla="*/ 383 h 825"/>
                <a:gd name="T10" fmla="*/ 482 w 723"/>
                <a:gd name="T11" fmla="*/ 250 h 825"/>
                <a:gd name="T12" fmla="*/ 319 w 723"/>
                <a:gd name="T13" fmla="*/ 574 h 825"/>
                <a:gd name="T14" fmla="*/ 198 w 723"/>
                <a:gd name="T15" fmla="*/ 383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825">
                  <a:moveTo>
                    <a:pt x="0" y="338"/>
                  </a:moveTo>
                  <a:lnTo>
                    <a:pt x="305" y="825"/>
                  </a:lnTo>
                  <a:lnTo>
                    <a:pt x="723" y="0"/>
                  </a:lnTo>
                  <a:lnTo>
                    <a:pt x="0" y="338"/>
                  </a:lnTo>
                  <a:close/>
                  <a:moveTo>
                    <a:pt x="198" y="383"/>
                  </a:moveTo>
                  <a:lnTo>
                    <a:pt x="482" y="250"/>
                  </a:lnTo>
                  <a:lnTo>
                    <a:pt x="319" y="574"/>
                  </a:lnTo>
                  <a:lnTo>
                    <a:pt x="198" y="38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7" name="Freeform 93"/>
            <p:cNvSpPr/>
            <p:nvPr/>
          </p:nvSpPr>
          <p:spPr bwMode="auto">
            <a:xfrm>
              <a:off x="6383480" y="2531662"/>
              <a:ext cx="200630" cy="207363"/>
            </a:xfrm>
            <a:custGeom>
              <a:avLst/>
              <a:gdLst>
                <a:gd name="T0" fmla="*/ 0 w 298"/>
                <a:gd name="T1" fmla="*/ 194 h 308"/>
                <a:gd name="T2" fmla="*/ 184 w 298"/>
                <a:gd name="T3" fmla="*/ 0 h 308"/>
                <a:gd name="T4" fmla="*/ 298 w 298"/>
                <a:gd name="T5" fmla="*/ 116 h 308"/>
                <a:gd name="T6" fmla="*/ 113 w 298"/>
                <a:gd name="T7" fmla="*/ 308 h 308"/>
                <a:gd name="T8" fmla="*/ 0 w 298"/>
                <a:gd name="T9" fmla="*/ 19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308">
                  <a:moveTo>
                    <a:pt x="0" y="194"/>
                  </a:moveTo>
                  <a:lnTo>
                    <a:pt x="184" y="0"/>
                  </a:lnTo>
                  <a:lnTo>
                    <a:pt x="298" y="116"/>
                  </a:lnTo>
                  <a:lnTo>
                    <a:pt x="113" y="308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8" name="Freeform 94"/>
            <p:cNvSpPr/>
            <p:nvPr/>
          </p:nvSpPr>
          <p:spPr bwMode="auto">
            <a:xfrm>
              <a:off x="6351837" y="2675066"/>
              <a:ext cx="94929" cy="87523"/>
            </a:xfrm>
            <a:custGeom>
              <a:avLst/>
              <a:gdLst>
                <a:gd name="T0" fmla="*/ 16 w 60"/>
                <a:gd name="T1" fmla="*/ 0 h 55"/>
                <a:gd name="T2" fmla="*/ 60 w 60"/>
                <a:gd name="T3" fmla="*/ 45 h 55"/>
                <a:gd name="T4" fmla="*/ 0 w 60"/>
                <a:gd name="T5" fmla="*/ 55 h 55"/>
                <a:gd name="T6" fmla="*/ 16 w 60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55">
                  <a:moveTo>
                    <a:pt x="16" y="0"/>
                  </a:moveTo>
                  <a:cubicBezTo>
                    <a:pt x="17" y="1"/>
                    <a:pt x="60" y="45"/>
                    <a:pt x="60" y="45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9" name="Freeform 95"/>
            <p:cNvSpPr/>
            <p:nvPr/>
          </p:nvSpPr>
          <p:spPr bwMode="auto">
            <a:xfrm>
              <a:off x="6502646" y="2476455"/>
              <a:ext cx="135324" cy="133305"/>
            </a:xfrm>
            <a:custGeom>
              <a:avLst/>
              <a:gdLst>
                <a:gd name="T0" fmla="*/ 156 w 201"/>
                <a:gd name="T1" fmla="*/ 198 h 198"/>
                <a:gd name="T2" fmla="*/ 0 w 201"/>
                <a:gd name="T3" fmla="*/ 44 h 198"/>
                <a:gd name="T4" fmla="*/ 45 w 201"/>
                <a:gd name="T5" fmla="*/ 0 h 198"/>
                <a:gd name="T6" fmla="*/ 201 w 201"/>
                <a:gd name="T7" fmla="*/ 153 h 198"/>
                <a:gd name="T8" fmla="*/ 156 w 20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98">
                  <a:moveTo>
                    <a:pt x="156" y="198"/>
                  </a:moveTo>
                  <a:lnTo>
                    <a:pt x="0" y="44"/>
                  </a:lnTo>
                  <a:lnTo>
                    <a:pt x="45" y="0"/>
                  </a:lnTo>
                  <a:lnTo>
                    <a:pt x="201" y="153"/>
                  </a:lnTo>
                  <a:lnTo>
                    <a:pt x="156" y="19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0" name="Rectangle 96"/>
            <p:cNvSpPr>
              <a:spLocks noChangeArrowheads="1"/>
            </p:cNvSpPr>
            <p:nvPr/>
          </p:nvSpPr>
          <p:spPr bwMode="auto">
            <a:xfrm>
              <a:off x="6200355" y="2799618"/>
              <a:ext cx="311717" cy="316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8"/>
          <p:cNvGrpSpPr/>
          <p:nvPr/>
        </p:nvGrpSpPr>
        <p:grpSpPr>
          <a:xfrm>
            <a:off x="4599972" y="4316070"/>
            <a:ext cx="813891" cy="952006"/>
            <a:chOff x="4098452" y="4268661"/>
            <a:chExt cx="888697" cy="1039506"/>
          </a:xfrm>
        </p:grpSpPr>
        <p:sp>
          <p:nvSpPr>
            <p:cNvPr id="224" name="Freeform 60"/>
            <p:cNvSpPr>
              <a:spLocks noEditPoints="1"/>
            </p:cNvSpPr>
            <p:nvPr/>
          </p:nvSpPr>
          <p:spPr bwMode="auto">
            <a:xfrm>
              <a:off x="4354962" y="4408698"/>
              <a:ext cx="334608" cy="624108"/>
            </a:xfrm>
            <a:custGeom>
              <a:avLst/>
              <a:gdLst>
                <a:gd name="T0" fmla="*/ 210 w 210"/>
                <a:gd name="T1" fmla="*/ 261 h 392"/>
                <a:gd name="T2" fmla="*/ 204 w 210"/>
                <a:gd name="T3" fmla="*/ 290 h 392"/>
                <a:gd name="T4" fmla="*/ 187 w 210"/>
                <a:gd name="T5" fmla="*/ 318 h 392"/>
                <a:gd name="T6" fmla="*/ 159 w 210"/>
                <a:gd name="T7" fmla="*/ 341 h 392"/>
                <a:gd name="T8" fmla="*/ 123 w 210"/>
                <a:gd name="T9" fmla="*/ 355 h 392"/>
                <a:gd name="T10" fmla="*/ 123 w 210"/>
                <a:gd name="T11" fmla="*/ 392 h 392"/>
                <a:gd name="T12" fmla="*/ 96 w 210"/>
                <a:gd name="T13" fmla="*/ 392 h 392"/>
                <a:gd name="T14" fmla="*/ 96 w 210"/>
                <a:gd name="T15" fmla="*/ 358 h 392"/>
                <a:gd name="T16" fmla="*/ 94 w 210"/>
                <a:gd name="T17" fmla="*/ 358 h 392"/>
                <a:gd name="T18" fmla="*/ 91 w 210"/>
                <a:gd name="T19" fmla="*/ 358 h 392"/>
                <a:gd name="T20" fmla="*/ 64 w 210"/>
                <a:gd name="T21" fmla="*/ 357 h 392"/>
                <a:gd name="T22" fmla="*/ 41 w 210"/>
                <a:gd name="T23" fmla="*/ 352 h 392"/>
                <a:gd name="T24" fmla="*/ 20 w 210"/>
                <a:gd name="T25" fmla="*/ 345 h 392"/>
                <a:gd name="T26" fmla="*/ 0 w 210"/>
                <a:gd name="T27" fmla="*/ 335 h 392"/>
                <a:gd name="T28" fmla="*/ 15 w 210"/>
                <a:gd name="T29" fmla="*/ 288 h 392"/>
                <a:gd name="T30" fmla="*/ 31 w 210"/>
                <a:gd name="T31" fmla="*/ 297 h 392"/>
                <a:gd name="T32" fmla="*/ 51 w 210"/>
                <a:gd name="T33" fmla="*/ 306 h 392"/>
                <a:gd name="T34" fmla="*/ 74 w 210"/>
                <a:gd name="T35" fmla="*/ 314 h 392"/>
                <a:gd name="T36" fmla="*/ 96 w 210"/>
                <a:gd name="T37" fmla="*/ 318 h 392"/>
                <a:gd name="T38" fmla="*/ 96 w 210"/>
                <a:gd name="T39" fmla="*/ 219 h 392"/>
                <a:gd name="T40" fmla="*/ 66 w 210"/>
                <a:gd name="T41" fmla="*/ 206 h 392"/>
                <a:gd name="T42" fmla="*/ 39 w 210"/>
                <a:gd name="T43" fmla="*/ 188 h 392"/>
                <a:gd name="T44" fmla="*/ 19 w 210"/>
                <a:gd name="T45" fmla="*/ 160 h 392"/>
                <a:gd name="T46" fmla="*/ 11 w 210"/>
                <a:gd name="T47" fmla="*/ 119 h 392"/>
                <a:gd name="T48" fmla="*/ 17 w 210"/>
                <a:gd name="T49" fmla="*/ 94 h 392"/>
                <a:gd name="T50" fmla="*/ 33 w 210"/>
                <a:gd name="T51" fmla="*/ 69 h 392"/>
                <a:gd name="T52" fmla="*/ 60 w 210"/>
                <a:gd name="T53" fmla="*/ 48 h 392"/>
                <a:gd name="T54" fmla="*/ 96 w 210"/>
                <a:gd name="T55" fmla="*/ 35 h 392"/>
                <a:gd name="T56" fmla="*/ 96 w 210"/>
                <a:gd name="T57" fmla="*/ 0 h 392"/>
                <a:gd name="T58" fmla="*/ 123 w 210"/>
                <a:gd name="T59" fmla="*/ 0 h 392"/>
                <a:gd name="T60" fmla="*/ 123 w 210"/>
                <a:gd name="T61" fmla="*/ 32 h 392"/>
                <a:gd name="T62" fmla="*/ 123 w 210"/>
                <a:gd name="T63" fmla="*/ 32 h 392"/>
                <a:gd name="T64" fmla="*/ 161 w 210"/>
                <a:gd name="T65" fmla="*/ 34 h 392"/>
                <a:gd name="T66" fmla="*/ 196 w 210"/>
                <a:gd name="T67" fmla="*/ 40 h 392"/>
                <a:gd name="T68" fmla="*/ 187 w 210"/>
                <a:gd name="T69" fmla="*/ 87 h 392"/>
                <a:gd name="T70" fmla="*/ 155 w 210"/>
                <a:gd name="T71" fmla="*/ 77 h 392"/>
                <a:gd name="T72" fmla="*/ 123 w 210"/>
                <a:gd name="T73" fmla="*/ 72 h 392"/>
                <a:gd name="T74" fmla="*/ 123 w 210"/>
                <a:gd name="T75" fmla="*/ 159 h 392"/>
                <a:gd name="T76" fmla="*/ 153 w 210"/>
                <a:gd name="T77" fmla="*/ 172 h 392"/>
                <a:gd name="T78" fmla="*/ 181 w 210"/>
                <a:gd name="T79" fmla="*/ 191 h 392"/>
                <a:gd name="T80" fmla="*/ 202 w 210"/>
                <a:gd name="T81" fmla="*/ 219 h 392"/>
                <a:gd name="T82" fmla="*/ 210 w 210"/>
                <a:gd name="T83" fmla="*/ 261 h 392"/>
                <a:gd name="T84" fmla="*/ 65 w 210"/>
                <a:gd name="T85" fmla="*/ 110 h 392"/>
                <a:gd name="T86" fmla="*/ 74 w 210"/>
                <a:gd name="T87" fmla="*/ 133 h 392"/>
                <a:gd name="T88" fmla="*/ 96 w 210"/>
                <a:gd name="T89" fmla="*/ 148 h 392"/>
                <a:gd name="T90" fmla="*/ 96 w 210"/>
                <a:gd name="T91" fmla="*/ 73 h 392"/>
                <a:gd name="T92" fmla="*/ 77 w 210"/>
                <a:gd name="T93" fmla="*/ 79 h 392"/>
                <a:gd name="T94" fmla="*/ 68 w 210"/>
                <a:gd name="T95" fmla="*/ 90 h 392"/>
                <a:gd name="T96" fmla="*/ 65 w 210"/>
                <a:gd name="T97" fmla="*/ 110 h 392"/>
                <a:gd name="T98" fmla="*/ 155 w 210"/>
                <a:gd name="T99" fmla="*/ 269 h 392"/>
                <a:gd name="T100" fmla="*/ 146 w 210"/>
                <a:gd name="T101" fmla="*/ 246 h 392"/>
                <a:gd name="T102" fmla="*/ 123 w 210"/>
                <a:gd name="T103" fmla="*/ 230 h 392"/>
                <a:gd name="T104" fmla="*/ 123 w 210"/>
                <a:gd name="T105" fmla="*/ 316 h 392"/>
                <a:gd name="T106" fmla="*/ 132 w 210"/>
                <a:gd name="T107" fmla="*/ 314 h 392"/>
                <a:gd name="T108" fmla="*/ 140 w 210"/>
                <a:gd name="T109" fmla="*/ 311 h 392"/>
                <a:gd name="T110" fmla="*/ 151 w 210"/>
                <a:gd name="T111" fmla="*/ 298 h 392"/>
                <a:gd name="T112" fmla="*/ 155 w 210"/>
                <a:gd name="T113" fmla="*/ 26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0" h="392">
                  <a:moveTo>
                    <a:pt x="210" y="261"/>
                  </a:moveTo>
                  <a:cubicBezTo>
                    <a:pt x="210" y="271"/>
                    <a:pt x="208" y="281"/>
                    <a:pt x="204" y="290"/>
                  </a:cubicBezTo>
                  <a:cubicBezTo>
                    <a:pt x="200" y="300"/>
                    <a:pt x="194" y="310"/>
                    <a:pt x="187" y="318"/>
                  </a:cubicBezTo>
                  <a:cubicBezTo>
                    <a:pt x="179" y="327"/>
                    <a:pt x="170" y="334"/>
                    <a:pt x="159" y="341"/>
                  </a:cubicBezTo>
                  <a:cubicBezTo>
                    <a:pt x="148" y="347"/>
                    <a:pt x="136" y="352"/>
                    <a:pt x="123" y="355"/>
                  </a:cubicBezTo>
                  <a:cubicBezTo>
                    <a:pt x="123" y="392"/>
                    <a:pt x="123" y="392"/>
                    <a:pt x="123" y="392"/>
                  </a:cubicBezTo>
                  <a:cubicBezTo>
                    <a:pt x="96" y="392"/>
                    <a:pt x="96" y="392"/>
                    <a:pt x="96" y="392"/>
                  </a:cubicBezTo>
                  <a:cubicBezTo>
                    <a:pt x="96" y="358"/>
                    <a:pt x="96" y="358"/>
                    <a:pt x="96" y="358"/>
                  </a:cubicBezTo>
                  <a:cubicBezTo>
                    <a:pt x="95" y="358"/>
                    <a:pt x="94" y="358"/>
                    <a:pt x="94" y="358"/>
                  </a:cubicBezTo>
                  <a:cubicBezTo>
                    <a:pt x="93" y="358"/>
                    <a:pt x="92" y="358"/>
                    <a:pt x="91" y="358"/>
                  </a:cubicBezTo>
                  <a:cubicBezTo>
                    <a:pt x="82" y="358"/>
                    <a:pt x="73" y="358"/>
                    <a:pt x="64" y="357"/>
                  </a:cubicBezTo>
                  <a:cubicBezTo>
                    <a:pt x="56" y="356"/>
                    <a:pt x="48" y="354"/>
                    <a:pt x="41" y="352"/>
                  </a:cubicBezTo>
                  <a:cubicBezTo>
                    <a:pt x="34" y="350"/>
                    <a:pt x="27" y="348"/>
                    <a:pt x="20" y="345"/>
                  </a:cubicBezTo>
                  <a:cubicBezTo>
                    <a:pt x="13" y="342"/>
                    <a:pt x="7" y="339"/>
                    <a:pt x="0" y="335"/>
                  </a:cubicBezTo>
                  <a:cubicBezTo>
                    <a:pt x="15" y="288"/>
                    <a:pt x="15" y="288"/>
                    <a:pt x="15" y="288"/>
                  </a:cubicBezTo>
                  <a:cubicBezTo>
                    <a:pt x="19" y="291"/>
                    <a:pt x="25" y="294"/>
                    <a:pt x="31" y="297"/>
                  </a:cubicBezTo>
                  <a:cubicBezTo>
                    <a:pt x="37" y="301"/>
                    <a:pt x="44" y="304"/>
                    <a:pt x="51" y="306"/>
                  </a:cubicBezTo>
                  <a:cubicBezTo>
                    <a:pt x="59" y="309"/>
                    <a:pt x="66" y="312"/>
                    <a:pt x="74" y="314"/>
                  </a:cubicBezTo>
                  <a:cubicBezTo>
                    <a:pt x="82" y="316"/>
                    <a:pt x="89" y="317"/>
                    <a:pt x="96" y="318"/>
                  </a:cubicBezTo>
                  <a:cubicBezTo>
                    <a:pt x="96" y="219"/>
                    <a:pt x="96" y="219"/>
                    <a:pt x="96" y="219"/>
                  </a:cubicBezTo>
                  <a:cubicBezTo>
                    <a:pt x="86" y="215"/>
                    <a:pt x="76" y="211"/>
                    <a:pt x="66" y="206"/>
                  </a:cubicBezTo>
                  <a:cubicBezTo>
                    <a:pt x="56" y="201"/>
                    <a:pt x="47" y="195"/>
                    <a:pt x="39" y="188"/>
                  </a:cubicBezTo>
                  <a:cubicBezTo>
                    <a:pt x="30" y="180"/>
                    <a:pt x="24" y="171"/>
                    <a:pt x="19" y="160"/>
                  </a:cubicBezTo>
                  <a:cubicBezTo>
                    <a:pt x="13" y="149"/>
                    <a:pt x="11" y="136"/>
                    <a:pt x="11" y="119"/>
                  </a:cubicBezTo>
                  <a:cubicBezTo>
                    <a:pt x="11" y="111"/>
                    <a:pt x="13" y="103"/>
                    <a:pt x="17" y="94"/>
                  </a:cubicBezTo>
                  <a:cubicBezTo>
                    <a:pt x="21" y="85"/>
                    <a:pt x="26" y="77"/>
                    <a:pt x="33" y="69"/>
                  </a:cubicBezTo>
                  <a:cubicBezTo>
                    <a:pt x="41" y="61"/>
                    <a:pt x="50" y="54"/>
                    <a:pt x="60" y="48"/>
                  </a:cubicBezTo>
                  <a:cubicBezTo>
                    <a:pt x="71" y="42"/>
                    <a:pt x="83" y="37"/>
                    <a:pt x="96" y="35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37" y="32"/>
                    <a:pt x="149" y="33"/>
                    <a:pt x="161" y="34"/>
                  </a:cubicBezTo>
                  <a:cubicBezTo>
                    <a:pt x="172" y="36"/>
                    <a:pt x="184" y="38"/>
                    <a:pt x="196" y="40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76" y="83"/>
                    <a:pt x="166" y="80"/>
                    <a:pt x="155" y="77"/>
                  </a:cubicBezTo>
                  <a:cubicBezTo>
                    <a:pt x="143" y="74"/>
                    <a:pt x="133" y="73"/>
                    <a:pt x="123" y="72"/>
                  </a:cubicBezTo>
                  <a:cubicBezTo>
                    <a:pt x="123" y="159"/>
                    <a:pt x="123" y="159"/>
                    <a:pt x="123" y="159"/>
                  </a:cubicBezTo>
                  <a:cubicBezTo>
                    <a:pt x="132" y="163"/>
                    <a:pt x="143" y="168"/>
                    <a:pt x="153" y="172"/>
                  </a:cubicBezTo>
                  <a:cubicBezTo>
                    <a:pt x="163" y="177"/>
                    <a:pt x="173" y="183"/>
                    <a:pt x="181" y="191"/>
                  </a:cubicBezTo>
                  <a:cubicBezTo>
                    <a:pt x="190" y="198"/>
                    <a:pt x="197" y="208"/>
                    <a:pt x="202" y="219"/>
                  </a:cubicBezTo>
                  <a:cubicBezTo>
                    <a:pt x="207" y="230"/>
                    <a:pt x="210" y="244"/>
                    <a:pt x="210" y="261"/>
                  </a:cubicBezTo>
                  <a:moveTo>
                    <a:pt x="65" y="110"/>
                  </a:moveTo>
                  <a:cubicBezTo>
                    <a:pt x="65" y="119"/>
                    <a:pt x="68" y="127"/>
                    <a:pt x="74" y="133"/>
                  </a:cubicBezTo>
                  <a:cubicBezTo>
                    <a:pt x="80" y="139"/>
                    <a:pt x="87" y="144"/>
                    <a:pt x="96" y="148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88" y="74"/>
                    <a:pt x="82" y="76"/>
                    <a:pt x="77" y="79"/>
                  </a:cubicBezTo>
                  <a:cubicBezTo>
                    <a:pt x="73" y="81"/>
                    <a:pt x="70" y="85"/>
                    <a:pt x="68" y="90"/>
                  </a:cubicBezTo>
                  <a:cubicBezTo>
                    <a:pt x="66" y="95"/>
                    <a:pt x="65" y="102"/>
                    <a:pt x="65" y="110"/>
                  </a:cubicBezTo>
                  <a:moveTo>
                    <a:pt x="155" y="269"/>
                  </a:moveTo>
                  <a:cubicBezTo>
                    <a:pt x="155" y="260"/>
                    <a:pt x="152" y="252"/>
                    <a:pt x="146" y="246"/>
                  </a:cubicBezTo>
                  <a:cubicBezTo>
                    <a:pt x="140" y="240"/>
                    <a:pt x="132" y="235"/>
                    <a:pt x="123" y="230"/>
                  </a:cubicBezTo>
                  <a:cubicBezTo>
                    <a:pt x="123" y="316"/>
                    <a:pt x="123" y="316"/>
                    <a:pt x="123" y="316"/>
                  </a:cubicBezTo>
                  <a:cubicBezTo>
                    <a:pt x="126" y="316"/>
                    <a:pt x="129" y="315"/>
                    <a:pt x="132" y="314"/>
                  </a:cubicBezTo>
                  <a:cubicBezTo>
                    <a:pt x="134" y="313"/>
                    <a:pt x="137" y="312"/>
                    <a:pt x="140" y="311"/>
                  </a:cubicBezTo>
                  <a:cubicBezTo>
                    <a:pt x="144" y="309"/>
                    <a:pt x="148" y="305"/>
                    <a:pt x="151" y="298"/>
                  </a:cubicBezTo>
                  <a:cubicBezTo>
                    <a:pt x="154" y="290"/>
                    <a:pt x="155" y="281"/>
                    <a:pt x="155" y="269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9" name="Freeform 65"/>
            <p:cNvSpPr>
              <a:spLocks noEditPoints="1"/>
            </p:cNvSpPr>
            <p:nvPr/>
          </p:nvSpPr>
          <p:spPr bwMode="auto">
            <a:xfrm>
              <a:off x="4354962" y="4408698"/>
              <a:ext cx="334608" cy="624108"/>
            </a:xfrm>
            <a:custGeom>
              <a:avLst/>
              <a:gdLst>
                <a:gd name="T0" fmla="*/ 123 w 210"/>
                <a:gd name="T1" fmla="*/ 316 h 392"/>
                <a:gd name="T2" fmla="*/ 123 w 210"/>
                <a:gd name="T3" fmla="*/ 230 h 392"/>
                <a:gd name="T4" fmla="*/ 146 w 210"/>
                <a:gd name="T5" fmla="*/ 246 h 392"/>
                <a:gd name="T6" fmla="*/ 155 w 210"/>
                <a:gd name="T7" fmla="*/ 269 h 392"/>
                <a:gd name="T8" fmla="*/ 151 w 210"/>
                <a:gd name="T9" fmla="*/ 298 h 392"/>
                <a:gd name="T10" fmla="*/ 140 w 210"/>
                <a:gd name="T11" fmla="*/ 311 h 392"/>
                <a:gd name="T12" fmla="*/ 132 w 210"/>
                <a:gd name="T13" fmla="*/ 314 h 392"/>
                <a:gd name="T14" fmla="*/ 123 w 210"/>
                <a:gd name="T15" fmla="*/ 316 h 392"/>
                <a:gd name="T16" fmla="*/ 96 w 210"/>
                <a:gd name="T17" fmla="*/ 148 h 392"/>
                <a:gd name="T18" fmla="*/ 74 w 210"/>
                <a:gd name="T19" fmla="*/ 133 h 392"/>
                <a:gd name="T20" fmla="*/ 65 w 210"/>
                <a:gd name="T21" fmla="*/ 110 h 392"/>
                <a:gd name="T22" fmla="*/ 68 w 210"/>
                <a:gd name="T23" fmla="*/ 90 h 392"/>
                <a:gd name="T24" fmla="*/ 77 w 210"/>
                <a:gd name="T25" fmla="*/ 79 h 392"/>
                <a:gd name="T26" fmla="*/ 96 w 210"/>
                <a:gd name="T27" fmla="*/ 73 h 392"/>
                <a:gd name="T28" fmla="*/ 96 w 210"/>
                <a:gd name="T29" fmla="*/ 148 h 392"/>
                <a:gd name="T30" fmla="*/ 123 w 210"/>
                <a:gd name="T31" fmla="*/ 0 h 392"/>
                <a:gd name="T32" fmla="*/ 96 w 210"/>
                <a:gd name="T33" fmla="*/ 0 h 392"/>
                <a:gd name="T34" fmla="*/ 96 w 210"/>
                <a:gd name="T35" fmla="*/ 35 h 392"/>
                <a:gd name="T36" fmla="*/ 60 w 210"/>
                <a:gd name="T37" fmla="*/ 48 h 392"/>
                <a:gd name="T38" fmla="*/ 33 w 210"/>
                <a:gd name="T39" fmla="*/ 69 h 392"/>
                <a:gd name="T40" fmla="*/ 17 w 210"/>
                <a:gd name="T41" fmla="*/ 94 h 392"/>
                <a:gd name="T42" fmla="*/ 11 w 210"/>
                <a:gd name="T43" fmla="*/ 119 h 392"/>
                <a:gd name="T44" fmla="*/ 19 w 210"/>
                <a:gd name="T45" fmla="*/ 160 h 392"/>
                <a:gd name="T46" fmla="*/ 39 w 210"/>
                <a:gd name="T47" fmla="*/ 188 h 392"/>
                <a:gd name="T48" fmla="*/ 66 w 210"/>
                <a:gd name="T49" fmla="*/ 206 h 392"/>
                <a:gd name="T50" fmla="*/ 96 w 210"/>
                <a:gd name="T51" fmla="*/ 219 h 392"/>
                <a:gd name="T52" fmla="*/ 96 w 210"/>
                <a:gd name="T53" fmla="*/ 318 h 392"/>
                <a:gd name="T54" fmla="*/ 74 w 210"/>
                <a:gd name="T55" fmla="*/ 314 h 392"/>
                <a:gd name="T56" fmla="*/ 51 w 210"/>
                <a:gd name="T57" fmla="*/ 306 h 392"/>
                <a:gd name="T58" fmla="*/ 31 w 210"/>
                <a:gd name="T59" fmla="*/ 297 h 392"/>
                <a:gd name="T60" fmla="*/ 15 w 210"/>
                <a:gd name="T61" fmla="*/ 288 h 392"/>
                <a:gd name="T62" fmla="*/ 0 w 210"/>
                <a:gd name="T63" fmla="*/ 335 h 392"/>
                <a:gd name="T64" fmla="*/ 20 w 210"/>
                <a:gd name="T65" fmla="*/ 345 h 392"/>
                <a:gd name="T66" fmla="*/ 41 w 210"/>
                <a:gd name="T67" fmla="*/ 352 h 392"/>
                <a:gd name="T68" fmla="*/ 64 w 210"/>
                <a:gd name="T69" fmla="*/ 357 h 392"/>
                <a:gd name="T70" fmla="*/ 91 w 210"/>
                <a:gd name="T71" fmla="*/ 358 h 392"/>
                <a:gd name="T72" fmla="*/ 94 w 210"/>
                <a:gd name="T73" fmla="*/ 358 h 392"/>
                <a:gd name="T74" fmla="*/ 96 w 210"/>
                <a:gd name="T75" fmla="*/ 358 h 392"/>
                <a:gd name="T76" fmla="*/ 96 w 210"/>
                <a:gd name="T77" fmla="*/ 392 h 392"/>
                <a:gd name="T78" fmla="*/ 123 w 210"/>
                <a:gd name="T79" fmla="*/ 392 h 392"/>
                <a:gd name="T80" fmla="*/ 123 w 210"/>
                <a:gd name="T81" fmla="*/ 355 h 392"/>
                <a:gd name="T82" fmla="*/ 159 w 210"/>
                <a:gd name="T83" fmla="*/ 341 h 392"/>
                <a:gd name="T84" fmla="*/ 187 w 210"/>
                <a:gd name="T85" fmla="*/ 318 h 392"/>
                <a:gd name="T86" fmla="*/ 204 w 210"/>
                <a:gd name="T87" fmla="*/ 290 h 392"/>
                <a:gd name="T88" fmla="*/ 210 w 210"/>
                <a:gd name="T89" fmla="*/ 261 h 392"/>
                <a:gd name="T90" fmla="*/ 202 w 210"/>
                <a:gd name="T91" fmla="*/ 219 h 392"/>
                <a:gd name="T92" fmla="*/ 181 w 210"/>
                <a:gd name="T93" fmla="*/ 191 h 392"/>
                <a:gd name="T94" fmla="*/ 153 w 210"/>
                <a:gd name="T95" fmla="*/ 172 h 392"/>
                <a:gd name="T96" fmla="*/ 123 w 210"/>
                <a:gd name="T97" fmla="*/ 159 h 392"/>
                <a:gd name="T98" fmla="*/ 123 w 210"/>
                <a:gd name="T99" fmla="*/ 72 h 392"/>
                <a:gd name="T100" fmla="*/ 155 w 210"/>
                <a:gd name="T101" fmla="*/ 77 h 392"/>
                <a:gd name="T102" fmla="*/ 187 w 210"/>
                <a:gd name="T103" fmla="*/ 87 h 392"/>
                <a:gd name="T104" fmla="*/ 196 w 210"/>
                <a:gd name="T105" fmla="*/ 40 h 392"/>
                <a:gd name="T106" fmla="*/ 161 w 210"/>
                <a:gd name="T107" fmla="*/ 34 h 392"/>
                <a:gd name="T108" fmla="*/ 123 w 210"/>
                <a:gd name="T109" fmla="*/ 32 h 392"/>
                <a:gd name="T110" fmla="*/ 123 w 210"/>
                <a:gd name="T111" fmla="*/ 32 h 392"/>
                <a:gd name="T112" fmla="*/ 123 w 210"/>
                <a:gd name="T113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0" h="392">
                  <a:moveTo>
                    <a:pt x="123" y="316"/>
                  </a:moveTo>
                  <a:cubicBezTo>
                    <a:pt x="123" y="230"/>
                    <a:pt x="123" y="230"/>
                    <a:pt x="123" y="230"/>
                  </a:cubicBezTo>
                  <a:cubicBezTo>
                    <a:pt x="132" y="235"/>
                    <a:pt x="140" y="240"/>
                    <a:pt x="146" y="246"/>
                  </a:cubicBezTo>
                  <a:cubicBezTo>
                    <a:pt x="152" y="252"/>
                    <a:pt x="155" y="260"/>
                    <a:pt x="155" y="269"/>
                  </a:cubicBezTo>
                  <a:cubicBezTo>
                    <a:pt x="155" y="281"/>
                    <a:pt x="154" y="290"/>
                    <a:pt x="151" y="298"/>
                  </a:cubicBezTo>
                  <a:cubicBezTo>
                    <a:pt x="148" y="305"/>
                    <a:pt x="144" y="309"/>
                    <a:pt x="140" y="311"/>
                  </a:cubicBezTo>
                  <a:cubicBezTo>
                    <a:pt x="137" y="312"/>
                    <a:pt x="134" y="313"/>
                    <a:pt x="132" y="314"/>
                  </a:cubicBezTo>
                  <a:cubicBezTo>
                    <a:pt x="129" y="315"/>
                    <a:pt x="126" y="316"/>
                    <a:pt x="123" y="316"/>
                  </a:cubicBezTo>
                  <a:moveTo>
                    <a:pt x="96" y="148"/>
                  </a:moveTo>
                  <a:cubicBezTo>
                    <a:pt x="87" y="144"/>
                    <a:pt x="80" y="139"/>
                    <a:pt x="74" y="133"/>
                  </a:cubicBezTo>
                  <a:cubicBezTo>
                    <a:pt x="68" y="127"/>
                    <a:pt x="65" y="119"/>
                    <a:pt x="65" y="110"/>
                  </a:cubicBezTo>
                  <a:cubicBezTo>
                    <a:pt x="65" y="102"/>
                    <a:pt x="66" y="95"/>
                    <a:pt x="68" y="90"/>
                  </a:cubicBezTo>
                  <a:cubicBezTo>
                    <a:pt x="70" y="85"/>
                    <a:pt x="73" y="81"/>
                    <a:pt x="77" y="79"/>
                  </a:cubicBezTo>
                  <a:cubicBezTo>
                    <a:pt x="82" y="76"/>
                    <a:pt x="88" y="74"/>
                    <a:pt x="96" y="73"/>
                  </a:cubicBezTo>
                  <a:cubicBezTo>
                    <a:pt x="96" y="148"/>
                    <a:pt x="96" y="148"/>
                    <a:pt x="96" y="148"/>
                  </a:cubicBezTo>
                  <a:moveTo>
                    <a:pt x="123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83" y="37"/>
                    <a:pt x="71" y="42"/>
                    <a:pt x="60" y="48"/>
                  </a:cubicBezTo>
                  <a:cubicBezTo>
                    <a:pt x="50" y="54"/>
                    <a:pt x="41" y="61"/>
                    <a:pt x="33" y="69"/>
                  </a:cubicBezTo>
                  <a:cubicBezTo>
                    <a:pt x="26" y="77"/>
                    <a:pt x="21" y="85"/>
                    <a:pt x="17" y="94"/>
                  </a:cubicBezTo>
                  <a:cubicBezTo>
                    <a:pt x="13" y="103"/>
                    <a:pt x="11" y="111"/>
                    <a:pt x="11" y="119"/>
                  </a:cubicBezTo>
                  <a:cubicBezTo>
                    <a:pt x="11" y="136"/>
                    <a:pt x="13" y="149"/>
                    <a:pt x="19" y="160"/>
                  </a:cubicBezTo>
                  <a:cubicBezTo>
                    <a:pt x="24" y="171"/>
                    <a:pt x="30" y="180"/>
                    <a:pt x="39" y="188"/>
                  </a:cubicBezTo>
                  <a:cubicBezTo>
                    <a:pt x="47" y="195"/>
                    <a:pt x="56" y="201"/>
                    <a:pt x="66" y="206"/>
                  </a:cubicBezTo>
                  <a:cubicBezTo>
                    <a:pt x="76" y="211"/>
                    <a:pt x="86" y="215"/>
                    <a:pt x="96" y="2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89" y="317"/>
                    <a:pt x="82" y="316"/>
                    <a:pt x="74" y="314"/>
                  </a:cubicBezTo>
                  <a:cubicBezTo>
                    <a:pt x="66" y="312"/>
                    <a:pt x="59" y="309"/>
                    <a:pt x="51" y="306"/>
                  </a:cubicBezTo>
                  <a:cubicBezTo>
                    <a:pt x="44" y="304"/>
                    <a:pt x="37" y="301"/>
                    <a:pt x="31" y="297"/>
                  </a:cubicBezTo>
                  <a:cubicBezTo>
                    <a:pt x="25" y="294"/>
                    <a:pt x="19" y="291"/>
                    <a:pt x="15" y="288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7" y="339"/>
                    <a:pt x="13" y="342"/>
                    <a:pt x="20" y="345"/>
                  </a:cubicBezTo>
                  <a:cubicBezTo>
                    <a:pt x="27" y="348"/>
                    <a:pt x="34" y="350"/>
                    <a:pt x="41" y="352"/>
                  </a:cubicBezTo>
                  <a:cubicBezTo>
                    <a:pt x="48" y="354"/>
                    <a:pt x="56" y="356"/>
                    <a:pt x="64" y="357"/>
                  </a:cubicBezTo>
                  <a:cubicBezTo>
                    <a:pt x="73" y="358"/>
                    <a:pt x="82" y="358"/>
                    <a:pt x="91" y="358"/>
                  </a:cubicBezTo>
                  <a:cubicBezTo>
                    <a:pt x="92" y="358"/>
                    <a:pt x="93" y="358"/>
                    <a:pt x="94" y="358"/>
                  </a:cubicBezTo>
                  <a:cubicBezTo>
                    <a:pt x="94" y="358"/>
                    <a:pt x="95" y="358"/>
                    <a:pt x="96" y="358"/>
                  </a:cubicBezTo>
                  <a:cubicBezTo>
                    <a:pt x="96" y="392"/>
                    <a:pt x="96" y="392"/>
                    <a:pt x="96" y="392"/>
                  </a:cubicBezTo>
                  <a:cubicBezTo>
                    <a:pt x="123" y="392"/>
                    <a:pt x="123" y="392"/>
                    <a:pt x="123" y="392"/>
                  </a:cubicBezTo>
                  <a:cubicBezTo>
                    <a:pt x="123" y="355"/>
                    <a:pt x="123" y="355"/>
                    <a:pt x="123" y="355"/>
                  </a:cubicBezTo>
                  <a:cubicBezTo>
                    <a:pt x="136" y="352"/>
                    <a:pt x="148" y="347"/>
                    <a:pt x="159" y="341"/>
                  </a:cubicBezTo>
                  <a:cubicBezTo>
                    <a:pt x="170" y="334"/>
                    <a:pt x="179" y="327"/>
                    <a:pt x="187" y="318"/>
                  </a:cubicBezTo>
                  <a:cubicBezTo>
                    <a:pt x="194" y="310"/>
                    <a:pt x="200" y="300"/>
                    <a:pt x="204" y="290"/>
                  </a:cubicBezTo>
                  <a:cubicBezTo>
                    <a:pt x="208" y="281"/>
                    <a:pt x="210" y="271"/>
                    <a:pt x="210" y="261"/>
                  </a:cubicBezTo>
                  <a:cubicBezTo>
                    <a:pt x="210" y="244"/>
                    <a:pt x="207" y="230"/>
                    <a:pt x="202" y="219"/>
                  </a:cubicBezTo>
                  <a:cubicBezTo>
                    <a:pt x="197" y="208"/>
                    <a:pt x="190" y="198"/>
                    <a:pt x="181" y="191"/>
                  </a:cubicBezTo>
                  <a:cubicBezTo>
                    <a:pt x="173" y="183"/>
                    <a:pt x="163" y="177"/>
                    <a:pt x="153" y="172"/>
                  </a:cubicBezTo>
                  <a:cubicBezTo>
                    <a:pt x="143" y="168"/>
                    <a:pt x="132" y="163"/>
                    <a:pt x="123" y="159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33" y="73"/>
                    <a:pt x="143" y="74"/>
                    <a:pt x="155" y="77"/>
                  </a:cubicBezTo>
                  <a:cubicBezTo>
                    <a:pt x="166" y="80"/>
                    <a:pt x="176" y="83"/>
                    <a:pt x="187" y="87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84" y="38"/>
                    <a:pt x="172" y="36"/>
                    <a:pt x="161" y="34"/>
                  </a:cubicBezTo>
                  <a:cubicBezTo>
                    <a:pt x="149" y="33"/>
                    <a:pt x="137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0"/>
                    <a:pt x="123" y="0"/>
                    <a:pt x="123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0" name="Freeform 66"/>
            <p:cNvSpPr/>
            <p:nvPr/>
          </p:nvSpPr>
          <p:spPr bwMode="auto">
            <a:xfrm>
              <a:off x="4098452" y="4268661"/>
              <a:ext cx="888697" cy="1039506"/>
            </a:xfrm>
            <a:custGeom>
              <a:avLst/>
              <a:gdLst>
                <a:gd name="T0" fmla="*/ 558 w 558"/>
                <a:gd name="T1" fmla="*/ 279 h 653"/>
                <a:gd name="T2" fmla="*/ 279 w 558"/>
                <a:gd name="T3" fmla="*/ 0 h 653"/>
                <a:gd name="T4" fmla="*/ 0 w 558"/>
                <a:gd name="T5" fmla="*/ 279 h 653"/>
                <a:gd name="T6" fmla="*/ 279 w 558"/>
                <a:gd name="T7" fmla="*/ 558 h 653"/>
                <a:gd name="T8" fmla="*/ 292 w 558"/>
                <a:gd name="T9" fmla="*/ 558 h 653"/>
                <a:gd name="T10" fmla="*/ 404 w 558"/>
                <a:gd name="T11" fmla="*/ 653 h 653"/>
                <a:gd name="T12" fmla="*/ 416 w 558"/>
                <a:gd name="T13" fmla="*/ 522 h 653"/>
                <a:gd name="T14" fmla="*/ 558 w 558"/>
                <a:gd name="T15" fmla="*/ 279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8" h="653">
                  <a:moveTo>
                    <a:pt x="558" y="279"/>
                  </a:moveTo>
                  <a:cubicBezTo>
                    <a:pt x="558" y="125"/>
                    <a:pt x="433" y="0"/>
                    <a:pt x="279" y="0"/>
                  </a:cubicBezTo>
                  <a:cubicBezTo>
                    <a:pt x="125" y="0"/>
                    <a:pt x="0" y="125"/>
                    <a:pt x="0" y="279"/>
                  </a:cubicBezTo>
                  <a:cubicBezTo>
                    <a:pt x="0" y="433"/>
                    <a:pt x="125" y="558"/>
                    <a:pt x="279" y="558"/>
                  </a:cubicBezTo>
                  <a:cubicBezTo>
                    <a:pt x="283" y="558"/>
                    <a:pt x="287" y="558"/>
                    <a:pt x="292" y="558"/>
                  </a:cubicBezTo>
                  <a:cubicBezTo>
                    <a:pt x="404" y="653"/>
                    <a:pt x="404" y="653"/>
                    <a:pt x="404" y="653"/>
                  </a:cubicBezTo>
                  <a:cubicBezTo>
                    <a:pt x="416" y="522"/>
                    <a:pt x="416" y="522"/>
                    <a:pt x="416" y="522"/>
                  </a:cubicBezTo>
                  <a:cubicBezTo>
                    <a:pt x="501" y="474"/>
                    <a:pt x="558" y="383"/>
                    <a:pt x="558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1" name="Freeform 97"/>
            <p:cNvSpPr>
              <a:spLocks noEditPoints="1"/>
            </p:cNvSpPr>
            <p:nvPr/>
          </p:nvSpPr>
          <p:spPr bwMode="auto">
            <a:xfrm>
              <a:off x="4291003" y="4558160"/>
              <a:ext cx="206016" cy="245065"/>
            </a:xfrm>
            <a:custGeom>
              <a:avLst/>
              <a:gdLst>
                <a:gd name="T0" fmla="*/ 37 w 129"/>
                <a:gd name="T1" fmla="*/ 106 h 154"/>
                <a:gd name="T2" fmla="*/ 21 w 129"/>
                <a:gd name="T3" fmla="*/ 154 h 154"/>
                <a:gd name="T4" fmla="*/ 0 w 129"/>
                <a:gd name="T5" fmla="*/ 154 h 154"/>
                <a:gd name="T6" fmla="*/ 53 w 129"/>
                <a:gd name="T7" fmla="*/ 0 h 154"/>
                <a:gd name="T8" fmla="*/ 77 w 129"/>
                <a:gd name="T9" fmla="*/ 0 h 154"/>
                <a:gd name="T10" fmla="*/ 129 w 129"/>
                <a:gd name="T11" fmla="*/ 154 h 154"/>
                <a:gd name="T12" fmla="*/ 108 w 129"/>
                <a:gd name="T13" fmla="*/ 154 h 154"/>
                <a:gd name="T14" fmla="*/ 92 w 129"/>
                <a:gd name="T15" fmla="*/ 106 h 154"/>
                <a:gd name="T16" fmla="*/ 37 w 129"/>
                <a:gd name="T17" fmla="*/ 106 h 154"/>
                <a:gd name="T18" fmla="*/ 88 w 129"/>
                <a:gd name="T19" fmla="*/ 90 h 154"/>
                <a:gd name="T20" fmla="*/ 72 w 129"/>
                <a:gd name="T21" fmla="*/ 46 h 154"/>
                <a:gd name="T22" fmla="*/ 64 w 129"/>
                <a:gd name="T23" fmla="*/ 18 h 154"/>
                <a:gd name="T24" fmla="*/ 64 w 129"/>
                <a:gd name="T25" fmla="*/ 18 h 154"/>
                <a:gd name="T26" fmla="*/ 56 w 129"/>
                <a:gd name="T27" fmla="*/ 45 h 154"/>
                <a:gd name="T28" fmla="*/ 41 w 129"/>
                <a:gd name="T29" fmla="*/ 90 h 154"/>
                <a:gd name="T30" fmla="*/ 88 w 129"/>
                <a:gd name="T31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54">
                  <a:moveTo>
                    <a:pt x="37" y="106"/>
                  </a:moveTo>
                  <a:cubicBezTo>
                    <a:pt x="21" y="154"/>
                    <a:pt x="21" y="154"/>
                    <a:pt x="21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9" y="154"/>
                    <a:pt x="129" y="154"/>
                    <a:pt x="129" y="154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92" y="106"/>
                    <a:pt x="92" y="106"/>
                    <a:pt x="92" y="106"/>
                  </a:cubicBezTo>
                  <a:lnTo>
                    <a:pt x="37" y="106"/>
                  </a:lnTo>
                  <a:close/>
                  <a:moveTo>
                    <a:pt x="88" y="90"/>
                  </a:moveTo>
                  <a:cubicBezTo>
                    <a:pt x="72" y="46"/>
                    <a:pt x="72" y="46"/>
                    <a:pt x="72" y="46"/>
                  </a:cubicBezTo>
                  <a:cubicBezTo>
                    <a:pt x="69" y="36"/>
                    <a:pt x="67" y="26"/>
                    <a:pt x="64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2" y="26"/>
                    <a:pt x="59" y="36"/>
                    <a:pt x="56" y="45"/>
                  </a:cubicBezTo>
                  <a:cubicBezTo>
                    <a:pt x="41" y="90"/>
                    <a:pt x="41" y="90"/>
                    <a:pt x="41" y="90"/>
                  </a:cubicBezTo>
                  <a:lnTo>
                    <a:pt x="88" y="9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2" name="Freeform 98"/>
            <p:cNvSpPr>
              <a:spLocks noEditPoints="1"/>
            </p:cNvSpPr>
            <p:nvPr/>
          </p:nvSpPr>
          <p:spPr bwMode="auto">
            <a:xfrm>
              <a:off x="4528662" y="4427549"/>
              <a:ext cx="156195" cy="248431"/>
            </a:xfrm>
            <a:custGeom>
              <a:avLst/>
              <a:gdLst>
                <a:gd name="T0" fmla="*/ 0 w 98"/>
                <a:gd name="T1" fmla="*/ 3 h 156"/>
                <a:gd name="T2" fmla="*/ 37 w 98"/>
                <a:gd name="T3" fmla="*/ 0 h 156"/>
                <a:gd name="T4" fmla="*/ 79 w 98"/>
                <a:gd name="T5" fmla="*/ 11 h 156"/>
                <a:gd name="T6" fmla="*/ 92 w 98"/>
                <a:gd name="T7" fmla="*/ 38 h 156"/>
                <a:gd name="T8" fmla="*/ 66 w 98"/>
                <a:gd name="T9" fmla="*/ 72 h 156"/>
                <a:gd name="T10" fmla="*/ 66 w 98"/>
                <a:gd name="T11" fmla="*/ 73 h 156"/>
                <a:gd name="T12" fmla="*/ 98 w 98"/>
                <a:gd name="T13" fmla="*/ 111 h 156"/>
                <a:gd name="T14" fmla="*/ 84 w 98"/>
                <a:gd name="T15" fmla="*/ 142 h 156"/>
                <a:gd name="T16" fmla="*/ 31 w 98"/>
                <a:gd name="T17" fmla="*/ 156 h 156"/>
                <a:gd name="T18" fmla="*/ 0 w 98"/>
                <a:gd name="T19" fmla="*/ 155 h 156"/>
                <a:gd name="T20" fmla="*/ 0 w 98"/>
                <a:gd name="T21" fmla="*/ 3 h 156"/>
                <a:gd name="T22" fmla="*/ 20 w 98"/>
                <a:gd name="T23" fmla="*/ 66 h 156"/>
                <a:gd name="T24" fmla="*/ 38 w 98"/>
                <a:gd name="T25" fmla="*/ 66 h 156"/>
                <a:gd name="T26" fmla="*/ 72 w 98"/>
                <a:gd name="T27" fmla="*/ 40 h 156"/>
                <a:gd name="T28" fmla="*/ 38 w 98"/>
                <a:gd name="T29" fmla="*/ 15 h 156"/>
                <a:gd name="T30" fmla="*/ 20 w 98"/>
                <a:gd name="T31" fmla="*/ 16 h 156"/>
                <a:gd name="T32" fmla="*/ 20 w 98"/>
                <a:gd name="T33" fmla="*/ 66 h 156"/>
                <a:gd name="T34" fmla="*/ 20 w 98"/>
                <a:gd name="T35" fmla="*/ 140 h 156"/>
                <a:gd name="T36" fmla="*/ 37 w 98"/>
                <a:gd name="T37" fmla="*/ 141 h 156"/>
                <a:gd name="T38" fmla="*/ 77 w 98"/>
                <a:gd name="T39" fmla="*/ 111 h 156"/>
                <a:gd name="T40" fmla="*/ 37 w 98"/>
                <a:gd name="T41" fmla="*/ 81 h 156"/>
                <a:gd name="T42" fmla="*/ 20 w 98"/>
                <a:gd name="T43" fmla="*/ 81 h 156"/>
                <a:gd name="T44" fmla="*/ 20 w 98"/>
                <a:gd name="T45" fmla="*/ 1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156">
                  <a:moveTo>
                    <a:pt x="0" y="3"/>
                  </a:moveTo>
                  <a:cubicBezTo>
                    <a:pt x="9" y="1"/>
                    <a:pt x="23" y="0"/>
                    <a:pt x="37" y="0"/>
                  </a:cubicBezTo>
                  <a:cubicBezTo>
                    <a:pt x="57" y="0"/>
                    <a:pt x="69" y="3"/>
                    <a:pt x="79" y="11"/>
                  </a:cubicBezTo>
                  <a:cubicBezTo>
                    <a:pt x="87" y="17"/>
                    <a:pt x="92" y="26"/>
                    <a:pt x="92" y="38"/>
                  </a:cubicBezTo>
                  <a:cubicBezTo>
                    <a:pt x="92" y="53"/>
                    <a:pt x="82" y="66"/>
                    <a:pt x="66" y="72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80" y="76"/>
                    <a:pt x="98" y="88"/>
                    <a:pt x="98" y="111"/>
                  </a:cubicBezTo>
                  <a:cubicBezTo>
                    <a:pt x="98" y="124"/>
                    <a:pt x="92" y="134"/>
                    <a:pt x="84" y="142"/>
                  </a:cubicBezTo>
                  <a:cubicBezTo>
                    <a:pt x="74" y="152"/>
                    <a:pt x="56" y="156"/>
                    <a:pt x="31" y="156"/>
                  </a:cubicBezTo>
                  <a:cubicBezTo>
                    <a:pt x="18" y="156"/>
                    <a:pt x="7" y="156"/>
                    <a:pt x="0" y="155"/>
                  </a:cubicBezTo>
                  <a:lnTo>
                    <a:pt x="0" y="3"/>
                  </a:lnTo>
                  <a:close/>
                  <a:moveTo>
                    <a:pt x="20" y="66"/>
                  </a:moveTo>
                  <a:cubicBezTo>
                    <a:pt x="38" y="66"/>
                    <a:pt x="38" y="66"/>
                    <a:pt x="38" y="66"/>
                  </a:cubicBezTo>
                  <a:cubicBezTo>
                    <a:pt x="59" y="66"/>
                    <a:pt x="72" y="55"/>
                    <a:pt x="72" y="40"/>
                  </a:cubicBezTo>
                  <a:cubicBezTo>
                    <a:pt x="72" y="22"/>
                    <a:pt x="58" y="15"/>
                    <a:pt x="38" y="15"/>
                  </a:cubicBezTo>
                  <a:cubicBezTo>
                    <a:pt x="29" y="15"/>
                    <a:pt x="23" y="16"/>
                    <a:pt x="20" y="16"/>
                  </a:cubicBezTo>
                  <a:lnTo>
                    <a:pt x="20" y="66"/>
                  </a:lnTo>
                  <a:close/>
                  <a:moveTo>
                    <a:pt x="20" y="140"/>
                  </a:moveTo>
                  <a:cubicBezTo>
                    <a:pt x="24" y="141"/>
                    <a:pt x="30" y="141"/>
                    <a:pt x="37" y="141"/>
                  </a:cubicBezTo>
                  <a:cubicBezTo>
                    <a:pt x="58" y="141"/>
                    <a:pt x="77" y="133"/>
                    <a:pt x="77" y="111"/>
                  </a:cubicBezTo>
                  <a:cubicBezTo>
                    <a:pt x="77" y="90"/>
                    <a:pt x="58" y="81"/>
                    <a:pt x="37" y="81"/>
                  </a:cubicBezTo>
                  <a:cubicBezTo>
                    <a:pt x="20" y="81"/>
                    <a:pt x="20" y="81"/>
                    <a:pt x="20" y="81"/>
                  </a:cubicBezTo>
                  <a:lnTo>
                    <a:pt x="20" y="14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3" name="Freeform 99"/>
            <p:cNvSpPr/>
            <p:nvPr/>
          </p:nvSpPr>
          <p:spPr bwMode="auto">
            <a:xfrm>
              <a:off x="4552226" y="4741286"/>
              <a:ext cx="157542" cy="213422"/>
            </a:xfrm>
            <a:custGeom>
              <a:avLst/>
              <a:gdLst>
                <a:gd name="T0" fmla="*/ 99 w 99"/>
                <a:gd name="T1" fmla="*/ 128 h 134"/>
                <a:gd name="T2" fmla="*/ 64 w 99"/>
                <a:gd name="T3" fmla="*/ 134 h 134"/>
                <a:gd name="T4" fmla="*/ 0 w 99"/>
                <a:gd name="T5" fmla="*/ 68 h 134"/>
                <a:gd name="T6" fmla="*/ 68 w 99"/>
                <a:gd name="T7" fmla="*/ 0 h 134"/>
                <a:gd name="T8" fmla="*/ 99 w 99"/>
                <a:gd name="T9" fmla="*/ 5 h 134"/>
                <a:gd name="T10" fmla="*/ 95 w 99"/>
                <a:gd name="T11" fmla="*/ 19 h 134"/>
                <a:gd name="T12" fmla="*/ 69 w 99"/>
                <a:gd name="T13" fmla="*/ 14 h 134"/>
                <a:gd name="T14" fmla="*/ 18 w 99"/>
                <a:gd name="T15" fmla="*/ 67 h 134"/>
                <a:gd name="T16" fmla="*/ 68 w 99"/>
                <a:gd name="T17" fmla="*/ 119 h 134"/>
                <a:gd name="T18" fmla="*/ 95 w 99"/>
                <a:gd name="T19" fmla="*/ 114 h 134"/>
                <a:gd name="T20" fmla="*/ 99 w 99"/>
                <a:gd name="T21" fmla="*/ 12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34">
                  <a:moveTo>
                    <a:pt x="99" y="128"/>
                  </a:moveTo>
                  <a:cubicBezTo>
                    <a:pt x="93" y="131"/>
                    <a:pt x="80" y="134"/>
                    <a:pt x="64" y="134"/>
                  </a:cubicBezTo>
                  <a:cubicBezTo>
                    <a:pt x="28" y="134"/>
                    <a:pt x="0" y="111"/>
                    <a:pt x="0" y="68"/>
                  </a:cubicBezTo>
                  <a:cubicBezTo>
                    <a:pt x="0" y="27"/>
                    <a:pt x="28" y="0"/>
                    <a:pt x="68" y="0"/>
                  </a:cubicBezTo>
                  <a:cubicBezTo>
                    <a:pt x="84" y="0"/>
                    <a:pt x="95" y="3"/>
                    <a:pt x="99" y="5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89" y="16"/>
                    <a:pt x="80" y="14"/>
                    <a:pt x="69" y="14"/>
                  </a:cubicBezTo>
                  <a:cubicBezTo>
                    <a:pt x="38" y="14"/>
                    <a:pt x="18" y="33"/>
                    <a:pt x="18" y="67"/>
                  </a:cubicBezTo>
                  <a:cubicBezTo>
                    <a:pt x="18" y="99"/>
                    <a:pt x="36" y="119"/>
                    <a:pt x="68" y="119"/>
                  </a:cubicBezTo>
                  <a:cubicBezTo>
                    <a:pt x="78" y="119"/>
                    <a:pt x="89" y="117"/>
                    <a:pt x="95" y="114"/>
                  </a:cubicBezTo>
                  <a:lnTo>
                    <a:pt x="99" y="12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0"/>
          <p:cNvGrpSpPr/>
          <p:nvPr/>
        </p:nvGrpSpPr>
        <p:grpSpPr>
          <a:xfrm>
            <a:off x="4435345" y="3037274"/>
            <a:ext cx="722020" cy="842870"/>
            <a:chOff x="3918693" y="2872329"/>
            <a:chExt cx="788382" cy="920340"/>
          </a:xfrm>
        </p:grpSpPr>
        <p:sp>
          <p:nvSpPr>
            <p:cNvPr id="237" name="Freeform 73"/>
            <p:cNvSpPr/>
            <p:nvPr/>
          </p:nvSpPr>
          <p:spPr bwMode="auto">
            <a:xfrm>
              <a:off x="3918693" y="2872329"/>
              <a:ext cx="788382" cy="920340"/>
            </a:xfrm>
            <a:custGeom>
              <a:avLst/>
              <a:gdLst>
                <a:gd name="T0" fmla="*/ 495 w 495"/>
                <a:gd name="T1" fmla="*/ 247 h 578"/>
                <a:gd name="T2" fmla="*/ 248 w 495"/>
                <a:gd name="T3" fmla="*/ 0 h 578"/>
                <a:gd name="T4" fmla="*/ 0 w 495"/>
                <a:gd name="T5" fmla="*/ 247 h 578"/>
                <a:gd name="T6" fmla="*/ 248 w 495"/>
                <a:gd name="T7" fmla="*/ 494 h 578"/>
                <a:gd name="T8" fmla="*/ 259 w 495"/>
                <a:gd name="T9" fmla="*/ 494 h 578"/>
                <a:gd name="T10" fmla="*/ 359 w 495"/>
                <a:gd name="T11" fmla="*/ 578 h 578"/>
                <a:gd name="T12" fmla="*/ 369 w 495"/>
                <a:gd name="T13" fmla="*/ 462 h 578"/>
                <a:gd name="T14" fmla="*/ 495 w 495"/>
                <a:gd name="T15" fmla="*/ 24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578">
                  <a:moveTo>
                    <a:pt x="495" y="247"/>
                  </a:moveTo>
                  <a:cubicBezTo>
                    <a:pt x="495" y="110"/>
                    <a:pt x="384" y="0"/>
                    <a:pt x="248" y="0"/>
                  </a:cubicBezTo>
                  <a:cubicBezTo>
                    <a:pt x="111" y="0"/>
                    <a:pt x="0" y="110"/>
                    <a:pt x="0" y="247"/>
                  </a:cubicBezTo>
                  <a:cubicBezTo>
                    <a:pt x="0" y="383"/>
                    <a:pt x="111" y="494"/>
                    <a:pt x="248" y="494"/>
                  </a:cubicBezTo>
                  <a:cubicBezTo>
                    <a:pt x="251" y="494"/>
                    <a:pt x="255" y="494"/>
                    <a:pt x="259" y="494"/>
                  </a:cubicBezTo>
                  <a:cubicBezTo>
                    <a:pt x="359" y="578"/>
                    <a:pt x="359" y="578"/>
                    <a:pt x="359" y="578"/>
                  </a:cubicBezTo>
                  <a:cubicBezTo>
                    <a:pt x="369" y="462"/>
                    <a:pt x="369" y="462"/>
                    <a:pt x="369" y="462"/>
                  </a:cubicBezTo>
                  <a:cubicBezTo>
                    <a:pt x="444" y="419"/>
                    <a:pt x="495" y="339"/>
                    <a:pt x="495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4" name="Freeform 100"/>
            <p:cNvSpPr>
              <a:spLocks noEditPoints="1"/>
            </p:cNvSpPr>
            <p:nvPr/>
          </p:nvSpPr>
          <p:spPr bwMode="auto">
            <a:xfrm>
              <a:off x="4149620" y="3238580"/>
              <a:ext cx="235639" cy="235639"/>
            </a:xfrm>
            <a:custGeom>
              <a:avLst/>
              <a:gdLst>
                <a:gd name="T0" fmla="*/ 148 w 148"/>
                <a:gd name="T1" fmla="*/ 145 h 148"/>
                <a:gd name="T2" fmla="*/ 145 w 148"/>
                <a:gd name="T3" fmla="*/ 148 h 148"/>
                <a:gd name="T4" fmla="*/ 3 w 148"/>
                <a:gd name="T5" fmla="*/ 148 h 148"/>
                <a:gd name="T6" fmla="*/ 0 w 148"/>
                <a:gd name="T7" fmla="*/ 145 h 148"/>
                <a:gd name="T8" fmla="*/ 0 w 148"/>
                <a:gd name="T9" fmla="*/ 3 h 148"/>
                <a:gd name="T10" fmla="*/ 3 w 148"/>
                <a:gd name="T11" fmla="*/ 0 h 148"/>
                <a:gd name="T12" fmla="*/ 145 w 148"/>
                <a:gd name="T13" fmla="*/ 0 h 148"/>
                <a:gd name="T14" fmla="*/ 148 w 148"/>
                <a:gd name="T15" fmla="*/ 3 h 148"/>
                <a:gd name="T16" fmla="*/ 148 w 148"/>
                <a:gd name="T17" fmla="*/ 145 h 148"/>
                <a:gd name="T18" fmla="*/ 4 w 148"/>
                <a:gd name="T19" fmla="*/ 140 h 148"/>
                <a:gd name="T20" fmla="*/ 144 w 148"/>
                <a:gd name="T21" fmla="*/ 140 h 148"/>
                <a:gd name="T22" fmla="*/ 144 w 148"/>
                <a:gd name="T23" fmla="*/ 8 h 148"/>
                <a:gd name="T24" fmla="*/ 4 w 148"/>
                <a:gd name="T25" fmla="*/ 8 h 148"/>
                <a:gd name="T26" fmla="*/ 4 w 148"/>
                <a:gd name="T27" fmla="*/ 14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148">
                  <a:moveTo>
                    <a:pt x="148" y="145"/>
                  </a:moveTo>
                  <a:cubicBezTo>
                    <a:pt x="148" y="147"/>
                    <a:pt x="147" y="148"/>
                    <a:pt x="145" y="148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1" y="148"/>
                    <a:pt x="0" y="147"/>
                    <a:pt x="0" y="1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7" y="0"/>
                    <a:pt x="148" y="1"/>
                    <a:pt x="148" y="3"/>
                  </a:cubicBezTo>
                  <a:lnTo>
                    <a:pt x="148" y="145"/>
                  </a:lnTo>
                  <a:close/>
                  <a:moveTo>
                    <a:pt x="4" y="140"/>
                  </a:moveTo>
                  <a:cubicBezTo>
                    <a:pt x="144" y="140"/>
                    <a:pt x="144" y="140"/>
                    <a:pt x="144" y="140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14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5" name="Freeform 101"/>
            <p:cNvSpPr/>
            <p:nvPr/>
          </p:nvSpPr>
          <p:spPr bwMode="auto">
            <a:xfrm>
              <a:off x="4152986" y="3154423"/>
              <a:ext cx="316430" cy="93582"/>
            </a:xfrm>
            <a:custGeom>
              <a:avLst/>
              <a:gdLst>
                <a:gd name="T0" fmla="*/ 144 w 199"/>
                <a:gd name="T1" fmla="*/ 59 h 59"/>
                <a:gd name="T2" fmla="*/ 142 w 199"/>
                <a:gd name="T3" fmla="*/ 59 h 59"/>
                <a:gd name="T4" fmla="*/ 142 w 199"/>
                <a:gd name="T5" fmla="*/ 55 h 59"/>
                <a:gd name="T6" fmla="*/ 190 w 199"/>
                <a:gd name="T7" fmla="*/ 5 h 59"/>
                <a:gd name="T8" fmla="*/ 55 w 199"/>
                <a:gd name="T9" fmla="*/ 5 h 59"/>
                <a:gd name="T10" fmla="*/ 5 w 199"/>
                <a:gd name="T11" fmla="*/ 58 h 59"/>
                <a:gd name="T12" fmla="*/ 1 w 199"/>
                <a:gd name="T13" fmla="*/ 58 h 59"/>
                <a:gd name="T14" fmla="*/ 1 w 199"/>
                <a:gd name="T15" fmla="*/ 54 h 59"/>
                <a:gd name="T16" fmla="*/ 52 w 199"/>
                <a:gd name="T17" fmla="*/ 1 h 59"/>
                <a:gd name="T18" fmla="*/ 54 w 199"/>
                <a:gd name="T19" fmla="*/ 1 h 59"/>
                <a:gd name="T20" fmla="*/ 196 w 199"/>
                <a:gd name="T21" fmla="*/ 1 h 59"/>
                <a:gd name="T22" fmla="*/ 199 w 199"/>
                <a:gd name="T23" fmla="*/ 2 h 59"/>
                <a:gd name="T24" fmla="*/ 198 w 199"/>
                <a:gd name="T25" fmla="*/ 4 h 59"/>
                <a:gd name="T26" fmla="*/ 146 w 199"/>
                <a:gd name="T27" fmla="*/ 59 h 59"/>
                <a:gd name="T28" fmla="*/ 144 w 199"/>
                <a:gd name="T2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" h="59">
                  <a:moveTo>
                    <a:pt x="144" y="59"/>
                  </a:moveTo>
                  <a:cubicBezTo>
                    <a:pt x="144" y="59"/>
                    <a:pt x="143" y="59"/>
                    <a:pt x="142" y="59"/>
                  </a:cubicBezTo>
                  <a:cubicBezTo>
                    <a:pt x="141" y="58"/>
                    <a:pt x="141" y="56"/>
                    <a:pt x="142" y="55"/>
                  </a:cubicBezTo>
                  <a:cubicBezTo>
                    <a:pt x="190" y="5"/>
                    <a:pt x="190" y="5"/>
                    <a:pt x="190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9"/>
                    <a:pt x="2" y="59"/>
                    <a:pt x="1" y="58"/>
                  </a:cubicBezTo>
                  <a:cubicBezTo>
                    <a:pt x="0" y="57"/>
                    <a:pt x="0" y="55"/>
                    <a:pt x="1" y="54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0"/>
                    <a:pt x="53" y="1"/>
                    <a:pt x="54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7" y="1"/>
                    <a:pt x="198" y="1"/>
                    <a:pt x="199" y="2"/>
                  </a:cubicBezTo>
                  <a:cubicBezTo>
                    <a:pt x="199" y="3"/>
                    <a:pt x="199" y="3"/>
                    <a:pt x="198" y="4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6" y="59"/>
                    <a:pt x="145" y="59"/>
                    <a:pt x="144" y="5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6" name="Freeform 102"/>
            <p:cNvSpPr/>
            <p:nvPr/>
          </p:nvSpPr>
          <p:spPr bwMode="auto">
            <a:xfrm>
              <a:off x="4379199" y="3155770"/>
              <a:ext cx="93582" cy="318450"/>
            </a:xfrm>
            <a:custGeom>
              <a:avLst/>
              <a:gdLst>
                <a:gd name="T0" fmla="*/ 3 w 59"/>
                <a:gd name="T1" fmla="*/ 200 h 200"/>
                <a:gd name="T2" fmla="*/ 1 w 59"/>
                <a:gd name="T3" fmla="*/ 199 h 200"/>
                <a:gd name="T4" fmla="*/ 1 w 59"/>
                <a:gd name="T5" fmla="*/ 195 h 200"/>
                <a:gd name="T6" fmla="*/ 53 w 59"/>
                <a:gd name="T7" fmla="*/ 138 h 200"/>
                <a:gd name="T8" fmla="*/ 52 w 59"/>
                <a:gd name="T9" fmla="*/ 2 h 200"/>
                <a:gd name="T10" fmla="*/ 54 w 59"/>
                <a:gd name="T11" fmla="*/ 0 h 200"/>
                <a:gd name="T12" fmla="*/ 57 w 59"/>
                <a:gd name="T13" fmla="*/ 2 h 200"/>
                <a:gd name="T14" fmla="*/ 59 w 59"/>
                <a:gd name="T15" fmla="*/ 139 h 200"/>
                <a:gd name="T16" fmla="*/ 58 w 59"/>
                <a:gd name="T17" fmla="*/ 141 h 200"/>
                <a:gd name="T18" fmla="*/ 5 w 59"/>
                <a:gd name="T19" fmla="*/ 199 h 200"/>
                <a:gd name="T20" fmla="*/ 3 w 59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00">
                  <a:moveTo>
                    <a:pt x="3" y="200"/>
                  </a:moveTo>
                  <a:cubicBezTo>
                    <a:pt x="2" y="200"/>
                    <a:pt x="2" y="199"/>
                    <a:pt x="1" y="199"/>
                  </a:cubicBezTo>
                  <a:cubicBezTo>
                    <a:pt x="0" y="198"/>
                    <a:pt x="0" y="196"/>
                    <a:pt x="1" y="195"/>
                  </a:cubicBezTo>
                  <a:cubicBezTo>
                    <a:pt x="53" y="138"/>
                    <a:pt x="53" y="138"/>
                    <a:pt x="53" y="138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3" y="0"/>
                    <a:pt x="54" y="0"/>
                  </a:cubicBezTo>
                  <a:cubicBezTo>
                    <a:pt x="56" y="0"/>
                    <a:pt x="57" y="1"/>
                    <a:pt x="57" y="2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9" y="140"/>
                    <a:pt x="59" y="140"/>
                    <a:pt x="58" y="141"/>
                  </a:cubicBezTo>
                  <a:cubicBezTo>
                    <a:pt x="5" y="199"/>
                    <a:pt x="5" y="199"/>
                    <a:pt x="5" y="199"/>
                  </a:cubicBezTo>
                  <a:cubicBezTo>
                    <a:pt x="4" y="199"/>
                    <a:pt x="4" y="200"/>
                    <a:pt x="3" y="20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7" name="Freeform 103"/>
            <p:cNvSpPr/>
            <p:nvPr/>
          </p:nvSpPr>
          <p:spPr bwMode="auto">
            <a:xfrm>
              <a:off x="4235796" y="3154423"/>
              <a:ext cx="9426" cy="20198"/>
            </a:xfrm>
            <a:custGeom>
              <a:avLst/>
              <a:gdLst>
                <a:gd name="T0" fmla="*/ 3 w 6"/>
                <a:gd name="T1" fmla="*/ 13 h 13"/>
                <a:gd name="T2" fmla="*/ 0 w 6"/>
                <a:gd name="T3" fmla="*/ 9 h 13"/>
                <a:gd name="T4" fmla="*/ 0 w 6"/>
                <a:gd name="T5" fmla="*/ 4 h 13"/>
                <a:gd name="T6" fmla="*/ 3 w 6"/>
                <a:gd name="T7" fmla="*/ 1 h 13"/>
                <a:gd name="T8" fmla="*/ 6 w 6"/>
                <a:gd name="T9" fmla="*/ 3 h 13"/>
                <a:gd name="T10" fmla="*/ 6 w 6"/>
                <a:gd name="T11" fmla="*/ 9 h 13"/>
                <a:gd name="T12" fmla="*/ 3 w 6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3">
                  <a:moveTo>
                    <a:pt x="3" y="13"/>
                  </a:moveTo>
                  <a:cubicBezTo>
                    <a:pt x="1" y="13"/>
                    <a:pt x="0" y="11"/>
                    <a:pt x="0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1"/>
                  </a:cubicBezTo>
                  <a:cubicBezTo>
                    <a:pt x="4" y="0"/>
                    <a:pt x="6" y="2"/>
                    <a:pt x="6" y="3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1"/>
                    <a:pt x="4" y="13"/>
                    <a:pt x="3" y="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8" name="Freeform 104"/>
            <p:cNvSpPr>
              <a:spLocks noEditPoints="1"/>
            </p:cNvSpPr>
            <p:nvPr/>
          </p:nvSpPr>
          <p:spPr bwMode="auto">
            <a:xfrm>
              <a:off x="4171837" y="3180007"/>
              <a:ext cx="74731" cy="273342"/>
            </a:xfrm>
            <a:custGeom>
              <a:avLst/>
              <a:gdLst>
                <a:gd name="T0" fmla="*/ 1 w 47"/>
                <a:gd name="T1" fmla="*/ 171 h 172"/>
                <a:gd name="T2" fmla="*/ 8 w 47"/>
                <a:gd name="T3" fmla="*/ 159 h 172"/>
                <a:gd name="T4" fmla="*/ 12 w 47"/>
                <a:gd name="T5" fmla="*/ 163 h 172"/>
                <a:gd name="T6" fmla="*/ 3 w 47"/>
                <a:gd name="T7" fmla="*/ 172 h 172"/>
                <a:gd name="T8" fmla="*/ 15 w 47"/>
                <a:gd name="T9" fmla="*/ 155 h 172"/>
                <a:gd name="T10" fmla="*/ 22 w 47"/>
                <a:gd name="T11" fmla="*/ 144 h 172"/>
                <a:gd name="T12" fmla="*/ 26 w 47"/>
                <a:gd name="T13" fmla="*/ 147 h 172"/>
                <a:gd name="T14" fmla="*/ 17 w 47"/>
                <a:gd name="T15" fmla="*/ 156 h 172"/>
                <a:gd name="T16" fmla="*/ 30 w 47"/>
                <a:gd name="T17" fmla="*/ 139 h 172"/>
                <a:gd name="T18" fmla="*/ 37 w 47"/>
                <a:gd name="T19" fmla="*/ 128 h 172"/>
                <a:gd name="T20" fmla="*/ 41 w 47"/>
                <a:gd name="T21" fmla="*/ 131 h 172"/>
                <a:gd name="T22" fmla="*/ 32 w 47"/>
                <a:gd name="T23" fmla="*/ 140 h 172"/>
                <a:gd name="T24" fmla="*/ 42 w 47"/>
                <a:gd name="T25" fmla="*/ 122 h 172"/>
                <a:gd name="T26" fmla="*/ 45 w 47"/>
                <a:gd name="T27" fmla="*/ 108 h 172"/>
                <a:gd name="T28" fmla="*/ 47 w 47"/>
                <a:gd name="T29" fmla="*/ 122 h 172"/>
                <a:gd name="T30" fmla="*/ 44 w 47"/>
                <a:gd name="T31" fmla="*/ 105 h 172"/>
                <a:gd name="T32" fmla="*/ 42 w 47"/>
                <a:gd name="T33" fmla="*/ 90 h 172"/>
                <a:gd name="T34" fmla="*/ 47 w 47"/>
                <a:gd name="T35" fmla="*/ 89 h 172"/>
                <a:gd name="T36" fmla="*/ 44 w 47"/>
                <a:gd name="T37" fmla="*/ 105 h 172"/>
                <a:gd name="T38" fmla="*/ 41 w 47"/>
                <a:gd name="T39" fmla="*/ 80 h 172"/>
                <a:gd name="T40" fmla="*/ 44 w 47"/>
                <a:gd name="T41" fmla="*/ 65 h 172"/>
                <a:gd name="T42" fmla="*/ 47 w 47"/>
                <a:gd name="T43" fmla="*/ 80 h 172"/>
                <a:gd name="T44" fmla="*/ 44 w 47"/>
                <a:gd name="T45" fmla="*/ 61 h 172"/>
                <a:gd name="T46" fmla="*/ 41 w 47"/>
                <a:gd name="T47" fmla="*/ 47 h 172"/>
                <a:gd name="T48" fmla="*/ 46 w 47"/>
                <a:gd name="T49" fmla="*/ 46 h 172"/>
                <a:gd name="T50" fmla="*/ 44 w 47"/>
                <a:gd name="T51" fmla="*/ 61 h 172"/>
                <a:gd name="T52" fmla="*/ 41 w 47"/>
                <a:gd name="T53" fmla="*/ 35 h 172"/>
                <a:gd name="T54" fmla="*/ 43 w 47"/>
                <a:gd name="T55" fmla="*/ 22 h 172"/>
                <a:gd name="T56" fmla="*/ 46 w 47"/>
                <a:gd name="T57" fmla="*/ 35 h 172"/>
                <a:gd name="T58" fmla="*/ 43 w 47"/>
                <a:gd name="T59" fmla="*/ 37 h 172"/>
                <a:gd name="T60" fmla="*/ 40 w 47"/>
                <a:gd name="T61" fmla="*/ 12 h 172"/>
                <a:gd name="T62" fmla="*/ 43 w 47"/>
                <a:gd name="T63" fmla="*/ 0 h 172"/>
                <a:gd name="T64" fmla="*/ 46 w 47"/>
                <a:gd name="T65" fmla="*/ 1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" h="172">
                  <a:moveTo>
                    <a:pt x="3" y="172"/>
                  </a:moveTo>
                  <a:cubicBezTo>
                    <a:pt x="2" y="172"/>
                    <a:pt x="1" y="172"/>
                    <a:pt x="1" y="171"/>
                  </a:cubicBezTo>
                  <a:cubicBezTo>
                    <a:pt x="0" y="170"/>
                    <a:pt x="0" y="168"/>
                    <a:pt x="1" y="167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9" y="158"/>
                    <a:pt x="11" y="158"/>
                    <a:pt x="12" y="159"/>
                  </a:cubicBezTo>
                  <a:cubicBezTo>
                    <a:pt x="13" y="160"/>
                    <a:pt x="13" y="162"/>
                    <a:pt x="12" y="163"/>
                  </a:cubicBezTo>
                  <a:cubicBezTo>
                    <a:pt x="5" y="171"/>
                    <a:pt x="5" y="171"/>
                    <a:pt x="5" y="171"/>
                  </a:cubicBezTo>
                  <a:cubicBezTo>
                    <a:pt x="4" y="171"/>
                    <a:pt x="3" y="172"/>
                    <a:pt x="3" y="172"/>
                  </a:cubicBezTo>
                  <a:close/>
                  <a:moveTo>
                    <a:pt x="17" y="156"/>
                  </a:moveTo>
                  <a:cubicBezTo>
                    <a:pt x="16" y="156"/>
                    <a:pt x="16" y="156"/>
                    <a:pt x="15" y="155"/>
                  </a:cubicBezTo>
                  <a:cubicBezTo>
                    <a:pt x="14" y="154"/>
                    <a:pt x="14" y="153"/>
                    <a:pt x="15" y="151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3" y="142"/>
                    <a:pt x="25" y="142"/>
                    <a:pt x="26" y="143"/>
                  </a:cubicBezTo>
                  <a:cubicBezTo>
                    <a:pt x="27" y="144"/>
                    <a:pt x="27" y="146"/>
                    <a:pt x="26" y="147"/>
                  </a:cubicBezTo>
                  <a:cubicBezTo>
                    <a:pt x="19" y="155"/>
                    <a:pt x="19" y="155"/>
                    <a:pt x="19" y="155"/>
                  </a:cubicBezTo>
                  <a:cubicBezTo>
                    <a:pt x="19" y="156"/>
                    <a:pt x="18" y="156"/>
                    <a:pt x="17" y="156"/>
                  </a:cubicBezTo>
                  <a:close/>
                  <a:moveTo>
                    <a:pt x="32" y="140"/>
                  </a:moveTo>
                  <a:cubicBezTo>
                    <a:pt x="31" y="140"/>
                    <a:pt x="30" y="140"/>
                    <a:pt x="30" y="139"/>
                  </a:cubicBezTo>
                  <a:cubicBezTo>
                    <a:pt x="29" y="138"/>
                    <a:pt x="29" y="137"/>
                    <a:pt x="30" y="13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7"/>
                    <a:pt x="40" y="127"/>
                    <a:pt x="41" y="128"/>
                  </a:cubicBezTo>
                  <a:cubicBezTo>
                    <a:pt x="42" y="129"/>
                    <a:pt x="42" y="130"/>
                    <a:pt x="41" y="13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3" y="140"/>
                    <a:pt x="32" y="140"/>
                    <a:pt x="32" y="140"/>
                  </a:cubicBezTo>
                  <a:close/>
                  <a:moveTo>
                    <a:pt x="45" y="125"/>
                  </a:moveTo>
                  <a:cubicBezTo>
                    <a:pt x="43" y="125"/>
                    <a:pt x="42" y="123"/>
                    <a:pt x="42" y="122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2" y="109"/>
                    <a:pt x="43" y="108"/>
                    <a:pt x="45" y="108"/>
                  </a:cubicBezTo>
                  <a:cubicBezTo>
                    <a:pt x="46" y="108"/>
                    <a:pt x="47" y="109"/>
                    <a:pt x="47" y="110"/>
                  </a:cubicBezTo>
                  <a:cubicBezTo>
                    <a:pt x="47" y="122"/>
                    <a:pt x="47" y="122"/>
                    <a:pt x="47" y="122"/>
                  </a:cubicBezTo>
                  <a:cubicBezTo>
                    <a:pt x="47" y="123"/>
                    <a:pt x="46" y="125"/>
                    <a:pt x="45" y="125"/>
                  </a:cubicBezTo>
                  <a:close/>
                  <a:moveTo>
                    <a:pt x="44" y="105"/>
                  </a:moveTo>
                  <a:cubicBezTo>
                    <a:pt x="43" y="105"/>
                    <a:pt x="42" y="103"/>
                    <a:pt x="42" y="101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2" y="88"/>
                    <a:pt x="43" y="87"/>
                    <a:pt x="44" y="87"/>
                  </a:cubicBezTo>
                  <a:cubicBezTo>
                    <a:pt x="46" y="86"/>
                    <a:pt x="47" y="88"/>
                    <a:pt x="47" y="8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3"/>
                    <a:pt x="46" y="105"/>
                    <a:pt x="44" y="105"/>
                  </a:cubicBezTo>
                  <a:close/>
                  <a:moveTo>
                    <a:pt x="44" y="85"/>
                  </a:moveTo>
                  <a:cubicBezTo>
                    <a:pt x="43" y="85"/>
                    <a:pt x="41" y="82"/>
                    <a:pt x="41" y="8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7"/>
                    <a:pt x="42" y="65"/>
                    <a:pt x="44" y="65"/>
                  </a:cubicBezTo>
                  <a:cubicBezTo>
                    <a:pt x="45" y="65"/>
                    <a:pt x="47" y="66"/>
                    <a:pt x="47" y="68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2"/>
                    <a:pt x="46" y="85"/>
                    <a:pt x="44" y="85"/>
                  </a:cubicBezTo>
                  <a:close/>
                  <a:moveTo>
                    <a:pt x="44" y="61"/>
                  </a:moveTo>
                  <a:cubicBezTo>
                    <a:pt x="42" y="61"/>
                    <a:pt x="41" y="59"/>
                    <a:pt x="41" y="58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5"/>
                    <a:pt x="42" y="44"/>
                    <a:pt x="44" y="44"/>
                  </a:cubicBezTo>
                  <a:cubicBezTo>
                    <a:pt x="45" y="43"/>
                    <a:pt x="46" y="45"/>
                    <a:pt x="46" y="46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9"/>
                    <a:pt x="45" y="61"/>
                    <a:pt x="44" y="61"/>
                  </a:cubicBezTo>
                  <a:close/>
                  <a:moveTo>
                    <a:pt x="43" y="37"/>
                  </a:moveTo>
                  <a:cubicBezTo>
                    <a:pt x="42" y="37"/>
                    <a:pt x="41" y="36"/>
                    <a:pt x="41" y="35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2" y="22"/>
                    <a:pt x="43" y="22"/>
                  </a:cubicBezTo>
                  <a:cubicBezTo>
                    <a:pt x="45" y="22"/>
                    <a:pt x="46" y="23"/>
                    <a:pt x="46" y="2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5" y="37"/>
                    <a:pt x="44" y="37"/>
                  </a:cubicBezTo>
                  <a:lnTo>
                    <a:pt x="43" y="37"/>
                  </a:lnTo>
                  <a:close/>
                  <a:moveTo>
                    <a:pt x="43" y="13"/>
                  </a:moveTo>
                  <a:cubicBezTo>
                    <a:pt x="42" y="13"/>
                    <a:pt x="40" y="14"/>
                    <a:pt x="40" y="1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1" y="0"/>
                    <a:pt x="43" y="0"/>
                  </a:cubicBezTo>
                  <a:cubicBezTo>
                    <a:pt x="44" y="0"/>
                    <a:pt x="46" y="1"/>
                    <a:pt x="46" y="3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3"/>
                    <a:pt x="45" y="13"/>
                    <a:pt x="43" y="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9" name="Freeform 105"/>
            <p:cNvSpPr/>
            <p:nvPr/>
          </p:nvSpPr>
          <p:spPr bwMode="auto">
            <a:xfrm>
              <a:off x="4154332" y="3456715"/>
              <a:ext cx="14138" cy="16158"/>
            </a:xfrm>
            <a:custGeom>
              <a:avLst/>
              <a:gdLst>
                <a:gd name="T0" fmla="*/ 3 w 9"/>
                <a:gd name="T1" fmla="*/ 10 h 10"/>
                <a:gd name="T2" fmla="*/ 1 w 9"/>
                <a:gd name="T3" fmla="*/ 9 h 10"/>
                <a:gd name="T4" fmla="*/ 1 w 9"/>
                <a:gd name="T5" fmla="*/ 5 h 10"/>
                <a:gd name="T6" fmla="*/ 4 w 9"/>
                <a:gd name="T7" fmla="*/ 1 h 10"/>
                <a:gd name="T8" fmla="*/ 8 w 9"/>
                <a:gd name="T9" fmla="*/ 1 h 10"/>
                <a:gd name="T10" fmla="*/ 8 w 9"/>
                <a:gd name="T11" fmla="*/ 5 h 10"/>
                <a:gd name="T12" fmla="*/ 5 w 9"/>
                <a:gd name="T13" fmla="*/ 9 h 10"/>
                <a:gd name="T14" fmla="*/ 3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10"/>
                  </a:moveTo>
                  <a:cubicBezTo>
                    <a:pt x="2" y="10"/>
                    <a:pt x="1" y="9"/>
                    <a:pt x="1" y="9"/>
                  </a:cubicBezTo>
                  <a:cubicBezTo>
                    <a:pt x="0" y="8"/>
                    <a:pt x="0" y="6"/>
                    <a:pt x="1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7" y="0"/>
                    <a:pt x="8" y="1"/>
                  </a:cubicBezTo>
                  <a:cubicBezTo>
                    <a:pt x="9" y="2"/>
                    <a:pt x="9" y="4"/>
                    <a:pt x="8" y="5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3" y="10"/>
                    <a:pt x="3" y="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0" name="Freeform 106"/>
            <p:cNvSpPr/>
            <p:nvPr/>
          </p:nvSpPr>
          <p:spPr bwMode="auto">
            <a:xfrm>
              <a:off x="4238489" y="3372558"/>
              <a:ext cx="17505" cy="6059"/>
            </a:xfrm>
            <a:custGeom>
              <a:avLst/>
              <a:gdLst>
                <a:gd name="T0" fmla="*/ 8 w 11"/>
                <a:gd name="T1" fmla="*/ 4 h 4"/>
                <a:gd name="T2" fmla="*/ 8 w 11"/>
                <a:gd name="T3" fmla="*/ 4 h 4"/>
                <a:gd name="T4" fmla="*/ 3 w 11"/>
                <a:gd name="T5" fmla="*/ 4 h 4"/>
                <a:gd name="T6" fmla="*/ 0 w 11"/>
                <a:gd name="T7" fmla="*/ 2 h 4"/>
                <a:gd name="T8" fmla="*/ 3 w 11"/>
                <a:gd name="T9" fmla="*/ 0 h 4"/>
                <a:gd name="T10" fmla="*/ 3 w 11"/>
                <a:gd name="T11" fmla="*/ 0 h 4"/>
                <a:gd name="T12" fmla="*/ 8 w 11"/>
                <a:gd name="T13" fmla="*/ 0 h 4"/>
                <a:gd name="T14" fmla="*/ 11 w 11"/>
                <a:gd name="T15" fmla="*/ 2 h 4"/>
                <a:gd name="T16" fmla="*/ 8 w 11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0"/>
                    <a:pt x="11" y="2"/>
                  </a:cubicBezTo>
                  <a:cubicBezTo>
                    <a:pt x="11" y="3"/>
                    <a:pt x="10" y="4"/>
                    <a:pt x="8" y="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1" name="Freeform 107"/>
            <p:cNvSpPr>
              <a:spLocks noEditPoints="1"/>
            </p:cNvSpPr>
            <p:nvPr/>
          </p:nvSpPr>
          <p:spPr bwMode="auto">
            <a:xfrm>
              <a:off x="4266093" y="3365826"/>
              <a:ext cx="175046" cy="14138"/>
            </a:xfrm>
            <a:custGeom>
              <a:avLst/>
              <a:gdLst>
                <a:gd name="T0" fmla="*/ 108 w 110"/>
                <a:gd name="T1" fmla="*/ 8 h 9"/>
                <a:gd name="T2" fmla="*/ 107 w 110"/>
                <a:gd name="T3" fmla="*/ 8 h 9"/>
                <a:gd name="T4" fmla="*/ 96 w 110"/>
                <a:gd name="T5" fmla="*/ 9 h 9"/>
                <a:gd name="T6" fmla="*/ 93 w 110"/>
                <a:gd name="T7" fmla="*/ 6 h 9"/>
                <a:gd name="T8" fmla="*/ 96 w 110"/>
                <a:gd name="T9" fmla="*/ 4 h 9"/>
                <a:gd name="T10" fmla="*/ 108 w 110"/>
                <a:gd name="T11" fmla="*/ 4 h 9"/>
                <a:gd name="T12" fmla="*/ 110 w 110"/>
                <a:gd name="T13" fmla="*/ 6 h 9"/>
                <a:gd name="T14" fmla="*/ 108 w 110"/>
                <a:gd name="T15" fmla="*/ 8 h 9"/>
                <a:gd name="T16" fmla="*/ 84 w 110"/>
                <a:gd name="T17" fmla="*/ 8 h 9"/>
                <a:gd name="T18" fmla="*/ 84 w 110"/>
                <a:gd name="T19" fmla="*/ 8 h 9"/>
                <a:gd name="T20" fmla="*/ 73 w 110"/>
                <a:gd name="T21" fmla="*/ 9 h 9"/>
                <a:gd name="T22" fmla="*/ 70 w 110"/>
                <a:gd name="T23" fmla="*/ 4 h 9"/>
                <a:gd name="T24" fmla="*/ 73 w 110"/>
                <a:gd name="T25" fmla="*/ 0 h 9"/>
                <a:gd name="T26" fmla="*/ 73 w 110"/>
                <a:gd name="T27" fmla="*/ 0 h 9"/>
                <a:gd name="T28" fmla="*/ 84 w 110"/>
                <a:gd name="T29" fmla="*/ 2 h 9"/>
                <a:gd name="T30" fmla="*/ 87 w 110"/>
                <a:gd name="T31" fmla="*/ 5 h 9"/>
                <a:gd name="T32" fmla="*/ 84 w 110"/>
                <a:gd name="T33" fmla="*/ 8 h 9"/>
                <a:gd name="T34" fmla="*/ 61 w 110"/>
                <a:gd name="T35" fmla="*/ 8 h 9"/>
                <a:gd name="T36" fmla="*/ 61 w 110"/>
                <a:gd name="T37" fmla="*/ 8 h 9"/>
                <a:gd name="T38" fmla="*/ 49 w 110"/>
                <a:gd name="T39" fmla="*/ 9 h 9"/>
                <a:gd name="T40" fmla="*/ 47 w 110"/>
                <a:gd name="T41" fmla="*/ 4 h 9"/>
                <a:gd name="T42" fmla="*/ 49 w 110"/>
                <a:gd name="T43" fmla="*/ 0 h 9"/>
                <a:gd name="T44" fmla="*/ 49 w 110"/>
                <a:gd name="T45" fmla="*/ 0 h 9"/>
                <a:gd name="T46" fmla="*/ 61 w 110"/>
                <a:gd name="T47" fmla="*/ 2 h 9"/>
                <a:gd name="T48" fmla="*/ 64 w 110"/>
                <a:gd name="T49" fmla="*/ 5 h 9"/>
                <a:gd name="T50" fmla="*/ 61 w 110"/>
                <a:gd name="T51" fmla="*/ 8 h 9"/>
                <a:gd name="T52" fmla="*/ 38 w 110"/>
                <a:gd name="T53" fmla="*/ 8 h 9"/>
                <a:gd name="T54" fmla="*/ 38 w 110"/>
                <a:gd name="T55" fmla="*/ 8 h 9"/>
                <a:gd name="T56" fmla="*/ 26 w 110"/>
                <a:gd name="T57" fmla="*/ 8 h 9"/>
                <a:gd name="T58" fmla="*/ 23 w 110"/>
                <a:gd name="T59" fmla="*/ 4 h 9"/>
                <a:gd name="T60" fmla="*/ 26 w 110"/>
                <a:gd name="T61" fmla="*/ 0 h 9"/>
                <a:gd name="T62" fmla="*/ 26 w 110"/>
                <a:gd name="T63" fmla="*/ 0 h 9"/>
                <a:gd name="T64" fmla="*/ 38 w 110"/>
                <a:gd name="T65" fmla="*/ 2 h 9"/>
                <a:gd name="T66" fmla="*/ 40 w 110"/>
                <a:gd name="T67" fmla="*/ 5 h 9"/>
                <a:gd name="T68" fmla="*/ 38 w 110"/>
                <a:gd name="T69" fmla="*/ 8 h 9"/>
                <a:gd name="T70" fmla="*/ 14 w 110"/>
                <a:gd name="T71" fmla="*/ 8 h 9"/>
                <a:gd name="T72" fmla="*/ 14 w 110"/>
                <a:gd name="T73" fmla="*/ 8 h 9"/>
                <a:gd name="T74" fmla="*/ 3 w 110"/>
                <a:gd name="T75" fmla="*/ 8 h 9"/>
                <a:gd name="T76" fmla="*/ 0 w 110"/>
                <a:gd name="T77" fmla="*/ 4 h 9"/>
                <a:gd name="T78" fmla="*/ 3 w 110"/>
                <a:gd name="T79" fmla="*/ 0 h 9"/>
                <a:gd name="T80" fmla="*/ 3 w 110"/>
                <a:gd name="T81" fmla="*/ 0 h 9"/>
                <a:gd name="T82" fmla="*/ 15 w 110"/>
                <a:gd name="T83" fmla="*/ 2 h 9"/>
                <a:gd name="T84" fmla="*/ 17 w 110"/>
                <a:gd name="T85" fmla="*/ 5 h 9"/>
                <a:gd name="T86" fmla="*/ 14 w 110"/>
                <a:gd name="T8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0" h="9">
                  <a:moveTo>
                    <a:pt x="108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4" y="9"/>
                    <a:pt x="93" y="8"/>
                    <a:pt x="93" y="6"/>
                  </a:cubicBezTo>
                  <a:cubicBezTo>
                    <a:pt x="93" y="5"/>
                    <a:pt x="94" y="4"/>
                    <a:pt x="96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9" y="4"/>
                    <a:pt x="110" y="4"/>
                    <a:pt x="110" y="6"/>
                  </a:cubicBezTo>
                  <a:cubicBezTo>
                    <a:pt x="110" y="8"/>
                    <a:pt x="109" y="8"/>
                    <a:pt x="108" y="8"/>
                  </a:cubicBez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1" y="9"/>
                    <a:pt x="70" y="6"/>
                    <a:pt x="70" y="4"/>
                  </a:cubicBezTo>
                  <a:cubicBezTo>
                    <a:pt x="70" y="3"/>
                    <a:pt x="71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6" y="2"/>
                    <a:pt x="87" y="3"/>
                    <a:pt x="87" y="5"/>
                  </a:cubicBezTo>
                  <a:cubicBezTo>
                    <a:pt x="87" y="6"/>
                    <a:pt x="86" y="8"/>
                    <a:pt x="84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8" y="9"/>
                    <a:pt x="47" y="6"/>
                    <a:pt x="47" y="4"/>
                  </a:cubicBezTo>
                  <a:cubicBezTo>
                    <a:pt x="47" y="3"/>
                    <a:pt x="48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3" y="2"/>
                    <a:pt x="64" y="3"/>
                    <a:pt x="64" y="5"/>
                  </a:cubicBezTo>
                  <a:cubicBezTo>
                    <a:pt x="64" y="6"/>
                    <a:pt x="63" y="8"/>
                    <a:pt x="61" y="8"/>
                  </a:cubicBezTo>
                  <a:close/>
                  <a:moveTo>
                    <a:pt x="38" y="8"/>
                  </a:moveTo>
                  <a:cubicBezTo>
                    <a:pt x="38" y="8"/>
                    <a:pt x="38" y="8"/>
                    <a:pt x="3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3" y="6"/>
                    <a:pt x="23" y="4"/>
                  </a:cubicBezTo>
                  <a:cubicBezTo>
                    <a:pt x="23" y="3"/>
                    <a:pt x="25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9" y="2"/>
                    <a:pt x="40" y="3"/>
                    <a:pt x="40" y="5"/>
                  </a:cubicBezTo>
                  <a:cubicBezTo>
                    <a:pt x="40" y="6"/>
                    <a:pt x="39" y="8"/>
                    <a:pt x="38" y="8"/>
                  </a:cubicBez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7" y="6"/>
                    <a:pt x="16" y="8"/>
                    <a:pt x="14" y="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2" name="Freeform 108"/>
            <p:cNvSpPr/>
            <p:nvPr/>
          </p:nvSpPr>
          <p:spPr bwMode="auto">
            <a:xfrm>
              <a:off x="4450565" y="3372558"/>
              <a:ext cx="17505" cy="7406"/>
            </a:xfrm>
            <a:custGeom>
              <a:avLst/>
              <a:gdLst>
                <a:gd name="T0" fmla="*/ 9 w 11"/>
                <a:gd name="T1" fmla="*/ 4 h 5"/>
                <a:gd name="T2" fmla="*/ 9 w 11"/>
                <a:gd name="T3" fmla="*/ 4 h 5"/>
                <a:gd name="T4" fmla="*/ 3 w 11"/>
                <a:gd name="T5" fmla="*/ 5 h 5"/>
                <a:gd name="T6" fmla="*/ 0 w 11"/>
                <a:gd name="T7" fmla="*/ 2 h 5"/>
                <a:gd name="T8" fmla="*/ 3 w 11"/>
                <a:gd name="T9" fmla="*/ 0 h 5"/>
                <a:gd name="T10" fmla="*/ 3 w 11"/>
                <a:gd name="T11" fmla="*/ 0 h 5"/>
                <a:gd name="T12" fmla="*/ 9 w 11"/>
                <a:gd name="T13" fmla="*/ 0 h 5"/>
                <a:gd name="T14" fmla="*/ 11 w 11"/>
                <a:gd name="T15" fmla="*/ 2 h 5"/>
                <a:gd name="T16" fmla="*/ 9 w 11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2"/>
                  </a:cubicBezTo>
                  <a:cubicBezTo>
                    <a:pt x="11" y="3"/>
                    <a:pt x="10" y="4"/>
                    <a:pt x="9" y="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3" name="Freeform 109"/>
            <p:cNvSpPr>
              <a:spLocks noEditPoints="1"/>
            </p:cNvSpPr>
            <p:nvPr/>
          </p:nvSpPr>
          <p:spPr bwMode="auto">
            <a:xfrm>
              <a:off x="4085660" y="3155770"/>
              <a:ext cx="65306" cy="53860"/>
            </a:xfrm>
            <a:custGeom>
              <a:avLst/>
              <a:gdLst>
                <a:gd name="T0" fmla="*/ 2 w 41"/>
                <a:gd name="T1" fmla="*/ 11 h 34"/>
                <a:gd name="T2" fmla="*/ 21 w 41"/>
                <a:gd name="T3" fmla="*/ 0 h 34"/>
                <a:gd name="T4" fmla="*/ 39 w 41"/>
                <a:gd name="T5" fmla="*/ 11 h 34"/>
                <a:gd name="T6" fmla="*/ 39 w 41"/>
                <a:gd name="T7" fmla="*/ 27 h 34"/>
                <a:gd name="T8" fmla="*/ 41 w 41"/>
                <a:gd name="T9" fmla="*/ 33 h 34"/>
                <a:gd name="T10" fmla="*/ 30 w 41"/>
                <a:gd name="T11" fmla="*/ 33 h 34"/>
                <a:gd name="T12" fmla="*/ 29 w 41"/>
                <a:gd name="T13" fmla="*/ 30 h 34"/>
                <a:gd name="T14" fmla="*/ 14 w 41"/>
                <a:gd name="T15" fmla="*/ 34 h 34"/>
                <a:gd name="T16" fmla="*/ 0 w 41"/>
                <a:gd name="T17" fmla="*/ 24 h 34"/>
                <a:gd name="T18" fmla="*/ 13 w 41"/>
                <a:gd name="T19" fmla="*/ 14 h 34"/>
                <a:gd name="T20" fmla="*/ 24 w 41"/>
                <a:gd name="T21" fmla="*/ 13 h 34"/>
                <a:gd name="T22" fmla="*/ 29 w 41"/>
                <a:gd name="T23" fmla="*/ 10 h 34"/>
                <a:gd name="T24" fmla="*/ 20 w 41"/>
                <a:gd name="T25" fmla="*/ 6 h 34"/>
                <a:gd name="T26" fmla="*/ 12 w 41"/>
                <a:gd name="T27" fmla="*/ 11 h 34"/>
                <a:gd name="T28" fmla="*/ 2 w 41"/>
                <a:gd name="T29" fmla="*/ 11 h 34"/>
                <a:gd name="T30" fmla="*/ 29 w 41"/>
                <a:gd name="T31" fmla="*/ 17 h 34"/>
                <a:gd name="T32" fmla="*/ 23 w 41"/>
                <a:gd name="T33" fmla="*/ 19 h 34"/>
                <a:gd name="T34" fmla="*/ 17 w 41"/>
                <a:gd name="T35" fmla="*/ 19 h 34"/>
                <a:gd name="T36" fmla="*/ 11 w 41"/>
                <a:gd name="T37" fmla="*/ 24 h 34"/>
                <a:gd name="T38" fmla="*/ 18 w 41"/>
                <a:gd name="T39" fmla="*/ 28 h 34"/>
                <a:gd name="T40" fmla="*/ 29 w 41"/>
                <a:gd name="T41" fmla="*/ 20 h 34"/>
                <a:gd name="T42" fmla="*/ 29 w 41"/>
                <a:gd name="T4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4">
                  <a:moveTo>
                    <a:pt x="2" y="11"/>
                  </a:moveTo>
                  <a:cubicBezTo>
                    <a:pt x="3" y="1"/>
                    <a:pt x="12" y="0"/>
                    <a:pt x="21" y="0"/>
                  </a:cubicBezTo>
                  <a:cubicBezTo>
                    <a:pt x="36" y="0"/>
                    <a:pt x="39" y="5"/>
                    <a:pt x="39" y="1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9"/>
                    <a:pt x="40" y="31"/>
                    <a:pt x="41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29" y="31"/>
                    <a:pt x="29" y="30"/>
                  </a:cubicBezTo>
                  <a:cubicBezTo>
                    <a:pt x="26" y="33"/>
                    <a:pt x="19" y="34"/>
                    <a:pt x="14" y="34"/>
                  </a:cubicBezTo>
                  <a:cubicBezTo>
                    <a:pt x="6" y="34"/>
                    <a:pt x="0" y="31"/>
                    <a:pt x="0" y="24"/>
                  </a:cubicBezTo>
                  <a:cubicBezTo>
                    <a:pt x="0" y="16"/>
                    <a:pt x="7" y="14"/>
                    <a:pt x="13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8" y="13"/>
                    <a:pt x="29" y="12"/>
                    <a:pt x="29" y="10"/>
                  </a:cubicBezTo>
                  <a:cubicBezTo>
                    <a:pt x="29" y="7"/>
                    <a:pt x="27" y="6"/>
                    <a:pt x="20" y="6"/>
                  </a:cubicBezTo>
                  <a:cubicBezTo>
                    <a:pt x="16" y="6"/>
                    <a:pt x="14" y="6"/>
                    <a:pt x="12" y="11"/>
                  </a:cubicBezTo>
                  <a:lnTo>
                    <a:pt x="2" y="11"/>
                  </a:lnTo>
                  <a:close/>
                  <a:moveTo>
                    <a:pt x="29" y="17"/>
                  </a:moveTo>
                  <a:cubicBezTo>
                    <a:pt x="27" y="18"/>
                    <a:pt x="25" y="19"/>
                    <a:pt x="23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3" y="20"/>
                    <a:pt x="11" y="21"/>
                    <a:pt x="11" y="24"/>
                  </a:cubicBezTo>
                  <a:cubicBezTo>
                    <a:pt x="11" y="26"/>
                    <a:pt x="14" y="28"/>
                    <a:pt x="18" y="28"/>
                  </a:cubicBezTo>
                  <a:cubicBezTo>
                    <a:pt x="23" y="28"/>
                    <a:pt x="29" y="25"/>
                    <a:pt x="29" y="20"/>
                  </a:cubicBezTo>
                  <a:lnTo>
                    <a:pt x="29" y="1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4" name="Freeform 110"/>
            <p:cNvSpPr>
              <a:spLocks noEditPoints="1"/>
            </p:cNvSpPr>
            <p:nvPr/>
          </p:nvSpPr>
          <p:spPr bwMode="auto">
            <a:xfrm>
              <a:off x="4219638" y="3041317"/>
              <a:ext cx="66652" cy="71365"/>
            </a:xfrm>
            <a:custGeom>
              <a:avLst/>
              <a:gdLst>
                <a:gd name="T0" fmla="*/ 0 w 42"/>
                <a:gd name="T1" fmla="*/ 0 h 45"/>
                <a:gd name="T2" fmla="*/ 11 w 42"/>
                <a:gd name="T3" fmla="*/ 0 h 45"/>
                <a:gd name="T4" fmla="*/ 11 w 42"/>
                <a:gd name="T5" fmla="*/ 15 h 45"/>
                <a:gd name="T6" fmla="*/ 11 w 42"/>
                <a:gd name="T7" fmla="*/ 15 h 45"/>
                <a:gd name="T8" fmla="*/ 24 w 42"/>
                <a:gd name="T9" fmla="*/ 11 h 45"/>
                <a:gd name="T10" fmla="*/ 42 w 42"/>
                <a:gd name="T11" fmla="*/ 28 h 45"/>
                <a:gd name="T12" fmla="*/ 23 w 42"/>
                <a:gd name="T13" fmla="*/ 45 h 45"/>
                <a:gd name="T14" fmla="*/ 11 w 42"/>
                <a:gd name="T15" fmla="*/ 40 h 45"/>
                <a:gd name="T16" fmla="*/ 11 w 42"/>
                <a:gd name="T17" fmla="*/ 40 h 45"/>
                <a:gd name="T18" fmla="*/ 11 w 42"/>
                <a:gd name="T19" fmla="*/ 44 h 45"/>
                <a:gd name="T20" fmla="*/ 0 w 42"/>
                <a:gd name="T21" fmla="*/ 44 h 45"/>
                <a:gd name="T22" fmla="*/ 0 w 42"/>
                <a:gd name="T23" fmla="*/ 0 h 45"/>
                <a:gd name="T24" fmla="*/ 21 w 42"/>
                <a:gd name="T25" fmla="*/ 37 h 45"/>
                <a:gd name="T26" fmla="*/ 31 w 42"/>
                <a:gd name="T27" fmla="*/ 28 h 45"/>
                <a:gd name="T28" fmla="*/ 21 w 42"/>
                <a:gd name="T29" fmla="*/ 18 h 45"/>
                <a:gd name="T30" fmla="*/ 11 w 42"/>
                <a:gd name="T31" fmla="*/ 28 h 45"/>
                <a:gd name="T32" fmla="*/ 21 w 42"/>
                <a:gd name="T33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45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3" y="13"/>
                    <a:pt x="18" y="11"/>
                    <a:pt x="24" y="11"/>
                  </a:cubicBezTo>
                  <a:cubicBezTo>
                    <a:pt x="34" y="11"/>
                    <a:pt x="42" y="17"/>
                    <a:pt x="42" y="28"/>
                  </a:cubicBezTo>
                  <a:cubicBezTo>
                    <a:pt x="42" y="39"/>
                    <a:pt x="33" y="45"/>
                    <a:pt x="23" y="45"/>
                  </a:cubicBezTo>
                  <a:cubicBezTo>
                    <a:pt x="18" y="45"/>
                    <a:pt x="15" y="44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0" y="0"/>
                  </a:lnTo>
                  <a:close/>
                  <a:moveTo>
                    <a:pt x="21" y="37"/>
                  </a:moveTo>
                  <a:cubicBezTo>
                    <a:pt x="26" y="37"/>
                    <a:pt x="31" y="34"/>
                    <a:pt x="31" y="28"/>
                  </a:cubicBezTo>
                  <a:cubicBezTo>
                    <a:pt x="31" y="22"/>
                    <a:pt x="26" y="18"/>
                    <a:pt x="21" y="18"/>
                  </a:cubicBezTo>
                  <a:cubicBezTo>
                    <a:pt x="15" y="18"/>
                    <a:pt x="11" y="22"/>
                    <a:pt x="11" y="28"/>
                  </a:cubicBezTo>
                  <a:cubicBezTo>
                    <a:pt x="11" y="34"/>
                    <a:pt x="15" y="37"/>
                    <a:pt x="21" y="3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5" name="Freeform 111"/>
            <p:cNvSpPr/>
            <p:nvPr/>
          </p:nvSpPr>
          <p:spPr bwMode="auto">
            <a:xfrm>
              <a:off x="4469416" y="3076326"/>
              <a:ext cx="65306" cy="55880"/>
            </a:xfrm>
            <a:custGeom>
              <a:avLst/>
              <a:gdLst>
                <a:gd name="T0" fmla="*/ 30 w 41"/>
                <a:gd name="T1" fmla="*/ 13 h 35"/>
                <a:gd name="T2" fmla="*/ 21 w 41"/>
                <a:gd name="T3" fmla="*/ 8 h 35"/>
                <a:gd name="T4" fmla="*/ 11 w 41"/>
                <a:gd name="T5" fmla="*/ 17 h 35"/>
                <a:gd name="T6" fmla="*/ 21 w 41"/>
                <a:gd name="T7" fmla="*/ 27 h 35"/>
                <a:gd name="T8" fmla="*/ 30 w 41"/>
                <a:gd name="T9" fmla="*/ 21 h 35"/>
                <a:gd name="T10" fmla="*/ 41 w 41"/>
                <a:gd name="T11" fmla="*/ 21 h 35"/>
                <a:gd name="T12" fmla="*/ 20 w 41"/>
                <a:gd name="T13" fmla="*/ 35 h 35"/>
                <a:gd name="T14" fmla="*/ 0 w 41"/>
                <a:gd name="T15" fmla="*/ 17 h 35"/>
                <a:gd name="T16" fmla="*/ 21 w 41"/>
                <a:gd name="T17" fmla="*/ 0 h 35"/>
                <a:gd name="T18" fmla="*/ 41 w 41"/>
                <a:gd name="T19" fmla="*/ 13 h 35"/>
                <a:gd name="T20" fmla="*/ 30 w 41"/>
                <a:gd name="T21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5">
                  <a:moveTo>
                    <a:pt x="30" y="13"/>
                  </a:moveTo>
                  <a:cubicBezTo>
                    <a:pt x="29" y="9"/>
                    <a:pt x="25" y="8"/>
                    <a:pt x="21" y="8"/>
                  </a:cubicBezTo>
                  <a:cubicBezTo>
                    <a:pt x="14" y="8"/>
                    <a:pt x="11" y="11"/>
                    <a:pt x="11" y="17"/>
                  </a:cubicBezTo>
                  <a:cubicBezTo>
                    <a:pt x="11" y="24"/>
                    <a:pt x="14" y="27"/>
                    <a:pt x="21" y="27"/>
                  </a:cubicBezTo>
                  <a:cubicBezTo>
                    <a:pt x="26" y="27"/>
                    <a:pt x="29" y="25"/>
                    <a:pt x="30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9" y="32"/>
                    <a:pt x="31" y="35"/>
                    <a:pt x="20" y="35"/>
                  </a:cubicBezTo>
                  <a:cubicBezTo>
                    <a:pt x="8" y="35"/>
                    <a:pt x="0" y="30"/>
                    <a:pt x="0" y="17"/>
                  </a:cubicBezTo>
                  <a:cubicBezTo>
                    <a:pt x="0" y="5"/>
                    <a:pt x="8" y="0"/>
                    <a:pt x="21" y="0"/>
                  </a:cubicBezTo>
                  <a:cubicBezTo>
                    <a:pt x="29" y="0"/>
                    <a:pt x="39" y="2"/>
                    <a:pt x="41" y="13"/>
                  </a:cubicBezTo>
                  <a:lnTo>
                    <a:pt x="30" y="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11"/>
          <p:cNvGrpSpPr/>
          <p:nvPr/>
        </p:nvGrpSpPr>
        <p:grpSpPr>
          <a:xfrm>
            <a:off x="5001371" y="2202421"/>
            <a:ext cx="654196" cy="763331"/>
            <a:chOff x="4536741" y="1960742"/>
            <a:chExt cx="714324" cy="833490"/>
          </a:xfrm>
        </p:grpSpPr>
        <p:sp>
          <p:nvSpPr>
            <p:cNvPr id="235" name="Freeform 71"/>
            <p:cNvSpPr/>
            <p:nvPr/>
          </p:nvSpPr>
          <p:spPr bwMode="auto">
            <a:xfrm>
              <a:off x="4536741" y="1960742"/>
              <a:ext cx="714324" cy="833490"/>
            </a:xfrm>
            <a:custGeom>
              <a:avLst/>
              <a:gdLst>
                <a:gd name="T0" fmla="*/ 449 w 449"/>
                <a:gd name="T1" fmla="*/ 224 h 524"/>
                <a:gd name="T2" fmla="*/ 225 w 449"/>
                <a:gd name="T3" fmla="*/ 0 h 524"/>
                <a:gd name="T4" fmla="*/ 0 w 449"/>
                <a:gd name="T5" fmla="*/ 224 h 524"/>
                <a:gd name="T6" fmla="*/ 225 w 449"/>
                <a:gd name="T7" fmla="*/ 448 h 524"/>
                <a:gd name="T8" fmla="*/ 235 w 449"/>
                <a:gd name="T9" fmla="*/ 448 h 524"/>
                <a:gd name="T10" fmla="*/ 325 w 449"/>
                <a:gd name="T11" fmla="*/ 524 h 524"/>
                <a:gd name="T12" fmla="*/ 335 w 449"/>
                <a:gd name="T13" fmla="*/ 419 h 524"/>
                <a:gd name="T14" fmla="*/ 449 w 449"/>
                <a:gd name="T15" fmla="*/ 2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9" h="524">
                  <a:moveTo>
                    <a:pt x="449" y="224"/>
                  </a:moveTo>
                  <a:cubicBezTo>
                    <a:pt x="449" y="100"/>
                    <a:pt x="348" y="0"/>
                    <a:pt x="225" y="0"/>
                  </a:cubicBezTo>
                  <a:cubicBezTo>
                    <a:pt x="101" y="0"/>
                    <a:pt x="0" y="100"/>
                    <a:pt x="0" y="224"/>
                  </a:cubicBezTo>
                  <a:cubicBezTo>
                    <a:pt x="0" y="348"/>
                    <a:pt x="101" y="448"/>
                    <a:pt x="225" y="448"/>
                  </a:cubicBezTo>
                  <a:cubicBezTo>
                    <a:pt x="228" y="448"/>
                    <a:pt x="231" y="448"/>
                    <a:pt x="235" y="448"/>
                  </a:cubicBezTo>
                  <a:cubicBezTo>
                    <a:pt x="325" y="524"/>
                    <a:pt x="325" y="524"/>
                    <a:pt x="325" y="524"/>
                  </a:cubicBezTo>
                  <a:cubicBezTo>
                    <a:pt x="335" y="419"/>
                    <a:pt x="335" y="419"/>
                    <a:pt x="335" y="419"/>
                  </a:cubicBezTo>
                  <a:cubicBezTo>
                    <a:pt x="403" y="380"/>
                    <a:pt x="449" y="307"/>
                    <a:pt x="449" y="2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6" name="Freeform 112"/>
            <p:cNvSpPr>
              <a:spLocks noEditPoints="1"/>
            </p:cNvSpPr>
            <p:nvPr/>
          </p:nvSpPr>
          <p:spPr bwMode="auto">
            <a:xfrm>
              <a:off x="4649848" y="2145214"/>
              <a:ext cx="508981" cy="379043"/>
            </a:xfrm>
            <a:custGeom>
              <a:avLst/>
              <a:gdLst>
                <a:gd name="T0" fmla="*/ 318 w 320"/>
                <a:gd name="T1" fmla="*/ 85 h 238"/>
                <a:gd name="T2" fmla="*/ 50 w 320"/>
                <a:gd name="T3" fmla="*/ 237 h 238"/>
                <a:gd name="T4" fmla="*/ 44 w 320"/>
                <a:gd name="T5" fmla="*/ 235 h 238"/>
                <a:gd name="T6" fmla="*/ 1 w 320"/>
                <a:gd name="T7" fmla="*/ 158 h 238"/>
                <a:gd name="T8" fmla="*/ 2 w 320"/>
                <a:gd name="T9" fmla="*/ 153 h 238"/>
                <a:gd name="T10" fmla="*/ 270 w 320"/>
                <a:gd name="T11" fmla="*/ 1 h 238"/>
                <a:gd name="T12" fmla="*/ 276 w 320"/>
                <a:gd name="T13" fmla="*/ 3 h 238"/>
                <a:gd name="T14" fmla="*/ 319 w 320"/>
                <a:gd name="T15" fmla="*/ 80 h 238"/>
                <a:gd name="T16" fmla="*/ 318 w 320"/>
                <a:gd name="T17" fmla="*/ 85 h 238"/>
                <a:gd name="T18" fmla="*/ 49 w 320"/>
                <a:gd name="T19" fmla="*/ 228 h 238"/>
                <a:gd name="T20" fmla="*/ 310 w 320"/>
                <a:gd name="T21" fmla="*/ 80 h 238"/>
                <a:gd name="T22" fmla="*/ 271 w 320"/>
                <a:gd name="T23" fmla="*/ 10 h 238"/>
                <a:gd name="T24" fmla="*/ 10 w 320"/>
                <a:gd name="T25" fmla="*/ 158 h 238"/>
                <a:gd name="T26" fmla="*/ 49 w 320"/>
                <a:gd name="T27" fmla="*/ 2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0" h="238">
                  <a:moveTo>
                    <a:pt x="318" y="85"/>
                  </a:moveTo>
                  <a:cubicBezTo>
                    <a:pt x="50" y="237"/>
                    <a:pt x="50" y="237"/>
                    <a:pt x="50" y="237"/>
                  </a:cubicBezTo>
                  <a:cubicBezTo>
                    <a:pt x="48" y="238"/>
                    <a:pt x="45" y="237"/>
                    <a:pt x="44" y="235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0" y="157"/>
                    <a:pt x="0" y="154"/>
                    <a:pt x="2" y="153"/>
                  </a:cubicBezTo>
                  <a:cubicBezTo>
                    <a:pt x="270" y="1"/>
                    <a:pt x="270" y="1"/>
                    <a:pt x="270" y="1"/>
                  </a:cubicBezTo>
                  <a:cubicBezTo>
                    <a:pt x="272" y="0"/>
                    <a:pt x="275" y="1"/>
                    <a:pt x="276" y="3"/>
                  </a:cubicBezTo>
                  <a:cubicBezTo>
                    <a:pt x="319" y="80"/>
                    <a:pt x="319" y="80"/>
                    <a:pt x="319" y="80"/>
                  </a:cubicBezTo>
                  <a:cubicBezTo>
                    <a:pt x="320" y="81"/>
                    <a:pt x="320" y="84"/>
                    <a:pt x="318" y="85"/>
                  </a:cubicBezTo>
                  <a:close/>
                  <a:moveTo>
                    <a:pt x="49" y="228"/>
                  </a:moveTo>
                  <a:cubicBezTo>
                    <a:pt x="310" y="80"/>
                    <a:pt x="310" y="80"/>
                    <a:pt x="310" y="80"/>
                  </a:cubicBezTo>
                  <a:cubicBezTo>
                    <a:pt x="271" y="10"/>
                    <a:pt x="271" y="10"/>
                    <a:pt x="271" y="10"/>
                  </a:cubicBezTo>
                  <a:cubicBezTo>
                    <a:pt x="10" y="158"/>
                    <a:pt x="10" y="158"/>
                    <a:pt x="10" y="158"/>
                  </a:cubicBezTo>
                  <a:lnTo>
                    <a:pt x="49" y="22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7" name="Freeform 113"/>
            <p:cNvSpPr/>
            <p:nvPr/>
          </p:nvSpPr>
          <p:spPr bwMode="auto">
            <a:xfrm>
              <a:off x="4698996" y="2358636"/>
              <a:ext cx="45781" cy="70019"/>
            </a:xfrm>
            <a:custGeom>
              <a:avLst/>
              <a:gdLst>
                <a:gd name="T0" fmla="*/ 26 w 29"/>
                <a:gd name="T1" fmla="*/ 43 h 44"/>
                <a:gd name="T2" fmla="*/ 21 w 29"/>
                <a:gd name="T3" fmla="*/ 42 h 44"/>
                <a:gd name="T4" fmla="*/ 1 w 29"/>
                <a:gd name="T5" fmla="*/ 7 h 44"/>
                <a:gd name="T6" fmla="*/ 3 w 29"/>
                <a:gd name="T7" fmla="*/ 1 h 44"/>
                <a:gd name="T8" fmla="*/ 8 w 29"/>
                <a:gd name="T9" fmla="*/ 3 h 44"/>
                <a:gd name="T10" fmla="*/ 28 w 29"/>
                <a:gd name="T11" fmla="*/ 38 h 44"/>
                <a:gd name="T12" fmla="*/ 26 w 29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3"/>
                  </a:moveTo>
                  <a:cubicBezTo>
                    <a:pt x="24" y="44"/>
                    <a:pt x="22" y="43"/>
                    <a:pt x="21" y="4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40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8" name="Freeform 114"/>
            <p:cNvSpPr/>
            <p:nvPr/>
          </p:nvSpPr>
          <p:spPr bwMode="auto">
            <a:xfrm>
              <a:off x="4765648" y="2321607"/>
              <a:ext cx="46455" cy="70019"/>
            </a:xfrm>
            <a:custGeom>
              <a:avLst/>
              <a:gdLst>
                <a:gd name="T0" fmla="*/ 26 w 29"/>
                <a:gd name="T1" fmla="*/ 42 h 44"/>
                <a:gd name="T2" fmla="*/ 21 w 29"/>
                <a:gd name="T3" fmla="*/ 41 h 44"/>
                <a:gd name="T4" fmla="*/ 1 w 29"/>
                <a:gd name="T5" fmla="*/ 6 h 44"/>
                <a:gd name="T6" fmla="*/ 2 w 29"/>
                <a:gd name="T7" fmla="*/ 1 h 44"/>
                <a:gd name="T8" fmla="*/ 8 w 29"/>
                <a:gd name="T9" fmla="*/ 2 h 44"/>
                <a:gd name="T10" fmla="*/ 28 w 29"/>
                <a:gd name="T11" fmla="*/ 37 h 44"/>
                <a:gd name="T12" fmla="*/ 26 w 29"/>
                <a:gd name="T13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2"/>
                  </a:moveTo>
                  <a:cubicBezTo>
                    <a:pt x="24" y="44"/>
                    <a:pt x="22" y="43"/>
                    <a:pt x="21" y="4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9"/>
                    <a:pt x="28" y="41"/>
                    <a:pt x="26" y="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9" name="Freeform 115"/>
            <p:cNvSpPr/>
            <p:nvPr/>
          </p:nvSpPr>
          <p:spPr bwMode="auto">
            <a:xfrm>
              <a:off x="4840379" y="2285251"/>
              <a:ext cx="46455" cy="70019"/>
            </a:xfrm>
            <a:custGeom>
              <a:avLst/>
              <a:gdLst>
                <a:gd name="T0" fmla="*/ 26 w 29"/>
                <a:gd name="T1" fmla="*/ 43 h 44"/>
                <a:gd name="T2" fmla="*/ 21 w 29"/>
                <a:gd name="T3" fmla="*/ 42 h 44"/>
                <a:gd name="T4" fmla="*/ 1 w 29"/>
                <a:gd name="T5" fmla="*/ 7 h 44"/>
                <a:gd name="T6" fmla="*/ 3 w 29"/>
                <a:gd name="T7" fmla="*/ 2 h 44"/>
                <a:gd name="T8" fmla="*/ 8 w 29"/>
                <a:gd name="T9" fmla="*/ 3 h 44"/>
                <a:gd name="T10" fmla="*/ 28 w 29"/>
                <a:gd name="T11" fmla="*/ 38 h 44"/>
                <a:gd name="T12" fmla="*/ 26 w 29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3"/>
                  </a:moveTo>
                  <a:cubicBezTo>
                    <a:pt x="24" y="44"/>
                    <a:pt x="22" y="44"/>
                    <a:pt x="21" y="4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40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0" name="Freeform 116"/>
            <p:cNvSpPr/>
            <p:nvPr/>
          </p:nvSpPr>
          <p:spPr bwMode="auto">
            <a:xfrm>
              <a:off x="4732658" y="2339111"/>
              <a:ext cx="55207" cy="87523"/>
            </a:xfrm>
            <a:custGeom>
              <a:avLst/>
              <a:gdLst>
                <a:gd name="T0" fmla="*/ 32 w 35"/>
                <a:gd name="T1" fmla="*/ 54 h 55"/>
                <a:gd name="T2" fmla="*/ 27 w 35"/>
                <a:gd name="T3" fmla="*/ 52 h 55"/>
                <a:gd name="T4" fmla="*/ 1 w 35"/>
                <a:gd name="T5" fmla="*/ 7 h 55"/>
                <a:gd name="T6" fmla="*/ 3 w 35"/>
                <a:gd name="T7" fmla="*/ 1 h 55"/>
                <a:gd name="T8" fmla="*/ 8 w 35"/>
                <a:gd name="T9" fmla="*/ 3 h 55"/>
                <a:gd name="T10" fmla="*/ 34 w 35"/>
                <a:gd name="T11" fmla="*/ 48 h 55"/>
                <a:gd name="T12" fmla="*/ 32 w 35"/>
                <a:gd name="T1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5">
                  <a:moveTo>
                    <a:pt x="32" y="54"/>
                  </a:moveTo>
                  <a:cubicBezTo>
                    <a:pt x="30" y="55"/>
                    <a:pt x="28" y="54"/>
                    <a:pt x="27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50"/>
                    <a:pt x="34" y="53"/>
                    <a:pt x="32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1" name="Freeform 117"/>
            <p:cNvSpPr/>
            <p:nvPr/>
          </p:nvSpPr>
          <p:spPr bwMode="auto">
            <a:xfrm>
              <a:off x="4802677" y="2307468"/>
              <a:ext cx="53860" cy="87523"/>
            </a:xfrm>
            <a:custGeom>
              <a:avLst/>
              <a:gdLst>
                <a:gd name="T0" fmla="*/ 32 w 34"/>
                <a:gd name="T1" fmla="*/ 54 h 55"/>
                <a:gd name="T2" fmla="*/ 26 w 34"/>
                <a:gd name="T3" fmla="*/ 52 h 55"/>
                <a:gd name="T4" fmla="*/ 1 w 34"/>
                <a:gd name="T5" fmla="*/ 7 h 55"/>
                <a:gd name="T6" fmla="*/ 2 w 34"/>
                <a:gd name="T7" fmla="*/ 1 h 55"/>
                <a:gd name="T8" fmla="*/ 8 w 34"/>
                <a:gd name="T9" fmla="*/ 3 h 55"/>
                <a:gd name="T10" fmla="*/ 33 w 34"/>
                <a:gd name="T11" fmla="*/ 48 h 55"/>
                <a:gd name="T12" fmla="*/ 32 w 34"/>
                <a:gd name="T1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55">
                  <a:moveTo>
                    <a:pt x="32" y="54"/>
                  </a:moveTo>
                  <a:cubicBezTo>
                    <a:pt x="30" y="55"/>
                    <a:pt x="27" y="54"/>
                    <a:pt x="26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4" y="50"/>
                    <a:pt x="34" y="52"/>
                    <a:pt x="32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2" name="Freeform 118"/>
            <p:cNvSpPr/>
            <p:nvPr/>
          </p:nvSpPr>
          <p:spPr bwMode="auto">
            <a:xfrm>
              <a:off x="4918477" y="2242163"/>
              <a:ext cx="46455" cy="70019"/>
            </a:xfrm>
            <a:custGeom>
              <a:avLst/>
              <a:gdLst>
                <a:gd name="T0" fmla="*/ 26 w 29"/>
                <a:gd name="T1" fmla="*/ 43 h 44"/>
                <a:gd name="T2" fmla="*/ 21 w 29"/>
                <a:gd name="T3" fmla="*/ 41 h 44"/>
                <a:gd name="T4" fmla="*/ 1 w 29"/>
                <a:gd name="T5" fmla="*/ 6 h 44"/>
                <a:gd name="T6" fmla="*/ 2 w 29"/>
                <a:gd name="T7" fmla="*/ 1 h 44"/>
                <a:gd name="T8" fmla="*/ 8 w 29"/>
                <a:gd name="T9" fmla="*/ 3 h 44"/>
                <a:gd name="T10" fmla="*/ 28 w 29"/>
                <a:gd name="T11" fmla="*/ 37 h 44"/>
                <a:gd name="T12" fmla="*/ 26 w 29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3"/>
                  </a:moveTo>
                  <a:cubicBezTo>
                    <a:pt x="24" y="44"/>
                    <a:pt x="22" y="43"/>
                    <a:pt x="21" y="4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1" y="2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9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3" name="Freeform 119"/>
            <p:cNvSpPr/>
            <p:nvPr/>
          </p:nvSpPr>
          <p:spPr bwMode="auto">
            <a:xfrm>
              <a:off x="4878755" y="2264380"/>
              <a:ext cx="55880" cy="86177"/>
            </a:xfrm>
            <a:custGeom>
              <a:avLst/>
              <a:gdLst>
                <a:gd name="T0" fmla="*/ 33 w 35"/>
                <a:gd name="T1" fmla="*/ 53 h 54"/>
                <a:gd name="T2" fmla="*/ 27 w 35"/>
                <a:gd name="T3" fmla="*/ 51 h 54"/>
                <a:gd name="T4" fmla="*/ 2 w 35"/>
                <a:gd name="T5" fmla="*/ 6 h 54"/>
                <a:gd name="T6" fmla="*/ 3 w 35"/>
                <a:gd name="T7" fmla="*/ 1 h 54"/>
                <a:gd name="T8" fmla="*/ 9 w 35"/>
                <a:gd name="T9" fmla="*/ 2 h 54"/>
                <a:gd name="T10" fmla="*/ 34 w 35"/>
                <a:gd name="T11" fmla="*/ 48 h 54"/>
                <a:gd name="T12" fmla="*/ 33 w 35"/>
                <a:gd name="T1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4">
                  <a:moveTo>
                    <a:pt x="33" y="53"/>
                  </a:moveTo>
                  <a:cubicBezTo>
                    <a:pt x="31" y="54"/>
                    <a:pt x="28" y="53"/>
                    <a:pt x="27" y="51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9"/>
                    <a:pt x="35" y="52"/>
                    <a:pt x="33" y="5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4" name="Freeform 120"/>
            <p:cNvSpPr/>
            <p:nvPr/>
          </p:nvSpPr>
          <p:spPr bwMode="auto">
            <a:xfrm>
              <a:off x="4996574" y="2197728"/>
              <a:ext cx="44435" cy="70019"/>
            </a:xfrm>
            <a:custGeom>
              <a:avLst/>
              <a:gdLst>
                <a:gd name="T0" fmla="*/ 26 w 28"/>
                <a:gd name="T1" fmla="*/ 43 h 44"/>
                <a:gd name="T2" fmla="*/ 20 w 28"/>
                <a:gd name="T3" fmla="*/ 42 h 44"/>
                <a:gd name="T4" fmla="*/ 1 w 28"/>
                <a:gd name="T5" fmla="*/ 7 h 44"/>
                <a:gd name="T6" fmla="*/ 2 w 28"/>
                <a:gd name="T7" fmla="*/ 1 h 44"/>
                <a:gd name="T8" fmla="*/ 8 w 28"/>
                <a:gd name="T9" fmla="*/ 3 h 44"/>
                <a:gd name="T10" fmla="*/ 27 w 28"/>
                <a:gd name="T11" fmla="*/ 38 h 44"/>
                <a:gd name="T12" fmla="*/ 26 w 28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4">
                  <a:moveTo>
                    <a:pt x="26" y="43"/>
                  </a:moveTo>
                  <a:cubicBezTo>
                    <a:pt x="24" y="44"/>
                    <a:pt x="21" y="44"/>
                    <a:pt x="20" y="4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40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5" name="Freeform 121"/>
            <p:cNvSpPr/>
            <p:nvPr/>
          </p:nvSpPr>
          <p:spPr bwMode="auto">
            <a:xfrm>
              <a:off x="4956852" y="2219945"/>
              <a:ext cx="55880" cy="87523"/>
            </a:xfrm>
            <a:custGeom>
              <a:avLst/>
              <a:gdLst>
                <a:gd name="T0" fmla="*/ 32 w 35"/>
                <a:gd name="T1" fmla="*/ 53 h 55"/>
                <a:gd name="T2" fmla="*/ 27 w 35"/>
                <a:gd name="T3" fmla="*/ 52 h 55"/>
                <a:gd name="T4" fmla="*/ 1 w 35"/>
                <a:gd name="T5" fmla="*/ 7 h 55"/>
                <a:gd name="T6" fmla="*/ 3 w 35"/>
                <a:gd name="T7" fmla="*/ 1 h 55"/>
                <a:gd name="T8" fmla="*/ 8 w 35"/>
                <a:gd name="T9" fmla="*/ 3 h 55"/>
                <a:gd name="T10" fmla="*/ 34 w 35"/>
                <a:gd name="T11" fmla="*/ 48 h 55"/>
                <a:gd name="T12" fmla="*/ 32 w 35"/>
                <a:gd name="T13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5">
                  <a:moveTo>
                    <a:pt x="32" y="53"/>
                  </a:moveTo>
                  <a:cubicBezTo>
                    <a:pt x="30" y="55"/>
                    <a:pt x="28" y="54"/>
                    <a:pt x="27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50"/>
                    <a:pt x="34" y="52"/>
                    <a:pt x="32" y="5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6" name="Freeform 122"/>
            <p:cNvSpPr/>
            <p:nvPr/>
          </p:nvSpPr>
          <p:spPr bwMode="auto">
            <a:xfrm>
              <a:off x="5034950" y="2176857"/>
              <a:ext cx="55880" cy="86177"/>
            </a:xfrm>
            <a:custGeom>
              <a:avLst/>
              <a:gdLst>
                <a:gd name="T0" fmla="*/ 32 w 35"/>
                <a:gd name="T1" fmla="*/ 53 h 54"/>
                <a:gd name="T2" fmla="*/ 27 w 35"/>
                <a:gd name="T3" fmla="*/ 51 h 54"/>
                <a:gd name="T4" fmla="*/ 1 w 35"/>
                <a:gd name="T5" fmla="*/ 6 h 54"/>
                <a:gd name="T6" fmla="*/ 3 w 35"/>
                <a:gd name="T7" fmla="*/ 1 h 54"/>
                <a:gd name="T8" fmla="*/ 8 w 35"/>
                <a:gd name="T9" fmla="*/ 2 h 54"/>
                <a:gd name="T10" fmla="*/ 34 w 35"/>
                <a:gd name="T11" fmla="*/ 47 h 54"/>
                <a:gd name="T12" fmla="*/ 32 w 35"/>
                <a:gd name="T1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4">
                  <a:moveTo>
                    <a:pt x="32" y="53"/>
                  </a:moveTo>
                  <a:cubicBezTo>
                    <a:pt x="30" y="54"/>
                    <a:pt x="28" y="53"/>
                    <a:pt x="27" y="5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9"/>
                    <a:pt x="34" y="52"/>
                    <a:pt x="32" y="5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87" name="TextBox 286"/>
          <p:cNvSpPr txBox="1"/>
          <p:nvPr/>
        </p:nvSpPr>
        <p:spPr>
          <a:xfrm>
            <a:off x="8552815" y="2480310"/>
            <a:ext cx="229743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lvl="0"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rPr>
              <a:t>破解难题，变革流程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方正书宋简体" pitchFamily="65" charset="-122"/>
              <a:ea typeface="方正书宋简体" pitchFamily="65" charset="-122"/>
              <a:sym typeface="Arial" panose="020B0604020202020204" pitchFamily="34" charset="0"/>
            </a:endParaRPr>
          </a:p>
        </p:txBody>
      </p:sp>
      <p:grpSp>
        <p:nvGrpSpPr>
          <p:cNvPr id="289" name="Group 288"/>
          <p:cNvGrpSpPr/>
          <p:nvPr/>
        </p:nvGrpSpPr>
        <p:grpSpPr>
          <a:xfrm>
            <a:off x="9508882" y="2112745"/>
            <a:ext cx="254276" cy="253518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290" name="Oval 289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1" name="Freeform 290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8552815" y="3995420"/>
            <a:ext cx="229743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lvl="0"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rPr>
              <a:t>面向未来，以人为本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方正书宋简体" pitchFamily="65" charset="-122"/>
              <a:ea typeface="方正书宋简体" pitchFamily="65" charset="-122"/>
              <a:sym typeface="Arial" panose="020B0604020202020204" pitchFamily="34" charset="0"/>
            </a:endParaRPr>
          </a:p>
        </p:txBody>
      </p:sp>
      <p:grpSp>
        <p:nvGrpSpPr>
          <p:cNvPr id="294" name="Group 293"/>
          <p:cNvGrpSpPr/>
          <p:nvPr/>
        </p:nvGrpSpPr>
        <p:grpSpPr>
          <a:xfrm>
            <a:off x="9574287" y="3639843"/>
            <a:ext cx="254276" cy="253518"/>
            <a:chOff x="2138511" y="2464802"/>
            <a:chExt cx="354012" cy="352956"/>
          </a:xfrm>
          <a:solidFill>
            <a:schemeClr val="tx2"/>
          </a:solidFill>
        </p:grpSpPr>
        <p:sp>
          <p:nvSpPr>
            <p:cNvPr id="295" name="Oval 294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6" name="Freeform 295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4" name="TextBox 291"/>
          <p:cNvSpPr txBox="1"/>
          <p:nvPr/>
        </p:nvSpPr>
        <p:spPr>
          <a:xfrm>
            <a:off x="8552815" y="5321935"/>
            <a:ext cx="229743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lvl="0"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方正书宋简体" pitchFamily="65" charset="-122"/>
                <a:ea typeface="方正书宋简体" pitchFamily="65" charset="-122"/>
                <a:sym typeface="Arial" panose="020B0604020202020204" pitchFamily="34" charset="0"/>
              </a:rPr>
              <a:t>因地制宜，突出特色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方正书宋简体" pitchFamily="65" charset="-122"/>
              <a:ea typeface="方正书宋简体" pitchFamily="65" charset="-122"/>
              <a:sym typeface="Arial" panose="020B0604020202020204" pitchFamily="34" charset="0"/>
            </a:endParaRPr>
          </a:p>
        </p:txBody>
      </p:sp>
      <p:grpSp>
        <p:nvGrpSpPr>
          <p:cNvPr id="25" name="Group 293"/>
          <p:cNvGrpSpPr/>
          <p:nvPr/>
        </p:nvGrpSpPr>
        <p:grpSpPr>
          <a:xfrm>
            <a:off x="9508882" y="4946673"/>
            <a:ext cx="254276" cy="253518"/>
            <a:chOff x="2138511" y="2464802"/>
            <a:chExt cx="354012" cy="35295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6" name="Oval 294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95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p>
              <a:pPr algn="just">
                <a:lnSpc>
                  <a:spcPct val="120000"/>
                </a:lnSpc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32155" y="0"/>
            <a:ext cx="356362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62865"/>
            <a:ext cx="371284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02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整体规划 / 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规划图</a:t>
            </a:r>
            <a:endParaRPr lang="zh-CN" altLang="en-US" sz="18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2025" y="1108710"/>
            <a:ext cx="98869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 smtClean="0">
                <a:latin typeface="方正书宋简体" pitchFamily="65" charset="-122"/>
                <a:ea typeface="方正书宋简体" pitchFamily="65" charset="-122"/>
              </a:rPr>
              <a:t>基于云计算、物联网、大数据、移动互联等先进信息技术，为学校全方位构建</a:t>
            </a:r>
            <a:r>
              <a:rPr lang="zh-CN" altLang="en-US" sz="2400" b="1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</a:rPr>
              <a:t>智慧管理、智慧教学、智慧资源、智慧环境</a:t>
            </a:r>
            <a:r>
              <a:rPr lang="zh-CN" altLang="en-US" sz="2000" dirty="0" smtClean="0">
                <a:latin typeface="方正书宋简体" pitchFamily="65" charset="-122"/>
                <a:ea typeface="方正书宋简体" pitchFamily="65" charset="-122"/>
              </a:rPr>
              <a:t>体系。</a:t>
            </a:r>
            <a:endParaRPr lang="zh-CN" altLang="en-US" sz="2000" dirty="0" smtClean="0">
              <a:latin typeface="方正书宋简体" pitchFamily="65" charset="-122"/>
              <a:ea typeface="方正书宋简体" pitchFamily="65" charset="-122"/>
            </a:endParaRPr>
          </a:p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78180" y="2897062"/>
            <a:ext cx="10626726" cy="2947691"/>
            <a:chOff x="850105" y="2896142"/>
            <a:chExt cx="16851959" cy="4743523"/>
          </a:xfrm>
        </p:grpSpPr>
        <p:sp>
          <p:nvSpPr>
            <p:cNvPr id="40" name="KSO_Shape"/>
            <p:cNvSpPr/>
            <p:nvPr/>
          </p:nvSpPr>
          <p:spPr>
            <a:xfrm>
              <a:off x="12009086" y="4951743"/>
              <a:ext cx="628650" cy="593725"/>
            </a:xfrm>
            <a:prstGeom prst="mathPlus">
              <a:avLst>
                <a:gd name="adj1" fmla="val 9220"/>
              </a:avLst>
            </a:prstGeom>
            <a:solidFill>
              <a:srgbClr val="12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p>
              <a:pPr algn="ctr" defTabSz="876935">
                <a:defRPr/>
              </a:pPr>
              <a:endParaRPr lang="zh-CN" altLang="en-US" sz="1725">
                <a:solidFill>
                  <a:prstClr val="white">
                    <a:lumMod val="95000"/>
                  </a:prstClr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41" name="KSO_Shape"/>
            <p:cNvSpPr/>
            <p:nvPr/>
          </p:nvSpPr>
          <p:spPr>
            <a:xfrm>
              <a:off x="5958813" y="5005631"/>
              <a:ext cx="628650" cy="593725"/>
            </a:xfrm>
            <a:prstGeom prst="mathPlus">
              <a:avLst>
                <a:gd name="adj1" fmla="val 9220"/>
              </a:avLst>
            </a:prstGeom>
            <a:solidFill>
              <a:srgbClr val="12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p>
              <a:pPr algn="ctr" defTabSz="876935">
                <a:defRPr/>
              </a:pPr>
              <a:endParaRPr lang="zh-CN" altLang="en-US" sz="1725">
                <a:solidFill>
                  <a:prstClr val="white">
                    <a:lumMod val="95000"/>
                  </a:prstClr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 rot="20054000">
              <a:off x="13112298" y="2896142"/>
              <a:ext cx="4026177" cy="3709537"/>
              <a:chOff x="3254589" y="1780607"/>
              <a:chExt cx="2731229" cy="2679601"/>
            </a:xfrm>
          </p:grpSpPr>
          <p:sp>
            <p:nvSpPr>
              <p:cNvPr id="48" name="MH_Other_2"/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3254589" y="3279108"/>
                <a:ext cx="1027112" cy="1181100"/>
              </a:xfrm>
              <a:custGeom>
                <a:avLst/>
                <a:gdLst>
                  <a:gd name="connsiteX0" fmla="*/ 0 w 2008628"/>
                  <a:gd name="connsiteY0" fmla="*/ 873753 h 1747506"/>
                  <a:gd name="connsiteX1" fmla="*/ 436877 w 2008628"/>
                  <a:gd name="connsiteY1" fmla="*/ 0 h 1747506"/>
                  <a:gd name="connsiteX2" fmla="*/ 1571752 w 2008628"/>
                  <a:gd name="connsiteY2" fmla="*/ 0 h 1747506"/>
                  <a:gd name="connsiteX3" fmla="*/ 2008628 w 2008628"/>
                  <a:gd name="connsiteY3" fmla="*/ 873753 h 1747506"/>
                  <a:gd name="connsiteX4" fmla="*/ 1571752 w 2008628"/>
                  <a:gd name="connsiteY4" fmla="*/ 1747506 h 1747506"/>
                  <a:gd name="connsiteX5" fmla="*/ 436877 w 2008628"/>
                  <a:gd name="connsiteY5" fmla="*/ 1747506 h 1747506"/>
                  <a:gd name="connsiteX6" fmla="*/ 0 w 2008628"/>
                  <a:gd name="connsiteY6" fmla="*/ 873753 h 174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08628" h="1747506">
                    <a:moveTo>
                      <a:pt x="1004314" y="0"/>
                    </a:moveTo>
                    <a:lnTo>
                      <a:pt x="2008627" y="380083"/>
                    </a:lnTo>
                    <a:lnTo>
                      <a:pt x="2008627" y="1367424"/>
                    </a:lnTo>
                    <a:lnTo>
                      <a:pt x="1004314" y="1747506"/>
                    </a:lnTo>
                    <a:lnTo>
                      <a:pt x="1" y="1367424"/>
                    </a:lnTo>
                    <a:lnTo>
                      <a:pt x="1" y="380083"/>
                    </a:lnTo>
                    <a:lnTo>
                      <a:pt x="1004314" y="0"/>
                    </a:lnTo>
                    <a:close/>
                  </a:path>
                </a:pathLst>
              </a:cu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lvl="0" algn="ctr"/>
                <a:endParaRPr lang="zh-CN" altLang="en-US" sz="14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endParaRPr>
              </a:p>
            </p:txBody>
          </p:sp>
          <p:sp>
            <p:nvSpPr>
              <p:cNvPr id="71" name="MH_Other_5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4957118" y="3203343"/>
                <a:ext cx="1028700" cy="1181100"/>
              </a:xfrm>
              <a:custGeom>
                <a:avLst/>
                <a:gdLst>
                  <a:gd name="connsiteX0" fmla="*/ 0 w 2008628"/>
                  <a:gd name="connsiteY0" fmla="*/ 873753 h 1747506"/>
                  <a:gd name="connsiteX1" fmla="*/ 436877 w 2008628"/>
                  <a:gd name="connsiteY1" fmla="*/ 0 h 1747506"/>
                  <a:gd name="connsiteX2" fmla="*/ 1571752 w 2008628"/>
                  <a:gd name="connsiteY2" fmla="*/ 0 h 1747506"/>
                  <a:gd name="connsiteX3" fmla="*/ 2008628 w 2008628"/>
                  <a:gd name="connsiteY3" fmla="*/ 873753 h 1747506"/>
                  <a:gd name="connsiteX4" fmla="*/ 1571752 w 2008628"/>
                  <a:gd name="connsiteY4" fmla="*/ 1747506 h 1747506"/>
                  <a:gd name="connsiteX5" fmla="*/ 436877 w 2008628"/>
                  <a:gd name="connsiteY5" fmla="*/ 1747506 h 1747506"/>
                  <a:gd name="connsiteX6" fmla="*/ 0 w 2008628"/>
                  <a:gd name="connsiteY6" fmla="*/ 873753 h 174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08628" h="1747506">
                    <a:moveTo>
                      <a:pt x="1004314" y="0"/>
                    </a:moveTo>
                    <a:lnTo>
                      <a:pt x="2008627" y="380083"/>
                    </a:lnTo>
                    <a:lnTo>
                      <a:pt x="2008627" y="1367424"/>
                    </a:lnTo>
                    <a:lnTo>
                      <a:pt x="1004314" y="1747506"/>
                    </a:lnTo>
                    <a:lnTo>
                      <a:pt x="1" y="1367424"/>
                    </a:lnTo>
                    <a:lnTo>
                      <a:pt x="1" y="380083"/>
                    </a:lnTo>
                    <a:lnTo>
                      <a:pt x="1004314" y="0"/>
                    </a:lnTo>
                    <a:close/>
                  </a:path>
                </a:pathLst>
              </a:cu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lvl="0" algn="ctr"/>
                <a:endParaRPr lang="zh-CN" altLang="en-US" sz="14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endParaRPr>
              </a:p>
            </p:txBody>
          </p:sp>
          <p:sp>
            <p:nvSpPr>
              <p:cNvPr id="72" name="MH_Other_6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3924395" y="1780607"/>
                <a:ext cx="1027113" cy="1181100"/>
              </a:xfrm>
              <a:custGeom>
                <a:avLst/>
                <a:gdLst>
                  <a:gd name="connsiteX0" fmla="*/ 0 w 2008628"/>
                  <a:gd name="connsiteY0" fmla="*/ 873753 h 1747506"/>
                  <a:gd name="connsiteX1" fmla="*/ 436877 w 2008628"/>
                  <a:gd name="connsiteY1" fmla="*/ 0 h 1747506"/>
                  <a:gd name="connsiteX2" fmla="*/ 1571752 w 2008628"/>
                  <a:gd name="connsiteY2" fmla="*/ 0 h 1747506"/>
                  <a:gd name="connsiteX3" fmla="*/ 2008628 w 2008628"/>
                  <a:gd name="connsiteY3" fmla="*/ 873753 h 1747506"/>
                  <a:gd name="connsiteX4" fmla="*/ 1571752 w 2008628"/>
                  <a:gd name="connsiteY4" fmla="*/ 1747506 h 1747506"/>
                  <a:gd name="connsiteX5" fmla="*/ 436877 w 2008628"/>
                  <a:gd name="connsiteY5" fmla="*/ 1747506 h 1747506"/>
                  <a:gd name="connsiteX6" fmla="*/ 0 w 2008628"/>
                  <a:gd name="connsiteY6" fmla="*/ 873753 h 174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08628" h="1747506">
                    <a:moveTo>
                      <a:pt x="1004314" y="0"/>
                    </a:moveTo>
                    <a:lnTo>
                      <a:pt x="2008627" y="380083"/>
                    </a:lnTo>
                    <a:lnTo>
                      <a:pt x="2008627" y="1367424"/>
                    </a:lnTo>
                    <a:lnTo>
                      <a:pt x="1004314" y="1747506"/>
                    </a:lnTo>
                    <a:lnTo>
                      <a:pt x="1" y="1367424"/>
                    </a:lnTo>
                    <a:lnTo>
                      <a:pt x="1" y="380083"/>
                    </a:lnTo>
                    <a:lnTo>
                      <a:pt x="1004314" y="0"/>
                    </a:lnTo>
                    <a:close/>
                  </a:path>
                </a:pathLst>
              </a:cu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lvl="0" algn="ctr"/>
                <a:endParaRPr lang="zh-CN" altLang="en-US" sz="14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endParaRPr>
              </a:p>
            </p:txBody>
          </p:sp>
          <p:sp>
            <p:nvSpPr>
              <p:cNvPr id="73" name="MH_Title_1"/>
              <p:cNvSpPr/>
              <p:nvPr>
                <p:custDataLst>
                  <p:tags r:id="rId4"/>
                </p:custDataLst>
              </p:nvPr>
            </p:nvSpPr>
            <p:spPr>
              <a:xfrm>
                <a:off x="4064000" y="2736850"/>
                <a:ext cx="1027113" cy="1181100"/>
              </a:xfrm>
              <a:custGeom>
                <a:avLst/>
                <a:gdLst>
                  <a:gd name="connsiteX0" fmla="*/ 0 w 2008628"/>
                  <a:gd name="connsiteY0" fmla="*/ 873753 h 1747506"/>
                  <a:gd name="connsiteX1" fmla="*/ 436877 w 2008628"/>
                  <a:gd name="connsiteY1" fmla="*/ 0 h 1747506"/>
                  <a:gd name="connsiteX2" fmla="*/ 1571752 w 2008628"/>
                  <a:gd name="connsiteY2" fmla="*/ 0 h 1747506"/>
                  <a:gd name="connsiteX3" fmla="*/ 2008628 w 2008628"/>
                  <a:gd name="connsiteY3" fmla="*/ 873753 h 1747506"/>
                  <a:gd name="connsiteX4" fmla="*/ 1571752 w 2008628"/>
                  <a:gd name="connsiteY4" fmla="*/ 1747506 h 1747506"/>
                  <a:gd name="connsiteX5" fmla="*/ 436877 w 2008628"/>
                  <a:gd name="connsiteY5" fmla="*/ 1747506 h 1747506"/>
                  <a:gd name="connsiteX6" fmla="*/ 0 w 2008628"/>
                  <a:gd name="connsiteY6" fmla="*/ 873753 h 174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08628" h="1747506">
                    <a:moveTo>
                      <a:pt x="1004314" y="0"/>
                    </a:moveTo>
                    <a:lnTo>
                      <a:pt x="2008627" y="380083"/>
                    </a:lnTo>
                    <a:lnTo>
                      <a:pt x="2008627" y="1367424"/>
                    </a:lnTo>
                    <a:lnTo>
                      <a:pt x="1004314" y="1747506"/>
                    </a:lnTo>
                    <a:lnTo>
                      <a:pt x="1" y="1367424"/>
                    </a:lnTo>
                    <a:lnTo>
                      <a:pt x="1" y="380083"/>
                    </a:lnTo>
                    <a:lnTo>
                      <a:pt x="1004314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0" tIns="0" rIns="0" bIns="0" spcCol="1270" anchor="ctr">
                <a:normAutofit/>
              </a:bodyPr>
              <a:p>
                <a:pPr algn="ctr" defTabSz="16002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US" altLang="zh-CN" sz="3200" b="1" dirty="0">
                  <a:solidFill>
                    <a:srgbClr val="FFFFFF"/>
                  </a:solidFill>
                  <a:latin typeface="方正书宋简体" pitchFamily="65" charset="-122"/>
                  <a:ea typeface="方正书宋简体" pitchFamily="65" charset="-122"/>
                </a:endParaRPr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6901822" y="3773072"/>
              <a:ext cx="4849658" cy="3730822"/>
              <a:chOff x="2333976" y="2642871"/>
              <a:chExt cx="4416133" cy="3445360"/>
            </a:xfrm>
          </p:grpSpPr>
          <p:sp>
            <p:nvSpPr>
              <p:cNvPr id="93" name="MH_SubTitle_4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333976" y="2642871"/>
                <a:ext cx="1976990" cy="2041171"/>
              </a:xfrm>
              <a:prstGeom prst="diamond">
                <a:avLst/>
              </a:pr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书宋简体" pitchFamily="65" charset="-122"/>
                    <a:ea typeface="方正书宋简体" pitchFamily="65" charset="-122"/>
                    <a:sym typeface="+mn-ea"/>
                  </a:rPr>
                  <a:t>统一数据中心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endParaRPr>
              </a:p>
            </p:txBody>
          </p:sp>
          <p:sp>
            <p:nvSpPr>
              <p:cNvPr id="94" name="MH_SubTitle_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4697010" y="2823113"/>
                <a:ext cx="2053099" cy="1932648"/>
              </a:xfrm>
              <a:prstGeom prst="diamond">
                <a:avLst/>
              </a:pr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书宋简体" pitchFamily="65" charset="-122"/>
                    <a:ea typeface="方正书宋简体" pitchFamily="65" charset="-122"/>
                    <a:sym typeface="+mn-ea"/>
                  </a:rPr>
                  <a:t>统一身份认证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endParaRPr>
              </a:p>
            </p:txBody>
          </p:sp>
          <p:sp>
            <p:nvSpPr>
              <p:cNvPr id="8" name="MH_SubTitle_4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3578306" y="4131991"/>
                <a:ext cx="1986160" cy="1956240"/>
              </a:xfrm>
              <a:prstGeom prst="diamond">
                <a:avLst/>
              </a:pr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书宋简体" pitchFamily="65" charset="-122"/>
                    <a:ea typeface="方正书宋简体" pitchFamily="65" charset="-122"/>
                    <a:sym typeface="+mn-ea"/>
                  </a:rPr>
                  <a:t>统一信息门户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endParaRPr>
              </a:p>
            </p:txBody>
          </p:sp>
          <p:sp>
            <p:nvSpPr>
              <p:cNvPr id="95" name="MH_Other_2"/>
              <p:cNvSpPr/>
              <p:nvPr>
                <p:custDataLst>
                  <p:tags r:id="rId8"/>
                </p:custDataLst>
              </p:nvPr>
            </p:nvSpPr>
            <p:spPr>
              <a:xfrm>
                <a:off x="3867496" y="3074863"/>
                <a:ext cx="1409620" cy="1429556"/>
              </a:xfrm>
              <a:custGeom>
                <a:avLst/>
                <a:gdLst>
                  <a:gd name="connsiteX0" fmla="*/ 254559 w 509117"/>
                  <a:gd name="connsiteY0" fmla="*/ 0 h 509117"/>
                  <a:gd name="connsiteX1" fmla="*/ 509117 w 509117"/>
                  <a:gd name="connsiteY1" fmla="*/ 254558 h 509117"/>
                  <a:gd name="connsiteX2" fmla="*/ 254559 w 509117"/>
                  <a:gd name="connsiteY2" fmla="*/ 509117 h 509117"/>
                  <a:gd name="connsiteX3" fmla="*/ 0 w 509117"/>
                  <a:gd name="connsiteY3" fmla="*/ 254558 h 509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9117" h="509117">
                    <a:moveTo>
                      <a:pt x="254559" y="0"/>
                    </a:moveTo>
                    <a:lnTo>
                      <a:pt x="509117" y="254558"/>
                    </a:lnTo>
                    <a:lnTo>
                      <a:pt x="254559" y="509117"/>
                    </a:lnTo>
                    <a:lnTo>
                      <a:pt x="0" y="254558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defTabSz="16002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zh-CN" altLang="en-US" sz="2400" b="1" dirty="0">
                    <a:solidFill>
                      <a:srgbClr val="FFFFFF"/>
                    </a:solidFill>
                    <a:latin typeface="方正书宋简体" pitchFamily="65" charset="-122"/>
                    <a:ea typeface="方正书宋简体" pitchFamily="65" charset="-122"/>
                  </a:rPr>
                  <a:t>平台</a:t>
                </a:r>
                <a:endParaRPr lang="zh-CN" altLang="en-US" sz="2400" b="1" dirty="0">
                  <a:solidFill>
                    <a:srgbClr val="FFFFFF"/>
                  </a:solidFill>
                  <a:latin typeface="方正书宋简体" pitchFamily="65" charset="-122"/>
                  <a:ea typeface="方正书宋简体" pitchFamily="65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850105" y="2965320"/>
              <a:ext cx="4775274" cy="4674345"/>
              <a:chOff x="2958568" y="2664253"/>
              <a:chExt cx="2765757" cy="2736004"/>
            </a:xfrm>
          </p:grpSpPr>
          <p:sp>
            <p:nvSpPr>
              <p:cNvPr id="33" name="MH_SubTitle_5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4746090" y="4385865"/>
                <a:ext cx="714190" cy="714190"/>
              </a:xfrm>
              <a:prstGeom prst="ellipse">
                <a:avLst/>
              </a:pr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书宋简体" pitchFamily="65" charset="-122"/>
                    <a:ea typeface="方正书宋简体" pitchFamily="65" charset="-122"/>
                    <a:sym typeface="+mn-ea"/>
                  </a:rPr>
                  <a:t>录播教室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endParaRPr>
              </a:p>
            </p:txBody>
          </p:sp>
          <p:sp>
            <p:nvSpPr>
              <p:cNvPr id="34" name="MH_SubTitle_1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976609" y="2664253"/>
                <a:ext cx="715414" cy="714190"/>
              </a:xfrm>
              <a:prstGeom prst="ellipse">
                <a:avLst/>
              </a:pr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书宋简体" pitchFamily="65" charset="-122"/>
                    <a:ea typeface="方正书宋简体" pitchFamily="65" charset="-122"/>
                    <a:sym typeface="+mn-ea"/>
                  </a:rPr>
                  <a:t>基础设施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endParaRPr>
              </a:p>
            </p:txBody>
          </p:sp>
          <p:sp>
            <p:nvSpPr>
              <p:cNvPr id="35" name="MH_SubTitle_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4716922" y="2932970"/>
                <a:ext cx="714190" cy="714190"/>
              </a:xfrm>
              <a:prstGeom prst="ellipse">
                <a:avLst/>
              </a:pr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书宋简体" pitchFamily="65" charset="-122"/>
                    <a:ea typeface="方正书宋简体" pitchFamily="65" charset="-122"/>
                    <a:sym typeface="+mn-ea"/>
                  </a:rPr>
                  <a:t>VR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endParaRPr>
              </a:p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书宋简体" pitchFamily="65" charset="-122"/>
                    <a:ea typeface="方正书宋简体" pitchFamily="65" charset="-122"/>
                    <a:sym typeface="+mn-ea"/>
                  </a:rPr>
                  <a:t>中心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endParaRPr>
              </a:p>
            </p:txBody>
          </p:sp>
          <p:sp>
            <p:nvSpPr>
              <p:cNvPr id="36" name="MH_SubTitle_3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5010135" y="3671888"/>
                <a:ext cx="714190" cy="714190"/>
              </a:xfrm>
              <a:prstGeom prst="ellipse">
                <a:avLst/>
              </a:pr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书宋简体" pitchFamily="65" charset="-122"/>
                    <a:ea typeface="方正书宋简体" pitchFamily="65" charset="-122"/>
                    <a:sym typeface="+mn-ea"/>
                  </a:rPr>
                  <a:t>智慧教室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endParaRPr>
              </a:p>
            </p:txBody>
          </p:sp>
          <p:sp>
            <p:nvSpPr>
              <p:cNvPr id="37" name="MH_SubTitle_4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2958568" y="3671888"/>
                <a:ext cx="714190" cy="714190"/>
              </a:xfrm>
              <a:prstGeom prst="ellipse">
                <a:avLst/>
              </a:pr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书宋简体" pitchFamily="65" charset="-122"/>
                    <a:ea typeface="方正书宋简体" pitchFamily="65" charset="-122"/>
                    <a:sym typeface="+mn-ea"/>
                  </a:rPr>
                  <a:t>校园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endParaRPr>
              </a:p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书宋简体" pitchFamily="65" charset="-122"/>
                    <a:ea typeface="方正书宋简体" pitchFamily="65" charset="-122"/>
                    <a:sym typeface="+mn-ea"/>
                  </a:rPr>
                  <a:t>一卡通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endParaRPr>
              </a:p>
            </p:txBody>
          </p:sp>
          <p:sp>
            <p:nvSpPr>
              <p:cNvPr id="38" name="MH_SubTitle_5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4017189" y="4686067"/>
                <a:ext cx="714190" cy="714190"/>
              </a:xfrm>
              <a:prstGeom prst="ellipse">
                <a:avLst/>
              </a:pr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书宋简体" pitchFamily="65" charset="-122"/>
                    <a:ea typeface="方正书宋简体" pitchFamily="65" charset="-122"/>
                    <a:sym typeface="+mn-ea"/>
                  </a:rPr>
                  <a:t>多媒体教室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endParaRPr>
              </a:p>
            </p:txBody>
          </p:sp>
          <p:sp>
            <p:nvSpPr>
              <p:cNvPr id="39" name="MH_SubTitle_6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3262419" y="4430464"/>
                <a:ext cx="714190" cy="714190"/>
              </a:xfrm>
              <a:prstGeom prst="ellipse">
                <a:avLst/>
              </a:pr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书宋简体" pitchFamily="65" charset="-122"/>
                    <a:ea typeface="方正书宋简体" pitchFamily="65" charset="-122"/>
                    <a:sym typeface="+mn-ea"/>
                  </a:rPr>
                  <a:t>数字通讯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endParaRPr>
              </a:p>
            </p:txBody>
          </p:sp>
          <p:sp>
            <p:nvSpPr>
              <p:cNvPr id="44" name="MH_SubTitle_7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236805" y="2932827"/>
                <a:ext cx="714190" cy="714190"/>
              </a:xfrm>
              <a:prstGeom prst="ellipse">
                <a:avLst/>
              </a:prstGeom>
              <a:solidFill>
                <a:srgbClr val="42C2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lvl="0" algn="ctr"/>
                <a:r>
                  <a:rPr lang="zh-CN" altLang="en-US" sz="1400" b="1" dirty="0" smtClean="0">
                    <a:solidFill>
                      <a:prstClr val="white"/>
                    </a:solidFill>
                    <a:latin typeface="方正书宋简体" pitchFamily="65" charset="-122"/>
                    <a:ea typeface="方正书宋简体" pitchFamily="65" charset="-122"/>
                    <a:sym typeface="+mn-ea"/>
                  </a:rPr>
                  <a:t>安防监控</a:t>
                </a:r>
                <a:endParaRPr lang="zh-CN" altLang="en-US" sz="14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endParaRPr>
              </a:p>
            </p:txBody>
          </p:sp>
          <p:sp>
            <p:nvSpPr>
              <p:cNvPr id="45" name="MH_Other_1"/>
              <p:cNvSpPr/>
              <p:nvPr>
                <p:custDataLst>
                  <p:tags r:id="rId17"/>
                </p:custDataLst>
              </p:nvPr>
            </p:nvSpPr>
            <p:spPr>
              <a:xfrm>
                <a:off x="3587750" y="3265488"/>
                <a:ext cx="1492250" cy="1492250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defTabSz="876935">
                  <a:defRPr/>
                </a:pPr>
                <a:endParaRPr lang="zh-CN" altLang="en-US" sz="135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</a:endParaRPr>
              </a:p>
            </p:txBody>
          </p:sp>
          <p:sp>
            <p:nvSpPr>
              <p:cNvPr id="46" name="MH_Title_1"/>
              <p:cNvSpPr/>
              <p:nvPr>
                <p:custDataLst>
                  <p:tags r:id="rId18"/>
                </p:custDataLst>
              </p:nvPr>
            </p:nvSpPr>
            <p:spPr>
              <a:xfrm>
                <a:off x="3759243" y="3436959"/>
                <a:ext cx="1147915" cy="114791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>
                  <a:schemeClr val="accent2">
                    <a:lumMod val="60000"/>
                    <a:lumOff val="4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>
                <a:normAutofit/>
              </a:bodyPr>
              <a:p>
                <a:pPr algn="ctr" defTabSz="876935">
                  <a:defRPr/>
                </a:pPr>
                <a:r>
                  <a:rPr lang="zh-CN" altLang="en-US" sz="2400" b="1" dirty="0" smtClean="0">
                    <a:solidFill>
                      <a:srgbClr val="FFFFFF"/>
                    </a:solidFill>
                    <a:latin typeface="方正书宋简体" pitchFamily="65" charset="-122"/>
                    <a:ea typeface="方正书宋简体" pitchFamily="65" charset="-122"/>
                  </a:rPr>
                  <a:t>环境</a:t>
                </a:r>
                <a:endParaRPr lang="zh-CN" altLang="en-US" sz="2400" b="1" dirty="0" smtClean="0">
                  <a:solidFill>
                    <a:srgbClr val="FFFFFF"/>
                  </a:solidFill>
                  <a:latin typeface="方正书宋简体" pitchFamily="65" charset="-122"/>
                  <a:ea typeface="方正书宋简体" pitchFamily="65" charset="-122"/>
                </a:endParaRPr>
              </a:p>
            </p:txBody>
          </p:sp>
        </p:grpSp>
        <p:sp>
          <p:nvSpPr>
            <p:cNvPr id="5" name="TextBox 1"/>
            <p:cNvSpPr txBox="1"/>
            <p:nvPr/>
          </p:nvSpPr>
          <p:spPr>
            <a:xfrm>
              <a:off x="14465867" y="4643770"/>
              <a:ext cx="1462996" cy="740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zh-CN" altLang="en-US" sz="2400" b="1" dirty="0" smtClean="0">
                  <a:solidFill>
                    <a:srgbClr val="FFFFFF"/>
                  </a:solidFill>
                  <a:latin typeface="方正书宋简体" pitchFamily="65" charset="-122"/>
                  <a:ea typeface="方正书宋简体" pitchFamily="65" charset="-122"/>
                </a:rPr>
                <a:t>模块</a:t>
              </a:r>
              <a:endParaRPr lang="zh-CN" altLang="en-US" sz="2400" b="1" dirty="0" smtClean="0">
                <a:solidFill>
                  <a:srgbClr val="FFFFFF"/>
                </a:solidFill>
                <a:latin typeface="方正书宋简体" pitchFamily="65" charset="-122"/>
                <a:ea typeface="方正书宋简体" pitchFamily="65" charset="-122"/>
              </a:endParaRPr>
            </a:p>
          </p:txBody>
        </p:sp>
        <p:sp>
          <p:nvSpPr>
            <p:cNvPr id="6" name="TextBox 2"/>
            <p:cNvSpPr/>
            <p:nvPr/>
          </p:nvSpPr>
          <p:spPr bwMode="auto">
            <a:xfrm>
              <a:off x="13364885" y="3512020"/>
              <a:ext cx="2074329" cy="839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42C2B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lvl="0" algn="ctr"/>
              <a:r>
                <a:rPr lang="zh-CN" altLang="en-US" sz="14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管理</a:t>
              </a:r>
              <a:endParaRPr lang="zh-CN" altLang="en-US" sz="1400" b="1" dirty="0" smtClean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  <a:p>
              <a:pPr lvl="0" algn="ctr"/>
              <a:r>
                <a:rPr lang="zh-CN" altLang="en-US" sz="14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体系</a:t>
              </a:r>
              <a:endParaRPr lang="zh-CN" altLang="en-US" sz="1400" b="1" dirty="0" smtClean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</p:txBody>
        </p:sp>
        <p:sp>
          <p:nvSpPr>
            <p:cNvPr id="47" name="TextBox 46"/>
            <p:cNvSpPr/>
            <p:nvPr/>
          </p:nvSpPr>
          <p:spPr bwMode="auto">
            <a:xfrm>
              <a:off x="13430570" y="5827711"/>
              <a:ext cx="2074329" cy="839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42C2B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lvl="0" algn="ctr"/>
              <a:r>
                <a:rPr lang="zh-CN" altLang="en-US" sz="14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教学</a:t>
              </a:r>
              <a:endParaRPr lang="zh-CN" altLang="en-US" sz="1400" b="1" dirty="0" smtClean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  <a:p>
              <a:pPr lvl="0" algn="ctr"/>
              <a:r>
                <a:rPr lang="zh-CN" altLang="en-US" sz="1400" b="1" dirty="0" smtClean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体系</a:t>
              </a:r>
              <a:endParaRPr lang="zh-CN" altLang="en-US" sz="1400" b="1" dirty="0" smtClean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5627735" y="4547176"/>
              <a:ext cx="2074329" cy="1108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 defTabSz="1600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b="1" dirty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资源</a:t>
              </a:r>
              <a:endParaRPr lang="zh-CN" altLang="en-US" b="1" dirty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  <a:p>
              <a:pPr lvl="0" algn="ctr" defTabSz="1600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b="1" dirty="0">
                  <a:solidFill>
                    <a:prstClr val="white"/>
                  </a:solidFill>
                  <a:latin typeface="方正书宋简体" pitchFamily="65" charset="-122"/>
                  <a:ea typeface="方正书宋简体" pitchFamily="65" charset="-122"/>
                  <a:sym typeface="+mn-ea"/>
                </a:rPr>
                <a:t>体系</a:t>
              </a:r>
              <a:endParaRPr lang="zh-CN" altLang="en-US" b="1" dirty="0">
                <a:solidFill>
                  <a:prstClr val="white"/>
                </a:solidFill>
                <a:latin typeface="方正书宋简体" pitchFamily="65" charset="-122"/>
                <a:ea typeface="方正书宋简体" pitchFamily="65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32155" y="0"/>
            <a:ext cx="3563620" cy="561975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/>
        </p:nvSpPr>
        <p:spPr>
          <a:xfrm>
            <a:off x="862965" y="62865"/>
            <a:ext cx="3712845" cy="436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02</a:t>
            </a:r>
            <a:r>
              <a:rPr lang="en-US" altLang="zh-CN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整体规划 / </a:t>
            </a:r>
            <a:r>
              <a:rPr lang="zh-CN" altLang="en-US" sz="1800" dirty="0">
                <a:solidFill>
                  <a:schemeClr val="bg1"/>
                </a:solidFill>
                <a:latin typeface="方正书宋简体" charset="0"/>
                <a:cs typeface="方正书宋简体" charset="0"/>
              </a:rPr>
              <a:t>整体架构</a:t>
            </a:r>
            <a:endParaRPr lang="zh-CN" altLang="en-US" sz="1800" dirty="0">
              <a:solidFill>
                <a:schemeClr val="bg1"/>
              </a:solidFill>
              <a:latin typeface="方正书宋简体" charset="0"/>
              <a:cs typeface="方正书宋简体" charset="0"/>
            </a:endParaRPr>
          </a:p>
        </p:txBody>
      </p:sp>
      <p:pic>
        <p:nvPicPr>
          <p:cNvPr id="118" name="图片 1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155" y="1083310"/>
            <a:ext cx="9109075" cy="5069205"/>
          </a:xfrm>
          <a:prstGeom prst="rect">
            <a:avLst/>
          </a:prstGeom>
        </p:spPr>
      </p:pic>
      <p:sp>
        <p:nvSpPr>
          <p:cNvPr id="119" name="文本框 118"/>
          <p:cNvSpPr txBox="1"/>
          <p:nvPr/>
        </p:nvSpPr>
        <p:spPr>
          <a:xfrm>
            <a:off x="384810" y="1168400"/>
            <a:ext cx="18846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2"/>
                </a:solidFill>
                <a:latin typeface="方正书宋简体" pitchFamily="65" charset="-122"/>
                <a:ea typeface="方正书宋简体" pitchFamily="65" charset="-122"/>
              </a:rPr>
              <a:t>优化管理流程、创新教学模式、规范科研管理、实现资源共享、科学诊断决策</a:t>
            </a:r>
            <a:r>
              <a:rPr lang="zh-CN" altLang="en-US" sz="1600" dirty="0" smtClean="0">
                <a:latin typeface="方正书宋简体" pitchFamily="65" charset="-122"/>
                <a:ea typeface="方正书宋简体" pitchFamily="65" charset="-122"/>
              </a:rPr>
              <a:t>等，促进信息技术与教育深度融合，完善人才培养模式，实现教育现代化。</a:t>
            </a:r>
            <a:endParaRPr lang="zh-CN" altLang="en-US" sz="1600" dirty="0" smtClean="0">
              <a:latin typeface="方正书宋简体" pitchFamily="65" charset="-122"/>
              <a:ea typeface="方正书宋简体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70703110135"/>
  <p:tag name="MH_LIBRARY" val="GRAPHIC"/>
  <p:tag name="MH_TYPE" val="SubTitle"/>
  <p:tag name="MH_ORDER" val="2"/>
</p:tagLst>
</file>

<file path=ppt/tags/tag10.xml><?xml version="1.0" encoding="utf-8"?>
<p:tagLst xmlns:p="http://schemas.openxmlformats.org/presentationml/2006/main">
  <p:tag name="MH" val="20170901100702"/>
  <p:tag name="MH_LIBRARY" val="GRAPHIC"/>
  <p:tag name="MH_TYPE" val="Title"/>
  <p:tag name="MH_ORDER" val="1"/>
</p:tagLst>
</file>

<file path=ppt/tags/tag11.xml><?xml version="1.0" encoding="utf-8"?>
<p:tagLst xmlns:p="http://schemas.openxmlformats.org/presentationml/2006/main">
  <p:tag name="MH" val="20170901100747"/>
  <p:tag name="MH_LIBRARY" val="GRAPHIC"/>
  <p:tag name="MH_TYPE" val="SubTitle"/>
  <p:tag name="MH_ORDER" val="4"/>
</p:tagLst>
</file>

<file path=ppt/tags/tag12.xml><?xml version="1.0" encoding="utf-8"?>
<p:tagLst xmlns:p="http://schemas.openxmlformats.org/presentationml/2006/main">
  <p:tag name="MH" val="20170901100747"/>
  <p:tag name="MH_LIBRARY" val="GRAPHIC"/>
  <p:tag name="MH_TYPE" val="SubTitle"/>
  <p:tag name="MH_ORDER" val="2"/>
</p:tagLst>
</file>

<file path=ppt/tags/tag13.xml><?xml version="1.0" encoding="utf-8"?>
<p:tagLst xmlns:p="http://schemas.openxmlformats.org/presentationml/2006/main">
  <p:tag name="MH" val="20170901100747"/>
  <p:tag name="MH_LIBRARY" val="GRAPHIC"/>
  <p:tag name="MH_TYPE" val="SubTitle"/>
  <p:tag name="MH_ORDER" val="4"/>
</p:tagLst>
</file>

<file path=ppt/tags/tag14.xml><?xml version="1.0" encoding="utf-8"?>
<p:tagLst xmlns:p="http://schemas.openxmlformats.org/presentationml/2006/main">
  <p:tag name="MH" val="20170901100747"/>
  <p:tag name="MH_LIBRARY" val="GRAPHIC"/>
  <p:tag name="MH_TYPE" val="Other"/>
  <p:tag name="MH_ORDER" val="2"/>
</p:tagLst>
</file>

<file path=ppt/tags/tag15.xml><?xml version="1.0" encoding="utf-8"?>
<p:tagLst xmlns:p="http://schemas.openxmlformats.org/presentationml/2006/main">
  <p:tag name="MH" val="20170901100641"/>
  <p:tag name="MH_LIBRARY" val="GRAPHIC"/>
  <p:tag name="MH_TYPE" val="SubTitle"/>
  <p:tag name="MH_ORDER" val="5"/>
</p:tagLst>
</file>

<file path=ppt/tags/tag16.xml><?xml version="1.0" encoding="utf-8"?>
<p:tagLst xmlns:p="http://schemas.openxmlformats.org/presentationml/2006/main">
  <p:tag name="MH" val="20170901100641"/>
  <p:tag name="MH_LIBRARY" val="GRAPHIC"/>
  <p:tag name="MH_TYPE" val="SubTitle"/>
  <p:tag name="MH_ORDER" val="1"/>
</p:tagLst>
</file>

<file path=ppt/tags/tag17.xml><?xml version="1.0" encoding="utf-8"?>
<p:tagLst xmlns:p="http://schemas.openxmlformats.org/presentationml/2006/main">
  <p:tag name="MH" val="20170901100641"/>
  <p:tag name="MH_LIBRARY" val="GRAPHIC"/>
  <p:tag name="MH_TYPE" val="SubTitle"/>
  <p:tag name="MH_ORDER" val="2"/>
</p:tagLst>
</file>

<file path=ppt/tags/tag18.xml><?xml version="1.0" encoding="utf-8"?>
<p:tagLst xmlns:p="http://schemas.openxmlformats.org/presentationml/2006/main">
  <p:tag name="MH" val="20170901100641"/>
  <p:tag name="MH_LIBRARY" val="GRAPHIC"/>
  <p:tag name="MH_TYPE" val="SubTitle"/>
  <p:tag name="MH_ORDER" val="3"/>
</p:tagLst>
</file>

<file path=ppt/tags/tag19.xml><?xml version="1.0" encoding="utf-8"?>
<p:tagLst xmlns:p="http://schemas.openxmlformats.org/presentationml/2006/main">
  <p:tag name="MH" val="20170901100641"/>
  <p:tag name="MH_LIBRARY" val="GRAPHIC"/>
  <p:tag name="MH_TYPE" val="SubTitle"/>
  <p:tag name="MH_ORDER" val="4"/>
</p:tagLst>
</file>

<file path=ppt/tags/tag2.xml><?xml version="1.0" encoding="utf-8"?>
<p:tagLst xmlns:p="http://schemas.openxmlformats.org/presentationml/2006/main">
  <p:tag name="MH" val="20170703110135"/>
  <p:tag name="MH_LIBRARY" val="GRAPHIC"/>
  <p:tag name="MH_TYPE" val="SubTitle"/>
  <p:tag name="MH_ORDER" val="8"/>
</p:tagLst>
</file>

<file path=ppt/tags/tag20.xml><?xml version="1.0" encoding="utf-8"?>
<p:tagLst xmlns:p="http://schemas.openxmlformats.org/presentationml/2006/main">
  <p:tag name="MH" val="20170901100641"/>
  <p:tag name="MH_LIBRARY" val="GRAPHIC"/>
  <p:tag name="MH_TYPE" val="SubTitle"/>
  <p:tag name="MH_ORDER" val="5"/>
</p:tagLst>
</file>

<file path=ppt/tags/tag21.xml><?xml version="1.0" encoding="utf-8"?>
<p:tagLst xmlns:p="http://schemas.openxmlformats.org/presentationml/2006/main">
  <p:tag name="MH" val="20170901100641"/>
  <p:tag name="MH_LIBRARY" val="GRAPHIC"/>
  <p:tag name="MH_TYPE" val="SubTitle"/>
  <p:tag name="MH_ORDER" val="6"/>
</p:tagLst>
</file>

<file path=ppt/tags/tag22.xml><?xml version="1.0" encoding="utf-8"?>
<p:tagLst xmlns:p="http://schemas.openxmlformats.org/presentationml/2006/main">
  <p:tag name="MH" val="20170901100641"/>
  <p:tag name="MH_LIBRARY" val="GRAPHIC"/>
  <p:tag name="MH_TYPE" val="SubTitle"/>
  <p:tag name="MH_ORDER" val="7"/>
</p:tagLst>
</file>

<file path=ppt/tags/tag23.xml><?xml version="1.0" encoding="utf-8"?>
<p:tagLst xmlns:p="http://schemas.openxmlformats.org/presentationml/2006/main">
  <p:tag name="MH" val="20170901100641"/>
  <p:tag name="MH_LIBRARY" val="GRAPHIC"/>
  <p:tag name="MH_TYPE" val="Other"/>
  <p:tag name="MH_ORDER" val="1"/>
</p:tagLst>
</file>

<file path=ppt/tags/tag24.xml><?xml version="1.0" encoding="utf-8"?>
<p:tagLst xmlns:p="http://schemas.openxmlformats.org/presentationml/2006/main">
  <p:tag name="MH" val="20170901100641"/>
  <p:tag name="MH_LIBRARY" val="GRAPHIC"/>
  <p:tag name="MH_TYPE" val="Title"/>
  <p:tag name="MH_ORDER" val="1"/>
</p:tagLst>
</file>

<file path=ppt/tags/tag25.xml><?xml version="1.0" encoding="utf-8"?>
<p:tagLst xmlns:p="http://schemas.openxmlformats.org/presentationml/2006/main">
  <p:tag name="MH" val="20171102164333"/>
  <p:tag name="MH_LIBRARY" val="GRAPHIC"/>
  <p:tag name="MH_TYPE" val="Other"/>
  <p:tag name="MH_ORDER" val="6"/>
</p:tagLst>
</file>

<file path=ppt/tags/tag26.xml><?xml version="1.0" encoding="utf-8"?>
<p:tagLst xmlns:p="http://schemas.openxmlformats.org/presentationml/2006/main">
  <p:tag name="MH" val="20171102164333"/>
  <p:tag name="MH_LIBRARY" val="GRAPHIC"/>
  <p:tag name="MH_TYPE" val="Other"/>
  <p:tag name="MH_ORDER" val="7"/>
</p:tagLst>
</file>

<file path=ppt/tags/tag27.xml><?xml version="1.0" encoding="utf-8"?>
<p:tagLst xmlns:p="http://schemas.openxmlformats.org/presentationml/2006/main">
  <p:tag name="MH" val="20171102164333"/>
  <p:tag name="MH_LIBRARY" val="GRAPHIC"/>
  <p:tag name="MH_TYPE" val="Other"/>
  <p:tag name="MH_ORDER" val="6"/>
</p:tagLst>
</file>

<file path=ppt/tags/tag28.xml><?xml version="1.0" encoding="utf-8"?>
<p:tagLst xmlns:p="http://schemas.openxmlformats.org/presentationml/2006/main">
  <p:tag name="MH" val="20171102164333"/>
  <p:tag name="MH_LIBRARY" val="GRAPHIC"/>
  <p:tag name="MH_TYPE" val="Other"/>
  <p:tag name="MH_ORDER" val="7"/>
</p:tagLst>
</file>

<file path=ppt/tags/tag29.xml><?xml version="1.0" encoding="utf-8"?>
<p:tagLst xmlns:p="http://schemas.openxmlformats.org/presentationml/2006/main">
  <p:tag name="MH" val="20171102164333"/>
  <p:tag name="MH_LIBRARY" val="GRAPHIC"/>
  <p:tag name="MH_TYPE" val="Other"/>
  <p:tag name="MH_ORDER" val="6"/>
</p:tagLst>
</file>

<file path=ppt/tags/tag3.xml><?xml version="1.0" encoding="utf-8"?>
<p:tagLst xmlns:p="http://schemas.openxmlformats.org/presentationml/2006/main">
  <p:tag name="MH" val="20170703110135"/>
  <p:tag name="MH_LIBRARY" val="GRAPHIC"/>
  <p:tag name="MH_TYPE" val="SubTitle"/>
  <p:tag name="MH_ORDER" val="9"/>
</p:tagLst>
</file>

<file path=ppt/tags/tag30.xml><?xml version="1.0" encoding="utf-8"?>
<p:tagLst xmlns:p="http://schemas.openxmlformats.org/presentationml/2006/main">
  <p:tag name="MH" val="20171102164333"/>
  <p:tag name="MH_LIBRARY" val="GRAPHIC"/>
  <p:tag name="MH_TYPE" val="Other"/>
  <p:tag name="MH_ORDER" val="7"/>
</p:tagLst>
</file>

<file path=ppt/tags/tag31.xml><?xml version="1.0" encoding="utf-8"?>
<p:tagLst xmlns:p="http://schemas.openxmlformats.org/presentationml/2006/main">
  <p:tag name="MH" val="20171102164333"/>
  <p:tag name="MH_LIBRARY" val="GRAPHIC"/>
  <p:tag name="MH_TYPE" val="Other"/>
  <p:tag name="MH_ORDER" val="6"/>
</p:tagLst>
</file>

<file path=ppt/tags/tag32.xml><?xml version="1.0" encoding="utf-8"?>
<p:tagLst xmlns:p="http://schemas.openxmlformats.org/presentationml/2006/main">
  <p:tag name="MH" val="20171102164333"/>
  <p:tag name="MH_LIBRARY" val="GRAPHIC"/>
  <p:tag name="MH_TYPE" val="Other"/>
  <p:tag name="MH_ORDER" val="7"/>
</p:tagLst>
</file>

<file path=ppt/tags/tag33.xml><?xml version="1.0" encoding="utf-8"?>
<p:tagLst xmlns:p="http://schemas.openxmlformats.org/presentationml/2006/main">
  <p:tag name="MH" val="20171102164333"/>
  <p:tag name="MH_LIBRARY" val="GRAPHIC"/>
  <p:tag name="MH_TYPE" val="Other"/>
  <p:tag name="MH_ORDER" val="6"/>
</p:tagLst>
</file>

<file path=ppt/tags/tag34.xml><?xml version="1.0" encoding="utf-8"?>
<p:tagLst xmlns:p="http://schemas.openxmlformats.org/presentationml/2006/main">
  <p:tag name="MH" val="20171102164333"/>
  <p:tag name="MH_LIBRARY" val="GRAPHIC"/>
  <p:tag name="MH_TYPE" val="Other"/>
  <p:tag name="MH_ORDER" val="7"/>
</p:tagLst>
</file>

<file path=ppt/tags/tag35.xml><?xml version="1.0" encoding="utf-8"?>
<p:tagLst xmlns:p="http://schemas.openxmlformats.org/presentationml/2006/main">
  <p:tag name="MH" val="20171102164333"/>
  <p:tag name="MH_LIBRARY" val="GRAPHIC"/>
  <p:tag name="MH_TYPE" val="Other"/>
  <p:tag name="MH_ORDER" val="6"/>
</p:tagLst>
</file>

<file path=ppt/tags/tag36.xml><?xml version="1.0" encoding="utf-8"?>
<p:tagLst xmlns:p="http://schemas.openxmlformats.org/presentationml/2006/main">
  <p:tag name="MH" val="20171102164333"/>
  <p:tag name="MH_LIBRARY" val="GRAPHIC"/>
  <p:tag name="MH_TYPE" val="Other"/>
  <p:tag name="MH_ORDER" val="7"/>
</p:tagLst>
</file>

<file path=ppt/tags/tag37.xml><?xml version="1.0" encoding="utf-8"?>
<p:tagLst xmlns:p="http://schemas.openxmlformats.org/presentationml/2006/main">
  <p:tag name="MH" val="20171219114218"/>
  <p:tag name="MH_LIBRARY" val="GRAPHIC"/>
  <p:tag name="MH_TYPE" val="Other"/>
  <p:tag name="MH_ORDER" val="3"/>
</p:tagLst>
</file>

<file path=ppt/tags/tag38.xml><?xml version="1.0" encoding="utf-8"?>
<p:tagLst xmlns:p="http://schemas.openxmlformats.org/presentationml/2006/main">
  <p:tag name="MH" val="20171219114218"/>
  <p:tag name="MH_LIBRARY" val="GRAPHIC"/>
  <p:tag name="MH_TYPE" val="Other"/>
  <p:tag name="MH_ORDER" val="3"/>
</p:tagLst>
</file>

<file path=ppt/tags/tag39.xml><?xml version="1.0" encoding="utf-8"?>
<p:tagLst xmlns:p="http://schemas.openxmlformats.org/presentationml/2006/main">
  <p:tag name="MH" val="20171219114218"/>
  <p:tag name="MH_LIBRARY" val="GRAPHIC"/>
  <p:tag name="MH_TYPE" val="Other"/>
  <p:tag name="MH_ORDER" val="3"/>
</p:tagLst>
</file>

<file path=ppt/tags/tag4.xml><?xml version="1.0" encoding="utf-8"?>
<p:tagLst xmlns:p="http://schemas.openxmlformats.org/presentationml/2006/main">
  <p:tag name="MH" val="20170703110135"/>
  <p:tag name="MH_LIBRARY" val="GRAPHIC"/>
  <p:tag name="MH_TYPE" val="SubTitle"/>
  <p:tag name="MH_ORDER" val="3"/>
</p:tagLst>
</file>

<file path=ppt/tags/tag40.xml><?xml version="1.0" encoding="utf-8"?>
<p:tagLst xmlns:p="http://schemas.openxmlformats.org/presentationml/2006/main">
  <p:tag name="MH" val="20171219114218"/>
  <p:tag name="MH_LIBRARY" val="GRAPHIC"/>
  <p:tag name="MH_TYPE" val="Other"/>
  <p:tag name="MH_ORDER" val="3"/>
</p:tagLst>
</file>

<file path=ppt/tags/tag41.xml><?xml version="1.0" encoding="utf-8"?>
<p:tagLst xmlns:p="http://schemas.openxmlformats.org/presentationml/2006/main">
  <p:tag name="MH" val="20171219114218"/>
  <p:tag name="MH_LIBRARY" val="GRAPHIC"/>
  <p:tag name="MH_TYPE" val="Other"/>
  <p:tag name="MH_ORDER" val="1"/>
</p:tagLst>
</file>

<file path=ppt/tags/tag42.xml><?xml version="1.0" encoding="utf-8"?>
<p:tagLst xmlns:p="http://schemas.openxmlformats.org/presentationml/2006/main">
  <p:tag name="MH" val="20171219114218"/>
  <p:tag name="MH_LIBRARY" val="GRAPHIC"/>
  <p:tag name="MH_TYPE" val="Other"/>
  <p:tag name="MH_ORDER" val="2"/>
</p:tagLst>
</file>

<file path=ppt/tags/tag43.xml><?xml version="1.0" encoding="utf-8"?>
<p:tagLst xmlns:p="http://schemas.openxmlformats.org/presentationml/2006/main">
  <p:tag name="MH" val="20171219114218"/>
  <p:tag name="MH_LIBRARY" val="GRAPHIC"/>
  <p:tag name="MH_TYPE" val="Other"/>
  <p:tag name="MH_ORDER" val="3"/>
</p:tagLst>
</file>

<file path=ppt/tags/tag44.xml><?xml version="1.0" encoding="utf-8"?>
<p:tagLst xmlns:p="http://schemas.openxmlformats.org/presentationml/2006/main">
  <p:tag name="MH" val="20171219114218"/>
  <p:tag name="MH_LIBRARY" val="GRAPHIC"/>
  <p:tag name="MH_TYPE" val="Other"/>
  <p:tag name="MH_ORDER" val="4"/>
</p:tagLst>
</file>

<file path=ppt/tags/tag45.xml><?xml version="1.0" encoding="utf-8"?>
<p:tagLst xmlns:p="http://schemas.openxmlformats.org/presentationml/2006/main">
  <p:tag name="MH" val="20171219114218"/>
  <p:tag name="MH_LIBRARY" val="GRAPHIC"/>
  <p:tag name="MH_TYPE" val="Other"/>
  <p:tag name="MH_ORDER" val="5"/>
</p:tagLst>
</file>

<file path=ppt/tags/tag46.xml><?xml version="1.0" encoding="utf-8"?>
<p:tagLst xmlns:p="http://schemas.openxmlformats.org/presentationml/2006/main">
  <p:tag name="MH" val="20171219114218"/>
  <p:tag name="MH_LIBRARY" val="GRAPHIC"/>
  <p:tag name="MH_TYPE" val="Other"/>
  <p:tag name="MH_ORDER" val="6"/>
</p:tagLst>
</file>

<file path=ppt/tags/tag47.xml><?xml version="1.0" encoding="utf-8"?>
<p:tagLst xmlns:p="http://schemas.openxmlformats.org/presentationml/2006/main">
  <p:tag name="MH" val="20171219114218"/>
  <p:tag name="MH_LIBRARY" val="GRAPHIC"/>
  <p:tag name="MH_TYPE" val="Other"/>
  <p:tag name="MH_ORDER" val="7"/>
</p:tagLst>
</file>

<file path=ppt/tags/tag48.xml><?xml version="1.0" encoding="utf-8"?>
<p:tagLst xmlns:p="http://schemas.openxmlformats.org/presentationml/2006/main">
  <p:tag name="MH" val="20171219114218"/>
  <p:tag name="MH_LIBRARY" val="GRAPHIC"/>
  <p:tag name="MH_TYPE" val="Other"/>
  <p:tag name="MH_ORDER" val="8"/>
</p:tagLst>
</file>

<file path=ppt/tags/tag49.xml><?xml version="1.0" encoding="utf-8"?>
<p:tagLst xmlns:p="http://schemas.openxmlformats.org/presentationml/2006/main">
  <p:tag name="MH" val="20171219114218"/>
  <p:tag name="MH_LIBRARY" val="GRAPHIC"/>
  <p:tag name="MH_TYPE" val="Other"/>
  <p:tag name="MH_ORDER" val="9"/>
</p:tagLst>
</file>

<file path=ppt/tags/tag5.xml><?xml version="1.0" encoding="utf-8"?>
<p:tagLst xmlns:p="http://schemas.openxmlformats.org/presentationml/2006/main">
  <p:tag name="MH" val="20170703110135"/>
  <p:tag name="MH_LIBRARY" val="GRAPHIC"/>
  <p:tag name="MH_TYPE" val="SubTitle"/>
  <p:tag name="MH_ORDER" val="4"/>
</p:tagLst>
</file>

<file path=ppt/tags/tag50.xml><?xml version="1.0" encoding="utf-8"?>
<p:tagLst xmlns:p="http://schemas.openxmlformats.org/presentationml/2006/main">
  <p:tag name="MH" val="20171219114218"/>
  <p:tag name="MH_LIBRARY" val="GRAPHIC"/>
  <p:tag name="MH_TYPE" val="Other"/>
  <p:tag name="MH_ORDER" val="10"/>
</p:tagLst>
</file>

<file path=ppt/tags/tag51.xml><?xml version="1.0" encoding="utf-8"?>
<p:tagLst xmlns:p="http://schemas.openxmlformats.org/presentationml/2006/main">
  <p:tag name="MH" val="20171219114218"/>
  <p:tag name="MH_LIBRARY" val="GRAPHIC"/>
  <p:tag name="MH_TYPE" val="Other"/>
  <p:tag name="MH_ORDER" val="11"/>
</p:tagLst>
</file>

<file path=ppt/tags/tag52.xml><?xml version="1.0" encoding="utf-8"?>
<p:tagLst xmlns:p="http://schemas.openxmlformats.org/presentationml/2006/main">
  <p:tag name="MH" val="20171219114218"/>
  <p:tag name="MH_LIBRARY" val="GRAPHIC"/>
  <p:tag name="MH_TYPE" val="Other"/>
  <p:tag name="MH_ORDER" val="12"/>
</p:tagLst>
</file>

<file path=ppt/tags/tag53.xml><?xml version="1.0" encoding="utf-8"?>
<p:tagLst xmlns:p="http://schemas.openxmlformats.org/presentationml/2006/main">
  <p:tag name="MH" val="20171219114218"/>
  <p:tag name="MH_LIBRARY" val="GRAPHIC"/>
  <p:tag name="MH_TYPE" val="Other"/>
  <p:tag name="MH_ORDER" val="13"/>
</p:tagLst>
</file>

<file path=ppt/tags/tag54.xml><?xml version="1.0" encoding="utf-8"?>
<p:tagLst xmlns:p="http://schemas.openxmlformats.org/presentationml/2006/main">
  <p:tag name="MH" val="20170704192332"/>
  <p:tag name="MH_LIBRARY" val="GRAPHIC"/>
  <p:tag name="MH_TYPE" val="Other"/>
  <p:tag name="MH_ORDER" val="1"/>
</p:tagLst>
</file>

<file path=ppt/tags/tag55.xml><?xml version="1.0" encoding="utf-8"?>
<p:tagLst xmlns:p="http://schemas.openxmlformats.org/presentationml/2006/main">
  <p:tag name="MH" val="20170704192332"/>
  <p:tag name="MH_LIBRARY" val="GRAPHIC"/>
  <p:tag name="MH_TYPE" val="Other"/>
  <p:tag name="MH_ORDER" val="2"/>
</p:tagLst>
</file>

<file path=ppt/tags/tag56.xml><?xml version="1.0" encoding="utf-8"?>
<p:tagLst xmlns:p="http://schemas.openxmlformats.org/presentationml/2006/main">
  <p:tag name="MH" val="20170704192332"/>
  <p:tag name="MH_LIBRARY" val="GRAPHIC"/>
  <p:tag name="MH_TYPE" val="Other"/>
  <p:tag name="MH_ORDER" val="3"/>
</p:tagLst>
</file>

<file path=ppt/tags/tag57.xml><?xml version="1.0" encoding="utf-8"?>
<p:tagLst xmlns:p="http://schemas.openxmlformats.org/presentationml/2006/main">
  <p:tag name="MH" val="20170704192332"/>
  <p:tag name="MH_LIBRARY" val="GRAPHIC"/>
  <p:tag name="MH_TYPE" val="Other"/>
  <p:tag name="MH_ORDER" val="4"/>
</p:tagLst>
</file>

<file path=ppt/tags/tag58.xml><?xml version="1.0" encoding="utf-8"?>
<p:tagLst xmlns:p="http://schemas.openxmlformats.org/presentationml/2006/main">
  <p:tag name="MH" val="20170704192332"/>
  <p:tag name="MH_LIBRARY" val="GRAPHIC"/>
  <p:tag name="MH_TYPE" val="Other"/>
  <p:tag name="MH_ORDER" val="5"/>
</p:tagLst>
</file>

<file path=ppt/tags/tag59.xml><?xml version="1.0" encoding="utf-8"?>
<p:tagLst xmlns:p="http://schemas.openxmlformats.org/presentationml/2006/main">
  <p:tag name="MH" val="20170704192332"/>
  <p:tag name="MH_LIBRARY" val="GRAPHIC"/>
  <p:tag name="MH_TYPE" val="Other"/>
  <p:tag name="MH_ORDER" val="6"/>
</p:tagLst>
</file>

<file path=ppt/tags/tag6.xml><?xml version="1.0" encoding="utf-8"?>
<p:tagLst xmlns:p="http://schemas.openxmlformats.org/presentationml/2006/main">
  <p:tag name="MH" val="20170703110135"/>
  <p:tag name="MH_LIBRARY" val="GRAPHIC"/>
  <p:tag name="MH_TYPE" val="SubTitle"/>
  <p:tag name="MH_ORDER" val="2"/>
</p:tagLst>
</file>

<file path=ppt/tags/tag60.xml><?xml version="1.0" encoding="utf-8"?>
<p:tagLst xmlns:p="http://schemas.openxmlformats.org/presentationml/2006/main">
  <p:tag name="MH" val="20170704192332"/>
  <p:tag name="MH_LIBRARY" val="GRAPHIC"/>
  <p:tag name="MH_TYPE" val="Other"/>
  <p:tag name="MH_ORDER" val="7"/>
</p:tagLst>
</file>

<file path=ppt/tags/tag61.xml><?xml version="1.0" encoding="utf-8"?>
<p:tagLst xmlns:p="http://schemas.openxmlformats.org/presentationml/2006/main">
  <p:tag name="MH" val="20170704192357"/>
  <p:tag name="MH_LIBRARY" val="GRAPHIC"/>
  <p:tag name="MH_TYPE" val="Other"/>
  <p:tag name="MH_ORDER" val="1"/>
</p:tagLst>
</file>

<file path=ppt/tags/tag62.xml><?xml version="1.0" encoding="utf-8"?>
<p:tagLst xmlns:p="http://schemas.openxmlformats.org/presentationml/2006/main">
  <p:tag name="MH" val="20170704192357"/>
  <p:tag name="MH_LIBRARY" val="GRAPHIC"/>
  <p:tag name="MH_TYPE" val="SubTitle"/>
  <p:tag name="MH_ORDER" val="1"/>
</p:tagLst>
</file>

<file path=ppt/tags/tag63.xml><?xml version="1.0" encoding="utf-8"?>
<p:tagLst xmlns:p="http://schemas.openxmlformats.org/presentationml/2006/main">
  <p:tag name="MH" val="20170704192357"/>
  <p:tag name="MH_LIBRARY" val="GRAPHIC"/>
  <p:tag name="MH_TYPE" val="Other"/>
  <p:tag name="MH_ORDER" val="2"/>
</p:tagLst>
</file>

<file path=ppt/tags/tag64.xml><?xml version="1.0" encoding="utf-8"?>
<p:tagLst xmlns:p="http://schemas.openxmlformats.org/presentationml/2006/main">
  <p:tag name="MH" val="20170704192357"/>
  <p:tag name="MH_LIBRARY" val="GRAPHIC"/>
  <p:tag name="MH_TYPE" val="SubTitle"/>
  <p:tag name="MH_ORDER" val="2"/>
</p:tagLst>
</file>

<file path=ppt/tags/tag65.xml><?xml version="1.0" encoding="utf-8"?>
<p:tagLst xmlns:p="http://schemas.openxmlformats.org/presentationml/2006/main">
  <p:tag name="MH" val="20170704192357"/>
  <p:tag name="MH_LIBRARY" val="GRAPHIC"/>
  <p:tag name="MH_TYPE" val="Other"/>
  <p:tag name="MH_ORDER" val="3"/>
</p:tagLst>
</file>

<file path=ppt/tags/tag66.xml><?xml version="1.0" encoding="utf-8"?>
<p:tagLst xmlns:p="http://schemas.openxmlformats.org/presentationml/2006/main">
  <p:tag name="MH" val="20170704192357"/>
  <p:tag name="MH_LIBRARY" val="GRAPHIC"/>
  <p:tag name="MH_TYPE" val="SubTitle"/>
  <p:tag name="MH_ORDER" val="3"/>
</p:tagLst>
</file>

<file path=ppt/tags/tag67.xml><?xml version="1.0" encoding="utf-8"?>
<p:tagLst xmlns:p="http://schemas.openxmlformats.org/presentationml/2006/main">
  <p:tag name="MH" val="20170704192357"/>
  <p:tag name="MH_LIBRARY" val="GRAPHIC"/>
  <p:tag name="MH_TYPE" val="Other"/>
  <p:tag name="MH_ORDER" val="4"/>
</p:tagLst>
</file>

<file path=ppt/tags/tag68.xml><?xml version="1.0" encoding="utf-8"?>
<p:tagLst xmlns:p="http://schemas.openxmlformats.org/presentationml/2006/main">
  <p:tag name="MH" val="20170704192357"/>
  <p:tag name="MH_LIBRARY" val="GRAPHIC"/>
  <p:tag name="MH_TYPE" val="SubTitle"/>
  <p:tag name="MH_ORDER" val="4"/>
</p:tagLst>
</file>

<file path=ppt/tags/tag69.xml><?xml version="1.0" encoding="utf-8"?>
<p:tagLst xmlns:p="http://schemas.openxmlformats.org/presentationml/2006/main">
  <p:tag name="MH" val="20171109143529"/>
  <p:tag name="MH_LIBRARY" val="GRAPHIC"/>
  <p:tag name="MH_TYPE" val="SubTitle"/>
  <p:tag name="MH_ORDER" val="2"/>
</p:tagLst>
</file>

<file path=ppt/tags/tag7.xml><?xml version="1.0" encoding="utf-8"?>
<p:tagLst xmlns:p="http://schemas.openxmlformats.org/presentationml/2006/main">
  <p:tag name="MH" val="20170901100702"/>
  <p:tag name="MH_LIBRARY" val="GRAPHIC"/>
  <p:tag name="MH_TYPE" val="Other"/>
  <p:tag name="MH_ORDER" val="2"/>
</p:tagLst>
</file>

<file path=ppt/tags/tag70.xml><?xml version="1.0" encoding="utf-8"?>
<p:tagLst xmlns:p="http://schemas.openxmlformats.org/presentationml/2006/main">
  <p:tag name="MH" val="20171109143529"/>
  <p:tag name="MH_LIBRARY" val="GRAPHIC"/>
  <p:tag name="MH_TYPE" val="SubTitle"/>
  <p:tag name="MH_ORDER" val="1"/>
</p:tagLst>
</file>

<file path=ppt/tags/tag71.xml><?xml version="1.0" encoding="utf-8"?>
<p:tagLst xmlns:p="http://schemas.openxmlformats.org/presentationml/2006/main">
  <p:tag name="MH" val="20171109143529"/>
  <p:tag name="MH_LIBRARY" val="GRAPHIC"/>
  <p:tag name="MH_TYPE" val="SubTitle"/>
  <p:tag name="MH_ORDER" val="3"/>
</p:tagLst>
</file>

<file path=ppt/tags/tag72.xml><?xml version="1.0" encoding="utf-8"?>
<p:tagLst xmlns:p="http://schemas.openxmlformats.org/presentationml/2006/main">
  <p:tag name="MH" val="20171109143529"/>
  <p:tag name="MH_LIBRARY" val="GRAPHIC"/>
  <p:tag name="MH_TYPE" val="SubTitle"/>
  <p:tag name="MH_ORDER" val="4"/>
</p:tagLst>
</file>

<file path=ppt/tags/tag73.xml><?xml version="1.0" encoding="utf-8"?>
<p:tagLst xmlns:p="http://schemas.openxmlformats.org/presentationml/2006/main">
  <p:tag name="MH" val="20171109143529"/>
  <p:tag name="MH_LIBRARY" val="GRAPHIC"/>
  <p:tag name="MH_TYPE" val="SubTitle"/>
  <p:tag name="MH_ORDER" val="5"/>
</p:tagLst>
</file>

<file path=ppt/tags/tag74.xml><?xml version="1.0" encoding="utf-8"?>
<p:tagLst xmlns:p="http://schemas.openxmlformats.org/presentationml/2006/main">
  <p:tag name="MH" val="20171109143529"/>
  <p:tag name="MH_LIBRARY" val="GRAPHIC"/>
  <p:tag name="MH_TYPE" val="SubTitle"/>
  <p:tag name="MH_ORDER" val="6"/>
</p:tagLst>
</file>

<file path=ppt/tags/tag75.xml><?xml version="1.0" encoding="utf-8"?>
<p:tagLst xmlns:p="http://schemas.openxmlformats.org/presentationml/2006/main">
  <p:tag name="MH" val="20171109143529"/>
  <p:tag name="MH_LIBRARY" val="GRAPHIC"/>
  <p:tag name="MH_TYPE" val="Other"/>
  <p:tag name="MH_ORDER" val="1"/>
</p:tagLst>
</file>

<file path=ppt/tags/tag76.xml><?xml version="1.0" encoding="utf-8"?>
<p:tagLst xmlns:p="http://schemas.openxmlformats.org/presentationml/2006/main">
  <p:tag name="MH" val="20171109143529"/>
  <p:tag name="MH_LIBRARY" val="GRAPHIC"/>
  <p:tag name="MH_TYPE" val="Other"/>
  <p:tag name="MH_ORDER" val="2"/>
</p:tagLst>
</file>

<file path=ppt/tags/tag77.xml><?xml version="1.0" encoding="utf-8"?>
<p:tagLst xmlns:p="http://schemas.openxmlformats.org/presentationml/2006/main">
  <p:tag name="MH" val="20171109143529"/>
  <p:tag name="MH_LIBRARY" val="GRAPHIC"/>
  <p:tag name="MH_TYPE" val="Other"/>
  <p:tag name="MH_ORDER" val="3"/>
</p:tagLst>
</file>

<file path=ppt/tags/tag78.xml><?xml version="1.0" encoding="utf-8"?>
<p:tagLst xmlns:p="http://schemas.openxmlformats.org/presentationml/2006/main">
  <p:tag name="MH" val="20171109143529"/>
  <p:tag name="MH_LIBRARY" val="GRAPHIC"/>
  <p:tag name="MH_TYPE" val="Other"/>
  <p:tag name="MH_ORDER" val="4"/>
</p:tagLst>
</file>

<file path=ppt/tags/tag79.xml><?xml version="1.0" encoding="utf-8"?>
<p:tagLst xmlns:p="http://schemas.openxmlformats.org/presentationml/2006/main">
  <p:tag name="MH" val="20171109143529"/>
  <p:tag name="MH_LIBRARY" val="GRAPHIC"/>
  <p:tag name="MH_TYPE" val="Other"/>
  <p:tag name="MH_ORDER" val="5"/>
</p:tagLst>
</file>

<file path=ppt/tags/tag8.xml><?xml version="1.0" encoding="utf-8"?>
<p:tagLst xmlns:p="http://schemas.openxmlformats.org/presentationml/2006/main">
  <p:tag name="MH" val="20170901100702"/>
  <p:tag name="MH_LIBRARY" val="GRAPHIC"/>
  <p:tag name="MH_TYPE" val="Other"/>
  <p:tag name="MH_ORDER" val="5"/>
</p:tagLst>
</file>

<file path=ppt/tags/tag80.xml><?xml version="1.0" encoding="utf-8"?>
<p:tagLst xmlns:p="http://schemas.openxmlformats.org/presentationml/2006/main">
  <p:tag name="MH" val="20171109143529"/>
  <p:tag name="MH_LIBRARY" val="GRAPHIC"/>
  <p:tag name="MH_TYPE" val="Other"/>
  <p:tag name="MH_ORDER" val="6"/>
</p:tagLst>
</file>

<file path=ppt/tags/tag81.xml><?xml version="1.0" encoding="utf-8"?>
<p:tagLst xmlns:p="http://schemas.openxmlformats.org/presentationml/2006/main">
  <p:tag name="MH" val="20171109143529"/>
  <p:tag name="MH_LIBRARY" val="GRAPHIC"/>
  <p:tag name="MH_TYPE" val="Other"/>
  <p:tag name="MH_ORDER" val="7"/>
</p:tagLst>
</file>

<file path=ppt/tags/tag82.xml><?xml version="1.0" encoding="utf-8"?>
<p:tagLst xmlns:p="http://schemas.openxmlformats.org/presentationml/2006/main">
  <p:tag name="MH" val="20171109143529"/>
  <p:tag name="MH_LIBRARY" val="GRAPHIC"/>
  <p:tag name="MH_TYPE" val="Other"/>
  <p:tag name="MH_ORDER" val="8"/>
</p:tagLst>
</file>

<file path=ppt/tags/tag83.xml><?xml version="1.0" encoding="utf-8"?>
<p:tagLst xmlns:p="http://schemas.openxmlformats.org/presentationml/2006/main">
  <p:tag name="MH" val="20171109143529"/>
  <p:tag name="MH_LIBRARY" val="GRAPHIC"/>
  <p:tag name="MH_TYPE" val="Other"/>
  <p:tag name="MH_ORDER" val="9"/>
</p:tagLst>
</file>

<file path=ppt/tags/tag84.xml><?xml version="1.0" encoding="utf-8"?>
<p:tagLst xmlns:p="http://schemas.openxmlformats.org/presentationml/2006/main">
  <p:tag name="MH" val="20171109143529"/>
  <p:tag name="MH_LIBRARY" val="GRAPHIC"/>
  <p:tag name="MH_TYPE" val="Other"/>
  <p:tag name="MH_ORDER" val="10"/>
</p:tagLst>
</file>

<file path=ppt/tags/tag85.xml><?xml version="1.0" encoding="utf-8"?>
<p:tagLst xmlns:p="http://schemas.openxmlformats.org/presentationml/2006/main">
  <p:tag name="MH" val="20171109143529"/>
  <p:tag name="MH_LIBRARY" val="GRAPHIC"/>
  <p:tag name="MH_TYPE" val="Other"/>
  <p:tag name="MH_ORDER" val="11"/>
</p:tagLst>
</file>

<file path=ppt/tags/tag86.xml><?xml version="1.0" encoding="utf-8"?>
<p:tagLst xmlns:p="http://schemas.openxmlformats.org/presentationml/2006/main">
  <p:tag name="MH" val="20171109143529"/>
  <p:tag name="MH_LIBRARY" val="GRAPHIC"/>
  <p:tag name="MH_TYPE" val="Other"/>
  <p:tag name="MH_ORDER" val="12"/>
</p:tagLst>
</file>

<file path=ppt/tags/tag87.xml><?xml version="1.0" encoding="utf-8"?>
<p:tagLst xmlns:p="http://schemas.openxmlformats.org/presentationml/2006/main">
  <p:tag name="MH" val="20171109143529"/>
  <p:tag name="MH_LIBRARY" val="GRAPHIC"/>
  <p:tag name="MH_TYPE" val="Other"/>
  <p:tag name="MH_ORDER" val="13"/>
</p:tagLst>
</file>

<file path=ppt/tags/tag88.xml><?xml version="1.0" encoding="utf-8"?>
<p:tagLst xmlns:p="http://schemas.openxmlformats.org/presentationml/2006/main">
  <p:tag name="MH" val="20171109143529"/>
  <p:tag name="MH_LIBRARY" val="GRAPHIC"/>
  <p:tag name="MH_TYPE" val="Other"/>
  <p:tag name="MH_ORDER" val="14"/>
</p:tagLst>
</file>

<file path=ppt/tags/tag89.xml><?xml version="1.0" encoding="utf-8"?>
<p:tagLst xmlns:p="http://schemas.openxmlformats.org/presentationml/2006/main">
  <p:tag name="MH" val="20171109143529"/>
  <p:tag name="MH_LIBRARY" val="GRAPHIC"/>
  <p:tag name="MH_TYPE" val="Other"/>
  <p:tag name="MH_ORDER" val="15"/>
</p:tagLst>
</file>

<file path=ppt/tags/tag9.xml><?xml version="1.0" encoding="utf-8"?>
<p:tagLst xmlns:p="http://schemas.openxmlformats.org/presentationml/2006/main">
  <p:tag name="MH" val="20170901100702"/>
  <p:tag name="MH_LIBRARY" val="GRAPHIC"/>
  <p:tag name="MH_TYPE" val="Other"/>
  <p:tag name="MH_ORDER" val="6"/>
</p:tagLst>
</file>

<file path=ppt/tags/tag90.xml><?xml version="1.0" encoding="utf-8"?>
<p:tagLst xmlns:p="http://schemas.openxmlformats.org/presentationml/2006/main">
  <p:tag name="MH" val="20171109143529"/>
  <p:tag name="MH_LIBRARY" val="GRAPHIC"/>
  <p:tag name="MH_TYPE" val="Other"/>
  <p:tag name="MH_ORDER" val="16"/>
</p:tagLst>
</file>

<file path=ppt/tags/tag91.xml><?xml version="1.0" encoding="utf-8"?>
<p:tagLst xmlns:p="http://schemas.openxmlformats.org/presentationml/2006/main">
  <p:tag name="MH" val="20171109143529"/>
  <p:tag name="MH_LIBRARY" val="GRAPHIC"/>
  <p:tag name="MH_TYPE" val="Other"/>
  <p:tag name="MH_ORDER" val="17"/>
</p:tagLst>
</file>

<file path=ppt/tags/tag92.xml><?xml version="1.0" encoding="utf-8"?>
<p:tagLst xmlns:p="http://schemas.openxmlformats.org/presentationml/2006/main">
  <p:tag name="MH" val="20171109143529"/>
  <p:tag name="MH_LIBRARY" val="GRAPHIC"/>
  <p:tag name="MH_TYPE" val="Other"/>
  <p:tag name="MH_ORDER" val="18"/>
</p:tagLst>
</file>

<file path=ppt/tags/tag93.xml><?xml version="1.0" encoding="utf-8"?>
<p:tagLst xmlns:p="http://schemas.openxmlformats.org/presentationml/2006/main">
  <p:tag name="MH" val="20150826165332"/>
  <p:tag name="MH_LIBRARY" val="GRAPHIC"/>
  <p:tag name="MH_TYPE" val="Text"/>
  <p:tag name="MH_ORDER" val="2"/>
</p:tagLst>
</file>

<file path=ppt/tags/tag94.xml><?xml version="1.0" encoding="utf-8"?>
<p:tagLst xmlns:p="http://schemas.openxmlformats.org/presentationml/2006/main">
  <p:tag name="MH" val="20150826165332"/>
  <p:tag name="MH_LIBRARY" val="GRAPHIC"/>
  <p:tag name="MH_TYPE" val="Text"/>
  <p:tag name="MH_ORDER" val="3"/>
</p:tagLst>
</file>

<file path=ppt/tags/tag95.xml><?xml version="1.0" encoding="utf-8"?>
<p:tagLst xmlns:p="http://schemas.openxmlformats.org/presentationml/2006/main">
  <p:tag name="MH" val="20150826165332"/>
  <p:tag name="MH_LIBRARY" val="GRAPHIC"/>
  <p:tag name="MH_TYPE" val="Text"/>
  <p:tag name="MH_ORDER" val="1"/>
</p:tagLst>
</file>

<file path=ppt/tags/tag96.xml><?xml version="1.0" encoding="utf-8"?>
<p:tagLst xmlns:p="http://schemas.openxmlformats.org/presentationml/2006/main">
  <p:tag name="MH" val="20150826165332"/>
  <p:tag name="MH_LIBRARY" val="GRAPHIC"/>
  <p:tag name="MH_TYPE" val="Text"/>
  <p:tag name="MH_ORDER" val="1"/>
</p:tagLst>
</file>

<file path=ppt/tags/tag97.xml><?xml version="1.0" encoding="utf-8"?>
<p:tagLst xmlns:p="http://schemas.openxmlformats.org/presentationml/2006/main">
  <p:tag name="MH" val="20150826165332"/>
  <p:tag name="MH_LIBRARY" val="GRAPHIC"/>
  <p:tag name="MH_TYPE" val="Text"/>
  <p:tag name="MH_ORDER" val="1"/>
</p:tagLst>
</file>

<file path=ppt/tags/tag98.xml><?xml version="1.0" encoding="utf-8"?>
<p:tagLst xmlns:p="http://schemas.openxmlformats.org/presentationml/2006/main">
  <p:tag name="MH" val="20150826165332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9538</Words>
  <Application>WPS 演示</Application>
  <PresentationFormat>自定义</PresentationFormat>
  <Paragraphs>1413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87" baseType="lpstr">
      <vt:lpstr>Arial</vt:lpstr>
      <vt:lpstr>宋体</vt:lpstr>
      <vt:lpstr>Wingdings</vt:lpstr>
      <vt:lpstr>微软雅黑</vt:lpstr>
      <vt:lpstr>Arial Black</vt:lpstr>
      <vt:lpstr>方正书宋简体</vt:lpstr>
      <vt:lpstr>方正书宋简体</vt:lpstr>
      <vt:lpstr>Segoe UI Semibold</vt:lpstr>
      <vt:lpstr>Calibri</vt:lpstr>
      <vt:lpstr>Wingdings</vt:lpstr>
      <vt:lpstr>Verdana</vt:lpstr>
      <vt:lpstr>Gulim</vt:lpstr>
      <vt:lpstr>Lato</vt:lpstr>
      <vt:lpstr>Arial Unicode MS</vt:lpstr>
      <vt:lpstr>等线</vt:lpstr>
      <vt:lpstr>Microsoft YaHei UI</vt:lpstr>
      <vt:lpstr>Neris Thin</vt:lpstr>
      <vt:lpstr>等线</vt:lpstr>
      <vt:lpstr>Gill Sans</vt:lpstr>
      <vt:lpstr>Arial</vt:lpstr>
      <vt:lpstr>Montserrat</vt:lpstr>
      <vt:lpstr>方正正黑简体</vt:lpstr>
      <vt:lpstr>Segoe UI Semilight</vt:lpstr>
      <vt:lpstr>Calibri Light</vt:lpstr>
      <vt:lpstr>Segoe UI Black</vt:lpstr>
      <vt:lpstr>Segoe UI</vt:lpstr>
      <vt:lpstr>迷你简准圆</vt:lpstr>
      <vt:lpstr>Helvetica Light</vt:lpstr>
      <vt:lpstr>微软雅黑</vt:lpstr>
      <vt:lpstr>Arial Narrow</vt:lpstr>
      <vt:lpstr>Calibri</vt:lpstr>
      <vt:lpstr>方正书宋简体</vt:lpstr>
      <vt:lpstr>Segoe Print</vt:lpstr>
      <vt:lpstr>Gill Sans MT</vt:lpstr>
      <vt:lpstr>PMingLiU-ExtB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叶怡琼</dc:creator>
  <cp:lastModifiedBy>紫陌@霞</cp:lastModifiedBy>
  <cp:revision>351</cp:revision>
  <dcterms:created xsi:type="dcterms:W3CDTF">2016-11-24T06:40:00Z</dcterms:created>
  <dcterms:modified xsi:type="dcterms:W3CDTF">2018-11-06T02:36:10Z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